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1845B5-6C4F-9F4E-BDE0-3BFA9D40585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9373"/>
            <a:ext cx="7772400" cy="2863158"/>
          </a:xfrm>
        </p:spPr>
        <p:txBody>
          <a:bodyPr/>
          <a:lstStyle/>
          <a:p>
            <a:r>
              <a:rPr lang="en-US" sz="5200" dirty="0" smtClean="0"/>
              <a:t>Comparison of Observed and Expected Mortality Rates After Heart Surgery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7669"/>
            <a:ext cx="6400800" cy="1974531"/>
          </a:xfrm>
        </p:spPr>
        <p:txBody>
          <a:bodyPr>
            <a:normAutofit/>
          </a:bodyPr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BIOS 6623</a:t>
            </a:r>
          </a:p>
          <a:p>
            <a:r>
              <a:rPr lang="en-US" dirty="0" smtClean="0"/>
              <a:t>Project 2</a:t>
            </a:r>
          </a:p>
          <a:p>
            <a:r>
              <a:rPr lang="en-US" dirty="0" smtClean="0"/>
              <a:t>November 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319"/>
            <a:ext cx="8229600" cy="779254"/>
          </a:xfrm>
        </p:spPr>
        <p:txBody>
          <a:bodyPr/>
          <a:lstStyle/>
          <a:p>
            <a:r>
              <a:rPr lang="en-US" sz="4400" dirty="0" smtClean="0"/>
              <a:t>Study Goals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305"/>
            <a:ext cx="8229600" cy="4781496"/>
          </a:xfrm>
        </p:spPr>
        <p:txBody>
          <a:bodyPr/>
          <a:lstStyle/>
          <a:p>
            <a:r>
              <a:rPr lang="en-US" dirty="0" smtClean="0"/>
              <a:t>Study Question: Are the observed 30 day mortality rates after heart surgery higher or lower than expected at 44 different VA hospitals?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Clinical Hypotheses:</a:t>
            </a:r>
          </a:p>
          <a:p>
            <a:pPr lvl="1"/>
            <a:r>
              <a:rPr lang="en-US" dirty="0" smtClean="0"/>
              <a:t>No a priori predictions as to which hospitals will do better or worse</a:t>
            </a:r>
          </a:p>
          <a:p>
            <a:pPr lvl="1"/>
            <a:r>
              <a:rPr lang="en-US" dirty="0" smtClean="0"/>
              <a:t>Do expect different hospitals to have different mortality rates because they have different patient populations</a:t>
            </a:r>
          </a:p>
          <a:p>
            <a:pPr lvl="1"/>
            <a:r>
              <a:rPr lang="en-US" dirty="0" smtClean="0"/>
              <a:t>20% difference between observed and expected is clinically meaningful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Statistical Hypothesis: Is the observed death rate significantly different from the expected death rate at an alpha = 0.05 significance level?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63" y="247831"/>
            <a:ext cx="8229600" cy="748275"/>
          </a:xfrm>
        </p:spPr>
        <p:txBody>
          <a:bodyPr/>
          <a:lstStyle/>
          <a:p>
            <a:r>
              <a:rPr lang="en-US" sz="4400" dirty="0" smtClean="0"/>
              <a:t>Summary of Analytic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5760" y="2700718"/>
            <a:ext cx="4038600" cy="4157281"/>
          </a:xfrm>
        </p:spPr>
        <p:txBody>
          <a:bodyPr>
            <a:normAutofit/>
          </a:bodyPr>
          <a:lstStyle/>
          <a:p>
            <a:r>
              <a:rPr lang="en-US" dirty="0"/>
              <a:t>No BMI data for </a:t>
            </a:r>
            <a:r>
              <a:rPr lang="en-US" dirty="0" smtClean="0"/>
              <a:t>hospital 30</a:t>
            </a:r>
          </a:p>
          <a:p>
            <a:r>
              <a:rPr lang="en-US" dirty="0" smtClean="0"/>
              <a:t>Characteristics of period 39 patients:</a:t>
            </a:r>
          </a:p>
          <a:p>
            <a:pPr lvl="1"/>
            <a:r>
              <a:rPr lang="en-US" dirty="0" smtClean="0"/>
              <a:t>76.4% CABG surgeries</a:t>
            </a:r>
          </a:p>
          <a:p>
            <a:pPr lvl="1"/>
            <a:r>
              <a:rPr lang="en-US" dirty="0" smtClean="0"/>
              <a:t>Average BMI = 28.58</a:t>
            </a:r>
          </a:p>
          <a:p>
            <a:pPr lvl="1"/>
            <a:r>
              <a:rPr lang="en-US" dirty="0" smtClean="0"/>
              <a:t>ASA levels:</a:t>
            </a:r>
          </a:p>
          <a:p>
            <a:pPr lvl="2"/>
            <a:r>
              <a:rPr lang="en-US" dirty="0" smtClean="0"/>
              <a:t>1: 0.14%</a:t>
            </a:r>
          </a:p>
          <a:p>
            <a:pPr lvl="2"/>
            <a:r>
              <a:rPr lang="en-US" dirty="0" smtClean="0"/>
              <a:t>2: 4.29%</a:t>
            </a:r>
          </a:p>
          <a:p>
            <a:pPr lvl="2"/>
            <a:r>
              <a:rPr lang="en-US" dirty="0" smtClean="0"/>
              <a:t>3: 18.38%</a:t>
            </a:r>
          </a:p>
          <a:p>
            <a:pPr lvl="2"/>
            <a:r>
              <a:rPr lang="en-US" dirty="0" smtClean="0"/>
              <a:t>4: 69.39%</a:t>
            </a:r>
          </a:p>
          <a:p>
            <a:pPr lvl="2"/>
            <a:r>
              <a:rPr lang="en-US" dirty="0" smtClean="0"/>
              <a:t>5: 0.2%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5760" y="1187518"/>
            <a:ext cx="8321040" cy="1513200"/>
          </a:xfrm>
        </p:spPr>
        <p:txBody>
          <a:bodyPr/>
          <a:lstStyle/>
          <a:p>
            <a:r>
              <a:rPr lang="en-US" dirty="0"/>
              <a:t>Sample size for final </a:t>
            </a:r>
            <a:r>
              <a:rPr lang="en-US" dirty="0" err="1"/>
              <a:t>logsitic</a:t>
            </a:r>
            <a:r>
              <a:rPr lang="en-US" dirty="0"/>
              <a:t> model = 21346</a:t>
            </a:r>
          </a:p>
          <a:p>
            <a:r>
              <a:rPr lang="en-US" dirty="0"/>
              <a:t>Albumin excluded from final model</a:t>
            </a:r>
          </a:p>
          <a:p>
            <a:pPr lvl="1"/>
            <a:r>
              <a:rPr lang="en-US" dirty="0"/>
              <a:t>~60% missing</a:t>
            </a:r>
          </a:p>
          <a:p>
            <a:pPr lvl="1"/>
            <a:r>
              <a:rPr lang="en-US" dirty="0"/>
              <a:t>MAR</a:t>
            </a:r>
          </a:p>
          <a:p>
            <a:endParaRPr lang="en-US" dirty="0"/>
          </a:p>
        </p:txBody>
      </p:sp>
      <p:pic>
        <p:nvPicPr>
          <p:cNvPr id="6" name="Picture 5" descr="fi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45" y="2339682"/>
            <a:ext cx="4267607" cy="34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5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79"/>
            <a:ext cx="8229600" cy="794743"/>
          </a:xfrm>
        </p:spPr>
        <p:txBody>
          <a:bodyPr/>
          <a:lstStyle/>
          <a:p>
            <a:r>
              <a:rPr lang="en-US" sz="4400" dirty="0" smtClean="0"/>
              <a:t>Analysis Approach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800"/>
            <a:ext cx="8229600" cy="5436834"/>
          </a:xfrm>
        </p:spPr>
        <p:txBody>
          <a:bodyPr/>
          <a:lstStyle/>
          <a:p>
            <a:r>
              <a:rPr lang="en-US" dirty="0" smtClean="0"/>
              <a:t>Calculation of observed death rate: </a:t>
            </a:r>
          </a:p>
          <a:p>
            <a:pPr lvl="1"/>
            <a:r>
              <a:rPr lang="en-US" sz="1800" dirty="0" smtClean="0"/>
              <a:t>percentage of patients who died within 30 days of surgery during period 39 within each hospital</a:t>
            </a:r>
          </a:p>
          <a:p>
            <a:r>
              <a:rPr lang="en-US" dirty="0" smtClean="0"/>
              <a:t>Calculation of expected death rate:</a:t>
            </a:r>
          </a:p>
          <a:p>
            <a:pPr lvl="1"/>
            <a:r>
              <a:rPr lang="en-US" sz="1800" dirty="0" smtClean="0"/>
              <a:t>Logistic regression model</a:t>
            </a:r>
          </a:p>
          <a:p>
            <a:pPr lvl="2"/>
            <a:r>
              <a:rPr lang="en-US" dirty="0" smtClean="0"/>
              <a:t>Outcome = death30</a:t>
            </a:r>
          </a:p>
          <a:p>
            <a:pPr lvl="2"/>
            <a:r>
              <a:rPr lang="en-US" dirty="0" smtClean="0"/>
              <a:t>Predictors = procedure type, ASA, BMI</a:t>
            </a:r>
          </a:p>
          <a:p>
            <a:pPr lvl="1"/>
            <a:r>
              <a:rPr lang="en-US" sz="1800" dirty="0" smtClean="0"/>
              <a:t>Used predicted values to calculate subject-specific expected death rates for period 39 patients</a:t>
            </a:r>
          </a:p>
          <a:p>
            <a:pPr lvl="1"/>
            <a:r>
              <a:rPr lang="en-US" sz="1800" dirty="0" smtClean="0"/>
              <a:t>Averaged subject specific rates within each hospital to get an expected death rate for each hospital</a:t>
            </a:r>
          </a:p>
          <a:p>
            <a:r>
              <a:rPr lang="en-US" dirty="0" smtClean="0"/>
              <a:t>Metrics for assessing significance</a:t>
            </a:r>
          </a:p>
          <a:p>
            <a:pPr lvl="1"/>
            <a:r>
              <a:rPr lang="en-US" sz="1800" dirty="0" smtClean="0"/>
              <a:t>Statistical significance: 95% </a:t>
            </a:r>
            <a:r>
              <a:rPr lang="en-US" sz="1800" dirty="0" err="1" smtClean="0"/>
              <a:t>boostrap</a:t>
            </a:r>
            <a:r>
              <a:rPr lang="en-US" sz="1800" dirty="0" smtClean="0"/>
              <a:t> CI for expected death rate for each hospital</a:t>
            </a:r>
          </a:p>
          <a:p>
            <a:pPr lvl="1"/>
            <a:r>
              <a:rPr lang="en-US" sz="1800" dirty="0" smtClean="0"/>
              <a:t>Clinical significance: percent difference greater than or equal to 20%</a:t>
            </a:r>
          </a:p>
        </p:txBody>
      </p:sp>
    </p:spTree>
    <p:extLst>
      <p:ext uri="{BB962C8B-B14F-4D97-AF65-F5344CB8AC3E}">
        <p14:creationId xmlns:p14="http://schemas.microsoft.com/office/powerpoint/2010/main" val="87245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209"/>
            <a:ext cx="8229600" cy="794743"/>
          </a:xfrm>
        </p:spPr>
        <p:txBody>
          <a:bodyPr/>
          <a:lstStyle/>
          <a:p>
            <a:r>
              <a:rPr lang="en-US" sz="4400" dirty="0" smtClean="0"/>
              <a:t>Summary of Statistical Results</a:t>
            </a:r>
            <a:endParaRPr lang="en-US" sz="4400" dirty="0"/>
          </a:p>
        </p:txBody>
      </p:sp>
      <p:pic>
        <p:nvPicPr>
          <p:cNvPr id="7" name="Picture 6" descr="Screen Shot 2017-11-01 at 8.5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1" y="1275421"/>
            <a:ext cx="4429699" cy="5044316"/>
          </a:xfrm>
          <a:prstGeom prst="rect">
            <a:avLst/>
          </a:prstGeom>
        </p:spPr>
      </p:pic>
      <p:pic>
        <p:nvPicPr>
          <p:cNvPr id="8" name="Picture 7" descr="Screen Shot 2017-11-01 at 8.58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41" y="1461589"/>
            <a:ext cx="4352259" cy="48581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5861" y="3051442"/>
            <a:ext cx="4429699" cy="154896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67960" y="1949992"/>
            <a:ext cx="4429699" cy="154896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706"/>
            <a:ext cx="8229600" cy="872191"/>
          </a:xfrm>
        </p:spPr>
        <p:txBody>
          <a:bodyPr/>
          <a:lstStyle/>
          <a:p>
            <a:r>
              <a:rPr lang="en-US" sz="4400" dirty="0" smtClean="0"/>
              <a:t>Scientific Implications of Results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Recommended hospitals to visit:</a:t>
            </a:r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bserved death rates better than expected: 9, 19, 32, 33, 42, 44</a:t>
            </a:r>
          </a:p>
          <a:p>
            <a:pPr lvl="1"/>
            <a:r>
              <a:rPr lang="en-US" sz="2000" dirty="0" smtClean="0"/>
              <a:t>Observed death rates worse than expected: 7, 17, 23, 31, 34</a:t>
            </a:r>
          </a:p>
          <a:p>
            <a:r>
              <a:rPr lang="en-US" dirty="0" err="1" smtClean="0"/>
              <a:t>Followup</a:t>
            </a:r>
            <a:r>
              <a:rPr lang="en-US" dirty="0" smtClean="0"/>
              <a:t> hospital 30</a:t>
            </a:r>
          </a:p>
          <a:p>
            <a:r>
              <a:rPr lang="en-US" dirty="0" smtClean="0"/>
              <a:t>Potential Limitations:</a:t>
            </a:r>
          </a:p>
          <a:p>
            <a:pPr lvl="1"/>
            <a:r>
              <a:rPr lang="en-US" sz="2000" dirty="0" smtClean="0"/>
              <a:t>Bootstrap CIs were very narrow – likely not useful for assessing significance</a:t>
            </a:r>
          </a:p>
          <a:p>
            <a:pPr lvl="1"/>
            <a:r>
              <a:rPr lang="en-US" sz="2000" dirty="0" err="1" smtClean="0"/>
              <a:t>Missingness</a:t>
            </a:r>
            <a:r>
              <a:rPr lang="en-US" sz="2000" dirty="0" smtClean="0"/>
              <a:t> of BMI, procedure type, &amp; ASA: not concerning</a:t>
            </a:r>
          </a:p>
          <a:p>
            <a:pPr lvl="2"/>
            <a:r>
              <a:rPr lang="en-US" dirty="0" smtClean="0"/>
              <a:t>&lt; 10% missing</a:t>
            </a:r>
          </a:p>
          <a:p>
            <a:pPr lvl="2"/>
            <a:r>
              <a:rPr lang="en-US" dirty="0" smtClean="0"/>
              <a:t>Appears MCAR</a:t>
            </a:r>
          </a:p>
          <a:p>
            <a:pPr lvl="1"/>
            <a:r>
              <a:rPr lang="en-US" sz="2000" dirty="0" smtClean="0"/>
              <a:t>Albumin excluded </a:t>
            </a:r>
          </a:p>
          <a:p>
            <a:pPr lvl="2"/>
            <a:r>
              <a:rPr lang="en-US" dirty="0" smtClean="0"/>
              <a:t>Try to increase reporting if would like to use it in future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797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74</TotalTime>
  <Words>378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Comparison of Observed and Expected Mortality Rates After Heart Surgery</vt:lpstr>
      <vt:lpstr>Study Goals</vt:lpstr>
      <vt:lpstr>Summary of Analytic Dataset</vt:lpstr>
      <vt:lpstr>Analysis Approach</vt:lpstr>
      <vt:lpstr>Summary of Statistical Results</vt:lpstr>
      <vt:lpstr>Scientific Implications of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Observed and Expected Mortality Rates After Heart Surgery</dc:title>
  <dc:creator>Michaela Palumbo</dc:creator>
  <cp:lastModifiedBy>Michaela Palumbo</cp:lastModifiedBy>
  <cp:revision>7</cp:revision>
  <dcterms:created xsi:type="dcterms:W3CDTF">2017-11-01T13:57:25Z</dcterms:created>
  <dcterms:modified xsi:type="dcterms:W3CDTF">2017-11-01T15:11:38Z</dcterms:modified>
</cp:coreProperties>
</file>