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801FC-25A8-7D4F-8B5F-EA51F599C2D5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CCD7C-BFE7-624D-85B6-F1E600E2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CCD7C-BFE7-624D-85B6-F1E600E23E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6552"/>
            <a:ext cx="7772400" cy="2324118"/>
          </a:xfrm>
        </p:spPr>
        <p:txBody>
          <a:bodyPr/>
          <a:lstStyle/>
          <a:p>
            <a:r>
              <a:rPr lang="en-US" sz="4000" dirty="0" smtClean="0"/>
              <a:t>Exploring the Association of a New Gel Gum Treatment With Change in Pocket Depth and Attachment Loss Over 1 Year 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3612"/>
            <a:ext cx="6400800" cy="1422481"/>
          </a:xfrm>
        </p:spPr>
        <p:txBody>
          <a:bodyPr>
            <a:normAutofit/>
          </a:bodyPr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BIOS 6623</a:t>
            </a:r>
          </a:p>
          <a:p>
            <a:r>
              <a:rPr lang="en-US" dirty="0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06"/>
            <a:ext cx="8229600" cy="815717"/>
          </a:xfrm>
        </p:spPr>
        <p:txBody>
          <a:bodyPr/>
          <a:lstStyle/>
          <a:p>
            <a:r>
              <a:rPr lang="en-US" sz="4000" dirty="0" smtClean="0"/>
              <a:t>Study 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445"/>
            <a:ext cx="8229600" cy="5257800"/>
          </a:xfrm>
        </p:spPr>
        <p:txBody>
          <a:bodyPr/>
          <a:lstStyle/>
          <a:p>
            <a:r>
              <a:rPr lang="en-US" dirty="0" smtClean="0"/>
              <a:t>Scientific Hypothesis:</a:t>
            </a:r>
          </a:p>
          <a:p>
            <a:pPr marL="0" indent="0">
              <a:buNone/>
            </a:pPr>
            <a:r>
              <a:rPr lang="en-US" dirty="0" smtClean="0"/>
              <a:t>Does gel gum treatment result in lower average pocket depth and attachment loss at one year?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Statistical Hypotheses:</a:t>
            </a:r>
          </a:p>
          <a:p>
            <a:pPr marL="0" indent="0">
              <a:buNone/>
            </a:pPr>
            <a:r>
              <a:rPr lang="en-US" dirty="0" smtClean="0"/>
              <a:t>Is there a significant difference in the average change in pocket depth over 1 year between any of the treatment groups and controls?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there a significant difference in the average attachment loss over 1 year between any of the treatment groups and controls?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9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137"/>
            <a:ext cx="8229600" cy="604031"/>
          </a:xfrm>
        </p:spPr>
        <p:txBody>
          <a:bodyPr/>
          <a:lstStyle/>
          <a:p>
            <a:r>
              <a:rPr lang="en-US" sz="4000" dirty="0" smtClean="0"/>
              <a:t>Summary of Data: Descriptive Stats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32759"/>
            <a:ext cx="3714019" cy="5217433"/>
          </a:xfrm>
        </p:spPr>
        <p:txBody>
          <a:bodyPr/>
          <a:lstStyle/>
          <a:p>
            <a:r>
              <a:rPr lang="en-US" dirty="0" smtClean="0"/>
              <a:t>27 participants lost to follow - up</a:t>
            </a:r>
          </a:p>
          <a:p>
            <a:pPr lvl="1"/>
            <a:r>
              <a:rPr lang="en-US" dirty="0" smtClean="0"/>
              <a:t>Not included in the analysis</a:t>
            </a:r>
          </a:p>
          <a:p>
            <a:pPr lvl="1"/>
            <a:r>
              <a:rPr lang="en-US" dirty="0" smtClean="0"/>
              <a:t>Increasing trend of dropout with treatmen</a:t>
            </a:r>
            <a:r>
              <a:rPr lang="en-US" dirty="0" smtClean="0"/>
              <a:t>t dose</a:t>
            </a:r>
          </a:p>
          <a:p>
            <a:r>
              <a:rPr lang="en-US" dirty="0" smtClean="0"/>
              <a:t>Fairly well-balanced demographics across groups</a:t>
            </a:r>
          </a:p>
          <a:p>
            <a:pPr lvl="1"/>
            <a:r>
              <a:rPr lang="en-US" dirty="0" smtClean="0"/>
              <a:t>Higher percentage of females than males across all groups</a:t>
            </a:r>
          </a:p>
          <a:p>
            <a:pPr lvl="1"/>
            <a:r>
              <a:rPr lang="en-US" dirty="0" smtClean="0"/>
              <a:t>White is highest percentage race across all groups</a:t>
            </a:r>
          </a:p>
        </p:txBody>
      </p:sp>
      <p:pic>
        <p:nvPicPr>
          <p:cNvPr id="6" name="Picture 5" descr="Pros0dropout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47" y="1519158"/>
            <a:ext cx="4387564" cy="37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46"/>
            <a:ext cx="8229600" cy="728552"/>
          </a:xfrm>
        </p:spPr>
        <p:txBody>
          <a:bodyPr/>
          <a:lstStyle/>
          <a:p>
            <a:r>
              <a:rPr lang="en-US" sz="4000" dirty="0" smtClean="0"/>
              <a:t>Analysis Technique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871"/>
            <a:ext cx="8229600" cy="5036775"/>
          </a:xfrm>
        </p:spPr>
        <p:txBody>
          <a:bodyPr>
            <a:normAutofit/>
          </a:bodyPr>
          <a:lstStyle/>
          <a:p>
            <a:r>
              <a:rPr lang="en-US" dirty="0" smtClean="0"/>
              <a:t>Used change in pocket depth or attachment loss as outcome (1 year measure – baseline measure) </a:t>
            </a:r>
          </a:p>
          <a:p>
            <a:r>
              <a:rPr lang="en-US" dirty="0"/>
              <a:t>Used controls as reference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Separate linear </a:t>
            </a:r>
            <a:r>
              <a:rPr lang="en-US" dirty="0" err="1" smtClean="0"/>
              <a:t>univariate</a:t>
            </a:r>
            <a:r>
              <a:rPr lang="en-US" dirty="0" smtClean="0"/>
              <a:t> models run for each outcome – pocket depth and attachment loss</a:t>
            </a:r>
          </a:p>
          <a:p>
            <a:r>
              <a:rPr lang="en-US" dirty="0" smtClean="0"/>
              <a:t>For each outcome ran:</a:t>
            </a:r>
          </a:p>
          <a:p>
            <a:pPr lvl="1"/>
            <a:r>
              <a:rPr lang="en-US" dirty="0" smtClean="0"/>
              <a:t> simple model</a:t>
            </a:r>
          </a:p>
          <a:p>
            <a:pPr lvl="1"/>
            <a:r>
              <a:rPr lang="en-US" dirty="0" smtClean="0"/>
              <a:t>crude models</a:t>
            </a:r>
          </a:p>
          <a:p>
            <a:pPr lvl="1"/>
            <a:r>
              <a:rPr lang="en-US" dirty="0" smtClean="0"/>
              <a:t>full model</a:t>
            </a:r>
          </a:p>
          <a:p>
            <a:pPr lvl="1"/>
            <a:r>
              <a:rPr lang="en-US" dirty="0" smtClean="0"/>
              <a:t>reduced models – single variable removed from full</a:t>
            </a:r>
          </a:p>
          <a:p>
            <a:r>
              <a:rPr lang="en-US" dirty="0" smtClean="0"/>
              <a:t>Using AIC and diagnostic plots chose model that included outcome, treatment group, and baseline as covariate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3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068"/>
            <a:ext cx="8229600" cy="666292"/>
          </a:xfrm>
        </p:spPr>
        <p:txBody>
          <a:bodyPr/>
          <a:lstStyle/>
          <a:p>
            <a:r>
              <a:rPr lang="en-US" sz="4000" dirty="0" smtClean="0"/>
              <a:t>Summary of Statistical 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541"/>
            <a:ext cx="8229600" cy="5211104"/>
          </a:xfrm>
        </p:spPr>
        <p:txBody>
          <a:bodyPr/>
          <a:lstStyle/>
          <a:p>
            <a:r>
              <a:rPr lang="en-US" dirty="0" smtClean="0"/>
              <a:t>Change in pocket depth over 1 year</a:t>
            </a:r>
          </a:p>
          <a:p>
            <a:pPr lvl="1"/>
            <a:r>
              <a:rPr lang="en-US" dirty="0" smtClean="0"/>
              <a:t>No statistically significant results</a:t>
            </a:r>
          </a:p>
          <a:p>
            <a:pPr lvl="1"/>
            <a:endParaRPr lang="en-US" dirty="0"/>
          </a:p>
          <a:p>
            <a:r>
              <a:rPr lang="en-US" dirty="0" smtClean="0"/>
              <a:t>Change in attachment loss over 1 year</a:t>
            </a:r>
          </a:p>
          <a:p>
            <a:pPr lvl="1"/>
            <a:r>
              <a:rPr lang="en-US" sz="2000" dirty="0"/>
              <a:t>There was a significant difference (p = 0.0232) in average change in attachment loss between the medium dose treatment group and the control group.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average change in attachment loss over 1 year was 0.176 units (95% CI: 0.025 to 0.327 units) higher for subjects in the medium dose treatment group compared to subjects in the control group.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1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849"/>
            <a:ext cx="8229600" cy="990047"/>
          </a:xfrm>
        </p:spPr>
        <p:txBody>
          <a:bodyPr/>
          <a:lstStyle/>
          <a:p>
            <a:r>
              <a:rPr lang="en-US" sz="4000" dirty="0" smtClean="0"/>
              <a:t>Scientific Implications of 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16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Gel gum treatment does not significantly effect changes in pocket depth over 1 year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Medium dose level treatment had significantly different change in attachment loss over 1 year compared to controls</a:t>
            </a:r>
          </a:p>
          <a:p>
            <a:pPr lvl="1"/>
            <a:r>
              <a:rPr lang="en-US" sz="2000" dirty="0" smtClean="0"/>
              <a:t>This </a:t>
            </a:r>
            <a:r>
              <a:rPr lang="en-US" sz="2000" dirty="0" smtClean="0"/>
              <a:t>result indicates that the medium dose level treatment had a harmful/negative effect on attachment loss</a:t>
            </a:r>
          </a:p>
          <a:p>
            <a:pPr lvl="2"/>
            <a:r>
              <a:rPr lang="en-US" sz="2000" dirty="0" smtClean="0"/>
              <a:t>People in this group on average had greater changes in attachment loss over 1 year</a:t>
            </a:r>
          </a:p>
          <a:p>
            <a:pPr lvl="2"/>
            <a:endParaRPr lang="en-US" dirty="0"/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sz="1800" dirty="0" smtClean="0"/>
              <a:t>How to measure adherence?</a:t>
            </a:r>
          </a:p>
          <a:p>
            <a:pPr lvl="1"/>
            <a:r>
              <a:rPr lang="en-US" sz="1800" dirty="0" smtClean="0"/>
              <a:t>Pattern of dropout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4980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134</TotalTime>
  <Words>393</Words>
  <Application>Microsoft Macintosh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Exploring the Association of a New Gel Gum Treatment With Change in Pocket Depth and Attachment Loss Over 1 Year  </vt:lpstr>
      <vt:lpstr>Study Goals</vt:lpstr>
      <vt:lpstr>Summary of Data: Descriptive Stats</vt:lpstr>
      <vt:lpstr>Analysis Technique Used</vt:lpstr>
      <vt:lpstr>Summary of Statistical Results</vt:lpstr>
      <vt:lpstr>Scientific Implications of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Association of a New Gel Gum Treatment With Change in Pocket Depth and Attachment Loss Over 1 Year  </dc:title>
  <dc:creator>Michaela Palumbo</dc:creator>
  <cp:lastModifiedBy>Michaela Palumbo</cp:lastModifiedBy>
  <cp:revision>13</cp:revision>
  <dcterms:created xsi:type="dcterms:W3CDTF">2017-09-13T05:12:52Z</dcterms:created>
  <dcterms:modified xsi:type="dcterms:W3CDTF">2017-09-13T15:52:24Z</dcterms:modified>
</cp:coreProperties>
</file>