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8FDF-6856-C045-AA87-E244E291E1E3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50B33-2C7A-B442-A4B9-C6179BB9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plan on using to do analysis?</a:t>
            </a:r>
          </a:p>
          <a:p>
            <a:r>
              <a:rPr lang="en-US" dirty="0" smtClean="0"/>
              <a:t>Cytokines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chemokines</a:t>
            </a:r>
            <a:r>
              <a:rPr lang="en-US" baseline="0" dirty="0" smtClean="0"/>
              <a:t> = inflammatory markers = IL-6, TNF-alpha, MCP-1, Eotaxin-1, beta-2 </a:t>
            </a:r>
            <a:r>
              <a:rPr lang="en-US" baseline="0" dirty="0" err="1" smtClean="0"/>
              <a:t>microglobulin</a:t>
            </a:r>
            <a:r>
              <a:rPr lang="en-US" baseline="0" dirty="0" smtClean="0"/>
              <a:t>, 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B33-2C7A-B442-A4B9-C6179BB97C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94060"/>
            <a:ext cx="6498158" cy="2877117"/>
          </a:xfrm>
        </p:spPr>
        <p:txBody>
          <a:bodyPr/>
          <a:lstStyle/>
          <a:p>
            <a:r>
              <a:rPr lang="en-US" dirty="0" smtClean="0"/>
              <a:t>Power and Sample Size Section: Alzheimer’s Disease Study Grant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4538176"/>
            <a:ext cx="6498159" cy="1394323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Project 4 Interim Presentation</a:t>
            </a:r>
          </a:p>
          <a:p>
            <a:r>
              <a:rPr lang="en-US" dirty="0" smtClean="0"/>
              <a:t>December 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39405"/>
            <a:ext cx="8042276" cy="716523"/>
          </a:xfrm>
        </p:spPr>
        <p:txBody>
          <a:bodyPr/>
          <a:lstStyle/>
          <a:p>
            <a:r>
              <a:rPr lang="en-US" sz="4000" dirty="0" smtClean="0"/>
              <a:t>Overview of Planned Study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5" y="855928"/>
            <a:ext cx="8042276" cy="5572237"/>
          </a:xfrm>
        </p:spPr>
        <p:txBody>
          <a:bodyPr/>
          <a:lstStyle/>
          <a:p>
            <a:r>
              <a:rPr lang="en-US" dirty="0" smtClean="0"/>
              <a:t>Questions of Interest for Each Study Aim: 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In patients with </a:t>
            </a:r>
            <a:r>
              <a:rPr lang="en-US" dirty="0" err="1" smtClean="0"/>
              <a:t>aMCI</a:t>
            </a:r>
            <a:r>
              <a:rPr lang="en-US" dirty="0" smtClean="0"/>
              <a:t>, what are the longitudinal associations between markers of peripheral inflammation, cognition, and brain structures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How do markers of peripheral inflammation impact the relationship between the pathology of Alzheimer’s Disease and the clinical progression of </a:t>
            </a:r>
            <a:r>
              <a:rPr lang="en-US" dirty="0" err="1"/>
              <a:t>aMCI</a:t>
            </a:r>
            <a:r>
              <a:rPr lang="en-US" dirty="0"/>
              <a:t>?</a:t>
            </a:r>
          </a:p>
          <a:p>
            <a:r>
              <a:rPr lang="en-US" dirty="0" smtClean="0"/>
              <a:t>Study Design</a:t>
            </a:r>
          </a:p>
          <a:p>
            <a:pPr lvl="1"/>
            <a:r>
              <a:rPr lang="en-US" dirty="0" smtClean="0"/>
              <a:t>Subjects measured at baseline and 1 year follow-up</a:t>
            </a:r>
          </a:p>
          <a:p>
            <a:pPr lvl="1"/>
            <a:r>
              <a:rPr lang="en-US" dirty="0" smtClean="0"/>
              <a:t>Recruit 138 </a:t>
            </a:r>
            <a:r>
              <a:rPr lang="en-US" dirty="0" err="1" smtClean="0"/>
              <a:t>aMCI</a:t>
            </a:r>
            <a:r>
              <a:rPr lang="en-US" dirty="0" smtClean="0"/>
              <a:t> and 56 HC</a:t>
            </a:r>
          </a:p>
          <a:p>
            <a:pPr lvl="2"/>
            <a:r>
              <a:rPr lang="en-US" dirty="0" smtClean="0"/>
              <a:t>Expect ~10% attrition</a:t>
            </a:r>
          </a:p>
          <a:p>
            <a:pPr lvl="2"/>
            <a:r>
              <a:rPr lang="en-US" dirty="0" smtClean="0"/>
              <a:t>Desired final sample size: 125 </a:t>
            </a:r>
            <a:r>
              <a:rPr lang="en-US" dirty="0" err="1" smtClean="0"/>
              <a:t>aMCI</a:t>
            </a:r>
            <a:r>
              <a:rPr lang="en-US" dirty="0" smtClean="0"/>
              <a:t> and 50 HC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5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73444"/>
            <a:ext cx="8042276" cy="685544"/>
          </a:xfrm>
        </p:spPr>
        <p:txBody>
          <a:bodyPr/>
          <a:lstStyle/>
          <a:p>
            <a:r>
              <a:rPr lang="en-US" sz="4000" dirty="0" smtClean="0"/>
              <a:t>Proposed Analysis Approaches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9274" y="805457"/>
            <a:ext cx="3840480" cy="469281"/>
          </a:xfrm>
        </p:spPr>
        <p:txBody>
          <a:bodyPr/>
          <a:lstStyle/>
          <a:p>
            <a:r>
              <a:rPr lang="en-US" dirty="0" smtClean="0"/>
              <a:t>Aim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63304" y="1274739"/>
            <a:ext cx="4126450" cy="5215384"/>
          </a:xfrm>
        </p:spPr>
        <p:txBody>
          <a:bodyPr>
            <a:normAutofit/>
          </a:bodyPr>
          <a:lstStyle/>
          <a:p>
            <a:r>
              <a:rPr lang="en-US" dirty="0" smtClean="0"/>
              <a:t>Outcomes: change in memory over 1 year, change in cortical thickness over 1 year</a:t>
            </a:r>
          </a:p>
          <a:p>
            <a:r>
              <a:rPr lang="en-US" dirty="0" smtClean="0"/>
              <a:t>Primary predictors: cytokines &amp; </a:t>
            </a:r>
            <a:r>
              <a:rPr lang="en-US" dirty="0" err="1" smtClean="0"/>
              <a:t>chemokines</a:t>
            </a:r>
            <a:endParaRPr lang="en-US" dirty="0" smtClean="0"/>
          </a:p>
          <a:p>
            <a:r>
              <a:rPr lang="en-US" dirty="0" smtClean="0"/>
              <a:t>Covariates to adjust for: age, sex, baseline outcome, severity level, APOE status</a:t>
            </a:r>
          </a:p>
          <a:p>
            <a:r>
              <a:rPr lang="en-US" dirty="0" smtClean="0"/>
              <a:t>Models fit: linear regression models</a:t>
            </a:r>
          </a:p>
          <a:p>
            <a:r>
              <a:rPr lang="en-US" dirty="0" smtClean="0"/>
              <a:t>Model selection approach: ?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805457"/>
            <a:ext cx="3840480" cy="469281"/>
          </a:xfrm>
        </p:spPr>
        <p:txBody>
          <a:bodyPr/>
          <a:lstStyle/>
          <a:p>
            <a:r>
              <a:rPr lang="en-US" dirty="0" smtClean="0"/>
              <a:t>Aim 2*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274738"/>
            <a:ext cx="4139306" cy="55832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Outcomes: amyloid deposition, change in cortical thickness over 1 year, change in memory over 1 year</a:t>
            </a:r>
          </a:p>
          <a:p>
            <a:r>
              <a:rPr lang="en-US" dirty="0" smtClean="0"/>
              <a:t>Primary predictors: cytokines &amp; </a:t>
            </a:r>
            <a:r>
              <a:rPr lang="en-US" dirty="0" err="1" smtClean="0"/>
              <a:t>chemokines</a:t>
            </a:r>
            <a:r>
              <a:rPr lang="en-US" dirty="0" smtClean="0"/>
              <a:t>, amyloid deposition (cortical thickness?) </a:t>
            </a:r>
          </a:p>
          <a:p>
            <a:r>
              <a:rPr lang="en-US" dirty="0" smtClean="0"/>
              <a:t>Covariates: age, sex, severity level, APOE status</a:t>
            </a:r>
          </a:p>
          <a:p>
            <a:r>
              <a:rPr lang="en-US" dirty="0" smtClean="0"/>
              <a:t>Models fit: linear regression models with interaction terms</a:t>
            </a:r>
          </a:p>
          <a:p>
            <a:r>
              <a:rPr lang="en-US" dirty="0" smtClean="0"/>
              <a:t>Model selection approach: ?</a:t>
            </a:r>
          </a:p>
          <a:p>
            <a:pPr marL="0" indent="0">
              <a:buNone/>
            </a:pPr>
            <a:r>
              <a:rPr lang="en-US" dirty="0" smtClean="0"/>
              <a:t>*uncertain on this strategy, I have questions about hypotheses for this aim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6809"/>
            <a:ext cx="8042276" cy="778481"/>
          </a:xfrm>
        </p:spPr>
        <p:txBody>
          <a:bodyPr/>
          <a:lstStyle/>
          <a:p>
            <a:r>
              <a:rPr lang="en-US" sz="4000" dirty="0" smtClean="0"/>
              <a:t>Questions for Investigators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55290"/>
            <a:ext cx="8042276" cy="504759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Aim 2: what is the distinction between aim 2a and 2b?</a:t>
            </a:r>
          </a:p>
          <a:p>
            <a:pPr lvl="1"/>
            <a:r>
              <a:rPr lang="en-US" sz="1800" dirty="0" smtClean="0"/>
              <a:t>Clarify what we are asking and would like to be able to make interpretations about for each of these “sub-aims”</a:t>
            </a:r>
          </a:p>
          <a:p>
            <a:r>
              <a:rPr lang="en-US" sz="2000" dirty="0"/>
              <a:t>Were inflammation markers and amyloid deposition measured at baseline only, follow-up only, or at both visits?</a:t>
            </a:r>
          </a:p>
          <a:p>
            <a:pPr lvl="1"/>
            <a:r>
              <a:rPr lang="en-US" sz="1800" dirty="0"/>
              <a:t>If measured at both visits, how should we include in the model (baseline only, change)</a:t>
            </a:r>
            <a:r>
              <a:rPr lang="en-US" sz="1800" dirty="0" smtClean="0"/>
              <a:t>?</a:t>
            </a:r>
            <a:endParaRPr lang="en-US" sz="2000" dirty="0" smtClean="0"/>
          </a:p>
          <a:p>
            <a:r>
              <a:rPr lang="en-US" sz="2000" dirty="0" smtClean="0"/>
              <a:t>Adjusting for baseline values, severity level &amp; APOE status?</a:t>
            </a:r>
          </a:p>
          <a:p>
            <a:pPr lvl="1"/>
            <a:r>
              <a:rPr lang="en-US" sz="1800" dirty="0" smtClean="0"/>
              <a:t>Other confounders? Age, BMI, other diseases, etc</a:t>
            </a:r>
            <a:r>
              <a:rPr lang="en-US" sz="1800" dirty="0"/>
              <a:t>.</a:t>
            </a:r>
            <a:r>
              <a:rPr lang="en-US" sz="1800" dirty="0" smtClean="0"/>
              <a:t>?</a:t>
            </a:r>
          </a:p>
          <a:p>
            <a:r>
              <a:rPr lang="en-US" sz="2000" dirty="0" smtClean="0"/>
              <a:t>Normal range of values for the outcomes? Spread?</a:t>
            </a:r>
          </a:p>
          <a:p>
            <a:r>
              <a:rPr lang="en-US" sz="2000" dirty="0" smtClean="0"/>
              <a:t>Expected effect or smallest clinically meaningful difference in outcomes you hope to observe?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151</TotalTime>
  <Words>407</Words>
  <Application>Microsoft Macintosh PowerPoint</Application>
  <PresentationFormat>On-screen Show (4:3)</PresentationFormat>
  <Paragraphs>43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Power and Sample Size Section: Alzheimer’s Disease Study Grant</vt:lpstr>
      <vt:lpstr>Overview of Planned Study</vt:lpstr>
      <vt:lpstr>Proposed Analysis Approaches</vt:lpstr>
      <vt:lpstr>Questions for Investigators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Sample Size Section: Alzheimer’s Disease Study Grant</dc:title>
  <dc:creator>Michaela Palumbo</dc:creator>
  <cp:lastModifiedBy>Michaela Palumbo</cp:lastModifiedBy>
  <cp:revision>13</cp:revision>
  <dcterms:created xsi:type="dcterms:W3CDTF">2017-11-30T20:31:16Z</dcterms:created>
  <dcterms:modified xsi:type="dcterms:W3CDTF">2017-11-30T23:02:26Z</dcterms:modified>
</cp:coreProperties>
</file>