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10/8/17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72"/>
            <a:ext cx="7772400" cy="3033544"/>
          </a:xfrm>
        </p:spPr>
        <p:txBody>
          <a:bodyPr/>
          <a:lstStyle/>
          <a:p>
            <a:r>
              <a:rPr lang="en-US" sz="4800" dirty="0" smtClean="0"/>
              <a:t>Changes in Treatment Response After 2 Years of HAART Treatment in HIV-1 Positive Men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6690"/>
            <a:ext cx="6400800" cy="2005510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Project 1</a:t>
            </a:r>
          </a:p>
          <a:p>
            <a:r>
              <a:rPr lang="en-US" dirty="0" smtClean="0"/>
              <a:t>October 9,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617"/>
            <a:ext cx="8229600" cy="825722"/>
          </a:xfrm>
        </p:spPr>
        <p:txBody>
          <a:bodyPr/>
          <a:lstStyle/>
          <a:p>
            <a:r>
              <a:rPr lang="en-US" sz="4000" dirty="0" smtClean="0"/>
              <a:t>Study 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039"/>
            <a:ext cx="8229600" cy="5173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Study Question: Does hard drug use effect changes in treatment response at 2 years after beginning HAART treatment in HIV-1 positive bisexual or homosexual men?</a:t>
            </a:r>
          </a:p>
          <a:p>
            <a:r>
              <a:rPr lang="en-US" dirty="0" smtClean="0"/>
              <a:t>Treatment response quantified by 4 metrics:</a:t>
            </a:r>
          </a:p>
          <a:p>
            <a:pPr lvl="1"/>
            <a:r>
              <a:rPr lang="en-US" sz="2000" dirty="0" smtClean="0"/>
              <a:t>Quality of life measures:</a:t>
            </a:r>
          </a:p>
          <a:p>
            <a:pPr lvl="2"/>
            <a:r>
              <a:rPr lang="en-US" sz="2000" dirty="0" smtClean="0"/>
              <a:t>Mental quality of life score</a:t>
            </a:r>
          </a:p>
          <a:p>
            <a:pPr lvl="2"/>
            <a:r>
              <a:rPr lang="en-US" sz="2000" dirty="0" smtClean="0"/>
              <a:t>Physical quality of life score</a:t>
            </a:r>
          </a:p>
          <a:p>
            <a:pPr lvl="1"/>
            <a:r>
              <a:rPr lang="en-US" sz="2000" dirty="0" smtClean="0"/>
              <a:t>Biological measures:</a:t>
            </a:r>
          </a:p>
          <a:p>
            <a:pPr lvl="2"/>
            <a:r>
              <a:rPr lang="en-US" sz="2000" dirty="0" smtClean="0"/>
              <a:t>Log10 viral load</a:t>
            </a:r>
          </a:p>
          <a:p>
            <a:pPr lvl="2"/>
            <a:r>
              <a:rPr lang="en-US" sz="2000" dirty="0" smtClean="0"/>
              <a:t>CD4+ T cell count</a:t>
            </a:r>
          </a:p>
          <a:p>
            <a:r>
              <a:rPr lang="en-US" dirty="0" smtClean="0"/>
              <a:t>Statistical Hypothesis: Is there a significant association between hard drug use and each of the four outcomes of interest?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9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280"/>
            <a:ext cx="8229600" cy="717295"/>
          </a:xfrm>
        </p:spPr>
        <p:txBody>
          <a:bodyPr/>
          <a:lstStyle/>
          <a:p>
            <a:r>
              <a:rPr lang="en-US" sz="4000" dirty="0" smtClean="0"/>
              <a:t>Summary of Data: Descriptive Stats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64984"/>
              </p:ext>
            </p:extLst>
          </p:nvPr>
        </p:nvGraphicFramePr>
        <p:xfrm>
          <a:off x="1151478" y="1254328"/>
          <a:ext cx="6830680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4889500" imgH="3822700" progId="Excel.Sheet.12">
                  <p:embed/>
                </p:oleObj>
              </mc:Choice>
              <mc:Fallback>
                <p:oleObj name="Worksheet" r:id="rId3" imgW="4889500" imgH="3822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1478" y="1254328"/>
                        <a:ext cx="6830680" cy="534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51478" y="2617735"/>
            <a:ext cx="6830680" cy="278811"/>
          </a:xfrm>
          <a:prstGeom prst="rect">
            <a:avLst/>
          </a:prstGeom>
          <a:solidFill>
            <a:srgbClr val="F2EB5A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1478" y="3123897"/>
            <a:ext cx="6830680" cy="278811"/>
          </a:xfrm>
          <a:prstGeom prst="rect">
            <a:avLst/>
          </a:prstGeom>
          <a:solidFill>
            <a:srgbClr val="F2EB5A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1478" y="3931851"/>
            <a:ext cx="6830680" cy="278811"/>
          </a:xfrm>
          <a:prstGeom prst="rect">
            <a:avLst/>
          </a:prstGeom>
          <a:solidFill>
            <a:srgbClr val="F2EB5A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1478" y="4954162"/>
            <a:ext cx="6830680" cy="278811"/>
          </a:xfrm>
          <a:prstGeom prst="rect">
            <a:avLst/>
          </a:prstGeom>
          <a:solidFill>
            <a:srgbClr val="F2EB5A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1478" y="5232973"/>
            <a:ext cx="6830680" cy="278811"/>
          </a:xfrm>
          <a:prstGeom prst="rect">
            <a:avLst/>
          </a:prstGeom>
          <a:solidFill>
            <a:srgbClr val="F2EB5A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1478" y="5527273"/>
            <a:ext cx="6830680" cy="278811"/>
          </a:xfrm>
          <a:prstGeom prst="rect">
            <a:avLst/>
          </a:prstGeom>
          <a:solidFill>
            <a:srgbClr val="F2EB5A">
              <a:alpha val="3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832"/>
            <a:ext cx="8229600" cy="670826"/>
          </a:xfrm>
        </p:spPr>
        <p:txBody>
          <a:bodyPr/>
          <a:lstStyle/>
          <a:p>
            <a:r>
              <a:rPr lang="en-US" sz="4000" dirty="0" smtClean="0"/>
              <a:t>Analysis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8658"/>
            <a:ext cx="8229600" cy="5757340"/>
          </a:xfrm>
        </p:spPr>
        <p:txBody>
          <a:bodyPr>
            <a:normAutofit/>
          </a:bodyPr>
          <a:lstStyle/>
          <a:p>
            <a:r>
              <a:rPr lang="en-US" dirty="0" smtClean="0"/>
              <a:t>Bayesian approach - PROC MCMC</a:t>
            </a:r>
          </a:p>
          <a:p>
            <a:r>
              <a:rPr lang="en-US" dirty="0" smtClean="0"/>
              <a:t>Crude, Full, and Reduced Models</a:t>
            </a:r>
          </a:p>
          <a:p>
            <a:r>
              <a:rPr lang="en-US" dirty="0" smtClean="0"/>
              <a:t>To get convergence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burnins</a:t>
            </a:r>
            <a:r>
              <a:rPr lang="en-US" dirty="0" smtClean="0"/>
              <a:t> = 1000</a:t>
            </a:r>
          </a:p>
          <a:p>
            <a:pPr lvl="1"/>
            <a:r>
              <a:rPr lang="en-US" dirty="0" smtClean="0"/>
              <a:t>Thinning = 20</a:t>
            </a:r>
          </a:p>
          <a:p>
            <a:pPr lvl="1"/>
            <a:r>
              <a:rPr lang="en-US" dirty="0" smtClean="0"/>
              <a:t># simulations = 300000 (crude models), 350000 (full and reduced models)</a:t>
            </a:r>
          </a:p>
          <a:p>
            <a:r>
              <a:rPr lang="en-US" dirty="0" smtClean="0"/>
              <a:t>Comparison of DIC by removing hard drug use (reduced model) to determine significance</a:t>
            </a:r>
          </a:p>
          <a:p>
            <a:r>
              <a:rPr lang="en-US" dirty="0" smtClean="0"/>
              <a:t>Priors:</a:t>
            </a:r>
          </a:p>
          <a:p>
            <a:pPr lvl="1"/>
            <a:r>
              <a:rPr lang="en-US" dirty="0" smtClean="0"/>
              <a:t>Sigma squared: </a:t>
            </a:r>
            <a:r>
              <a:rPr lang="en-US" dirty="0" err="1" smtClean="0"/>
              <a:t>invGamma</a:t>
            </a:r>
            <a:r>
              <a:rPr lang="en-US" dirty="0" smtClean="0"/>
              <a:t>(shape = 2.001, scale = 1.001)</a:t>
            </a:r>
          </a:p>
          <a:p>
            <a:pPr lvl="1"/>
            <a:r>
              <a:rPr lang="en-US" dirty="0" smtClean="0"/>
              <a:t>Beta coefficients (</a:t>
            </a:r>
            <a:r>
              <a:rPr lang="en-US" dirty="0" err="1" smtClean="0"/>
              <a:t>aggment</a:t>
            </a:r>
            <a:r>
              <a:rPr lang="en-US" dirty="0" smtClean="0"/>
              <a:t>, </a:t>
            </a:r>
            <a:r>
              <a:rPr lang="en-US" dirty="0" err="1" smtClean="0"/>
              <a:t>aggphys</a:t>
            </a:r>
            <a:r>
              <a:rPr lang="en-US" dirty="0" smtClean="0"/>
              <a:t>,  and log10vload models): Normal(mean=0, </a:t>
            </a:r>
            <a:r>
              <a:rPr lang="en-US" dirty="0" err="1" smtClean="0"/>
              <a:t>var</a:t>
            </a:r>
            <a:r>
              <a:rPr lang="en-US" dirty="0" smtClean="0"/>
              <a:t> = 1000)</a:t>
            </a:r>
          </a:p>
          <a:p>
            <a:pPr lvl="1"/>
            <a:r>
              <a:rPr lang="en-US" dirty="0" smtClean="0"/>
              <a:t>Beta coefficients (CD4+ T cell models): Normal(mean=0, </a:t>
            </a:r>
            <a:r>
              <a:rPr lang="en-US" dirty="0" err="1" smtClean="0"/>
              <a:t>var</a:t>
            </a:r>
            <a:r>
              <a:rPr lang="en-US" dirty="0" smtClean="0"/>
              <a:t> = 100000)</a:t>
            </a:r>
          </a:p>
          <a:p>
            <a:r>
              <a:rPr lang="en-US" dirty="0" smtClean="0"/>
              <a:t>Starting values:</a:t>
            </a:r>
          </a:p>
          <a:p>
            <a:pPr lvl="1"/>
            <a:r>
              <a:rPr lang="en-US" dirty="0" smtClean="0"/>
              <a:t>Sigma squared: 1</a:t>
            </a:r>
          </a:p>
          <a:p>
            <a:pPr lvl="1"/>
            <a:r>
              <a:rPr lang="en-US" dirty="0" smtClean="0"/>
              <a:t>Beta coefficients (all models): 0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1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791"/>
            <a:ext cx="8229600" cy="701806"/>
          </a:xfrm>
        </p:spPr>
        <p:txBody>
          <a:bodyPr/>
          <a:lstStyle/>
          <a:p>
            <a:r>
              <a:rPr lang="en-US" sz="4000" dirty="0" smtClean="0"/>
              <a:t>Summary of Statistical Results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60794"/>
            <a:ext cx="8229600" cy="2101803"/>
          </a:xfrm>
        </p:spPr>
        <p:txBody>
          <a:bodyPr>
            <a:normAutofit/>
          </a:bodyPr>
          <a:lstStyle/>
          <a:p>
            <a:r>
              <a:rPr lang="en-US" dirty="0" smtClean="0"/>
              <a:t>Results match </a:t>
            </a:r>
            <a:r>
              <a:rPr lang="en-US" dirty="0" err="1"/>
              <a:t>F</a:t>
            </a:r>
            <a:r>
              <a:rPr lang="en-US" dirty="0" err="1" smtClean="0"/>
              <a:t>requentist</a:t>
            </a:r>
            <a:r>
              <a:rPr lang="en-US" dirty="0" smtClean="0"/>
              <a:t> results seen in Table1</a:t>
            </a:r>
          </a:p>
          <a:p>
            <a:r>
              <a:rPr lang="en-US" dirty="0" smtClean="0"/>
              <a:t>Significant association between hard drug use and change in physical quality of life score </a:t>
            </a:r>
          </a:p>
          <a:p>
            <a:r>
              <a:rPr lang="en-US" dirty="0" smtClean="0"/>
              <a:t>Significant association between hard drug use and CD4+ T cell count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60013"/>
              </p:ext>
            </p:extLst>
          </p:nvPr>
        </p:nvGraphicFramePr>
        <p:xfrm>
          <a:off x="1034883" y="3872327"/>
          <a:ext cx="6817765" cy="2168602"/>
        </p:xfrm>
        <a:graphic>
          <a:graphicData uri="http://schemas.openxmlformats.org/drawingml/2006/table">
            <a:tbl>
              <a:tblPr/>
              <a:tblGrid>
                <a:gridCol w="1105584"/>
                <a:gridCol w="855511"/>
                <a:gridCol w="855511"/>
                <a:gridCol w="1250362"/>
                <a:gridCol w="855511"/>
                <a:gridCol w="1039775"/>
                <a:gridCol w="855511"/>
              </a:tblGrid>
              <a:tr h="242707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2: Model Output for Hard Drug Use*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 HPD Interval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DIC full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DIC reduced*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AggMentDiff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-1.1225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1.9128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(-4.9229, 2.5846)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3091.36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3089.638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AggPhysDiff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-3.3322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(-6.2292, -0.4980)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2881.642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2884.766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</a:tr>
              <a:tr h="24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Log10VLoadDiff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(-0.4054, 0.4326)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1284.639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1282.741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CD4PlusTDiff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-189.2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31.0734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(-251.4, -128.6)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5408.589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5443.617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6ADE"/>
                    </a:solidFill>
                  </a:tcPr>
                </a:tc>
              </a:tr>
              <a:tr h="469653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*After adjusting for the following covariates: baseline outcome value, age, bmi, smoking status, alcohol use, marijuana use, income, education level, race, adherence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70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**Reduced model was equal to the full model with only hard drug use removed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61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04"/>
            <a:ext cx="8229600" cy="639848"/>
          </a:xfrm>
        </p:spPr>
        <p:txBody>
          <a:bodyPr/>
          <a:lstStyle/>
          <a:p>
            <a:r>
              <a:rPr lang="en-US" sz="4000" dirty="0" smtClean="0"/>
              <a:t>Scientific Implications of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drug use may interfere with ability of treatment to restore CD4+ T cell count and immune system functioning </a:t>
            </a:r>
          </a:p>
          <a:p>
            <a:r>
              <a:rPr lang="en-US" dirty="0" smtClean="0"/>
              <a:t>Hard drug use may amplify decline in physical quality of life while receiving HAART </a:t>
            </a:r>
          </a:p>
          <a:p>
            <a:r>
              <a:rPr lang="en-US" dirty="0" smtClean="0"/>
              <a:t>Potential limitations:</a:t>
            </a:r>
          </a:p>
          <a:p>
            <a:pPr lvl="1"/>
            <a:r>
              <a:rPr lang="en-US" sz="2000" dirty="0" smtClean="0"/>
              <a:t>Missing data</a:t>
            </a:r>
          </a:p>
          <a:p>
            <a:pPr lvl="1"/>
            <a:r>
              <a:rPr lang="en-US" sz="2000" dirty="0" smtClean="0"/>
              <a:t>Self-reported variables</a:t>
            </a:r>
          </a:p>
          <a:p>
            <a:pPr lvl="2"/>
            <a:r>
              <a:rPr lang="en-US" sz="2000" dirty="0" smtClean="0"/>
              <a:t>Hard drug use</a:t>
            </a:r>
          </a:p>
          <a:p>
            <a:pPr lvl="2"/>
            <a:r>
              <a:rPr lang="en-US" sz="2000" dirty="0" smtClean="0"/>
              <a:t>Adherence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2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47</TotalTime>
  <Words>461</Words>
  <Application>Microsoft Macintosh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Executive</vt:lpstr>
      <vt:lpstr>Microsoft Excel Sheet</vt:lpstr>
      <vt:lpstr>Changes in Treatment Response After 2 Years of HAART Treatment in HIV-1 Positive Men</vt:lpstr>
      <vt:lpstr>Study Goals</vt:lpstr>
      <vt:lpstr>Summary of Data: Descriptive Stats</vt:lpstr>
      <vt:lpstr>Analysis Approach</vt:lpstr>
      <vt:lpstr>Summary of Statistical Results</vt:lpstr>
      <vt:lpstr>Scientific Implications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Treatment Response After 2 Years of HAART Treatment in HIV-1 Positive Men</dc:title>
  <dc:creator>Michaela Palumbo</dc:creator>
  <cp:lastModifiedBy>Michaela Palumbo</cp:lastModifiedBy>
  <cp:revision>6</cp:revision>
  <dcterms:created xsi:type="dcterms:W3CDTF">2017-10-09T04:43:30Z</dcterms:created>
  <dcterms:modified xsi:type="dcterms:W3CDTF">2017-10-09T05:31:17Z</dcterms:modified>
</cp:coreProperties>
</file>