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8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3 Interim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1688624"/>
          </a:xfrm>
        </p:spPr>
        <p:txBody>
          <a:bodyPr>
            <a:normAutofit/>
          </a:bodyPr>
          <a:lstStyle/>
          <a:p>
            <a:r>
              <a:rPr lang="en-US" dirty="0" smtClean="0"/>
              <a:t>Michaela Palumbo</a:t>
            </a:r>
          </a:p>
          <a:p>
            <a:r>
              <a:rPr lang="en-US" dirty="0" smtClean="0"/>
              <a:t>BIOS 6623</a:t>
            </a:r>
          </a:p>
          <a:p>
            <a:r>
              <a:rPr lang="en-US" dirty="0" smtClean="0"/>
              <a:t>November 13, 2017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232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325280"/>
            <a:ext cx="7504725" cy="480177"/>
          </a:xfrm>
        </p:spPr>
        <p:txBody>
          <a:bodyPr/>
          <a:lstStyle/>
          <a:p>
            <a:r>
              <a:rPr lang="en-US" sz="4000" dirty="0" smtClean="0"/>
              <a:t>Summary of Study and Data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065" y="805457"/>
            <a:ext cx="2988450" cy="567989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Outcomes: </a:t>
            </a:r>
            <a:r>
              <a:rPr lang="en-US" dirty="0" err="1" smtClean="0"/>
              <a:t>blockR</a:t>
            </a:r>
            <a:r>
              <a:rPr lang="en-US" dirty="0" smtClean="0"/>
              <a:t>, animals, </a:t>
            </a:r>
            <a:r>
              <a:rPr lang="en-US" dirty="0" err="1" smtClean="0"/>
              <a:t>logmemI</a:t>
            </a:r>
            <a:r>
              <a:rPr lang="en-US" dirty="0" smtClean="0"/>
              <a:t>, </a:t>
            </a:r>
            <a:r>
              <a:rPr lang="en-US" dirty="0" err="1" smtClean="0"/>
              <a:t>logmemII</a:t>
            </a:r>
            <a:endParaRPr lang="en-US" dirty="0" smtClean="0"/>
          </a:p>
          <a:p>
            <a:pPr lvl="1"/>
            <a:r>
              <a:rPr lang="en-US" dirty="0" smtClean="0"/>
              <a:t>All look fairly normally distributed</a:t>
            </a:r>
          </a:p>
          <a:p>
            <a:pPr lvl="2"/>
            <a:r>
              <a:rPr lang="en-US" dirty="0" smtClean="0"/>
              <a:t>Logical memory score II? Normal range?</a:t>
            </a:r>
          </a:p>
          <a:p>
            <a:r>
              <a:rPr lang="en-US" dirty="0" smtClean="0"/>
              <a:t>Covariates: age, gender, SES, </a:t>
            </a:r>
            <a:r>
              <a:rPr lang="en-US" dirty="0" err="1" smtClean="0"/>
              <a:t>demind</a:t>
            </a:r>
            <a:endParaRPr lang="en-US" dirty="0" smtClean="0"/>
          </a:p>
          <a:p>
            <a:pPr lvl="1"/>
            <a:r>
              <a:rPr lang="en-US" dirty="0" smtClean="0"/>
              <a:t>Confirm with investigator</a:t>
            </a:r>
          </a:p>
          <a:p>
            <a:r>
              <a:rPr lang="en-US" dirty="0" smtClean="0"/>
              <a:t>Study aims:</a:t>
            </a:r>
          </a:p>
          <a:p>
            <a:pPr lvl="1"/>
            <a:r>
              <a:rPr lang="en-US" dirty="0" smtClean="0"/>
              <a:t>Rate of memory decline in healthy individuals</a:t>
            </a:r>
          </a:p>
          <a:p>
            <a:pPr lvl="1"/>
            <a:r>
              <a:rPr lang="en-US" dirty="0" smtClean="0"/>
              <a:t>Rate of memory decline in individuals with dementia</a:t>
            </a:r>
          </a:p>
          <a:p>
            <a:pPr lvl="1"/>
            <a:r>
              <a:rPr lang="en-US" dirty="0" smtClean="0"/>
              <a:t>Identifying a change point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514" y="1037800"/>
            <a:ext cx="5874714" cy="476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645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28" y="418218"/>
            <a:ext cx="7478209" cy="606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248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14170"/>
            <a:ext cx="8042276" cy="886908"/>
          </a:xfrm>
        </p:spPr>
        <p:txBody>
          <a:bodyPr/>
          <a:lstStyle/>
          <a:p>
            <a:r>
              <a:rPr lang="en-US" dirty="0" smtClean="0"/>
              <a:t>Analysis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0"/>
            <a:ext cx="8042276" cy="4796985"/>
          </a:xfrm>
        </p:spPr>
        <p:txBody>
          <a:bodyPr>
            <a:normAutofit/>
          </a:bodyPr>
          <a:lstStyle/>
          <a:p>
            <a:r>
              <a:rPr lang="en-US" dirty="0" smtClean="0"/>
              <a:t>Mixed model for each outcome</a:t>
            </a:r>
          </a:p>
          <a:p>
            <a:pPr lvl="1"/>
            <a:r>
              <a:rPr lang="en-US" dirty="0" smtClean="0"/>
              <a:t>Pulling criteria by outcome</a:t>
            </a:r>
          </a:p>
          <a:p>
            <a:pPr lvl="2"/>
            <a:r>
              <a:rPr lang="en-US" dirty="0" smtClean="0"/>
              <a:t>Subjects with 3 or more repeated measures</a:t>
            </a:r>
          </a:p>
          <a:p>
            <a:pPr lvl="1"/>
            <a:r>
              <a:rPr lang="en-US" dirty="0" smtClean="0"/>
              <a:t>Will compare slopes for those with and without dementia diagnosis to estimate the rate of decline for each of these groups</a:t>
            </a:r>
          </a:p>
          <a:p>
            <a:pPr lvl="1"/>
            <a:r>
              <a:rPr lang="en-US" dirty="0" smtClean="0"/>
              <a:t>Linear or quadratic terms?</a:t>
            </a:r>
          </a:p>
          <a:p>
            <a:r>
              <a:rPr lang="en-US" dirty="0" smtClean="0"/>
              <a:t>Identifying change point</a:t>
            </a:r>
          </a:p>
          <a:p>
            <a:pPr lvl="1"/>
            <a:r>
              <a:rPr lang="en-US" dirty="0" smtClean="0"/>
              <a:t>Methods similar to those in Hall </a:t>
            </a:r>
            <a:r>
              <a:rPr lang="en-US" i="1" dirty="0" smtClean="0"/>
              <a:t>et al. </a:t>
            </a:r>
            <a:r>
              <a:rPr lang="en-US" dirty="0" smtClean="0"/>
              <a:t>2000</a:t>
            </a:r>
          </a:p>
          <a:p>
            <a:pPr lvl="1"/>
            <a:r>
              <a:rPr lang="en-US" dirty="0" smtClean="0"/>
              <a:t>Need to discuss with investigators/collaborators to fully clarify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815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27</TotalTime>
  <Words>140</Words>
  <Application>Microsoft Macintosh PowerPoint</Application>
  <PresentationFormat>On-screen Show (4:3)</PresentationFormat>
  <Paragraphs>25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Breeze</vt:lpstr>
      <vt:lpstr>Project 3 Interim Analysis</vt:lpstr>
      <vt:lpstr>Summary of Study and Data</vt:lpstr>
      <vt:lpstr>PowerPoint Presentation</vt:lpstr>
      <vt:lpstr>Analysis Plan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 Interim Analysis</dc:title>
  <dc:creator>Michaela Palumbo</dc:creator>
  <cp:lastModifiedBy>Michaela Palumbo</cp:lastModifiedBy>
  <cp:revision>5</cp:revision>
  <dcterms:created xsi:type="dcterms:W3CDTF">2017-11-13T04:16:56Z</dcterms:created>
  <dcterms:modified xsi:type="dcterms:W3CDTF">2017-11-13T04:44:49Z</dcterms:modified>
</cp:coreProperties>
</file>