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983B4B-1596-3A42-8DF6-93E785C353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7E9B32-9BA2-4E4B-86FE-1D6727F400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0875"/>
            <a:ext cx="7772400" cy="2677284"/>
          </a:xfrm>
        </p:spPr>
        <p:txBody>
          <a:bodyPr/>
          <a:lstStyle/>
          <a:p>
            <a:r>
              <a:rPr lang="en-US" sz="5400" dirty="0" smtClean="0"/>
              <a:t>Memory Decline in Community Dwelling Elders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82180"/>
            <a:ext cx="6400800" cy="1990020"/>
          </a:xfrm>
        </p:spPr>
        <p:txBody>
          <a:bodyPr>
            <a:normAutofit/>
          </a:bodyPr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BIOS 6623</a:t>
            </a:r>
          </a:p>
          <a:p>
            <a:r>
              <a:rPr lang="en-US" dirty="0" smtClean="0"/>
              <a:t>Project 3</a:t>
            </a:r>
          </a:p>
          <a:p>
            <a:r>
              <a:rPr lang="en-US" dirty="0" smtClean="0"/>
              <a:t>November 27,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0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137"/>
            <a:ext cx="8229600" cy="748275"/>
          </a:xfrm>
        </p:spPr>
        <p:txBody>
          <a:bodyPr/>
          <a:lstStyle/>
          <a:p>
            <a:r>
              <a:rPr lang="en-US" sz="4400" dirty="0" smtClean="0"/>
              <a:t>Study Goals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7412"/>
            <a:ext cx="8229600" cy="5762117"/>
          </a:xfrm>
        </p:spPr>
        <p:txBody>
          <a:bodyPr>
            <a:normAutofit/>
          </a:bodyPr>
          <a:lstStyle/>
          <a:p>
            <a:r>
              <a:rPr lang="en-US" dirty="0" smtClean="0"/>
              <a:t>Study Questions: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What is the rate of memory decline in healthy elderly individuals?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What is the rate of memory decline in individuals diagnosed with MCI during the study?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Is there a time before MCI diagnosis when the rate of memory decline changes?</a:t>
            </a:r>
          </a:p>
          <a:p>
            <a:r>
              <a:rPr lang="en-US" dirty="0" smtClean="0"/>
              <a:t>Clinical Hypotheses:</a:t>
            </a:r>
          </a:p>
          <a:p>
            <a:pPr lvl="1"/>
            <a:r>
              <a:rPr lang="en-US" dirty="0" smtClean="0"/>
              <a:t>Expect to see memory decline in all individuals</a:t>
            </a:r>
          </a:p>
          <a:p>
            <a:pPr lvl="1"/>
            <a:r>
              <a:rPr lang="en-US" dirty="0" smtClean="0"/>
              <a:t>Expect that 4 years prior to diagnosis is when there will be a change in the rate of memory decline among those who will be diagnosed with MCI</a:t>
            </a:r>
          </a:p>
          <a:p>
            <a:r>
              <a:rPr lang="en-US" dirty="0" smtClean="0"/>
              <a:t>Statistical Hypotheses: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What is the association </a:t>
            </a:r>
            <a:r>
              <a:rPr lang="en-US" dirty="0"/>
              <a:t>(slope) </a:t>
            </a:r>
            <a:r>
              <a:rPr lang="en-US" dirty="0" smtClean="0"/>
              <a:t>between age and memory outcome among healthy individuals?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What is the association </a:t>
            </a:r>
            <a:r>
              <a:rPr lang="en-US" dirty="0"/>
              <a:t>(slope</a:t>
            </a:r>
            <a:r>
              <a:rPr lang="en-US" dirty="0" smtClean="0"/>
              <a:t>) between age and memory outcome among patients with MCI diagnosis?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Among patients with MCI diagnosis, can we estimate a change point at with the association (slope) between age and memory outcome changes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588"/>
            <a:ext cx="8229600" cy="701806"/>
          </a:xfrm>
        </p:spPr>
        <p:txBody>
          <a:bodyPr/>
          <a:lstStyle/>
          <a:p>
            <a:r>
              <a:rPr lang="en-US" sz="4400" dirty="0" smtClean="0"/>
              <a:t>Summary of Analytic Dataset</a:t>
            </a:r>
            <a:endParaRPr lang="en-US" sz="4400" dirty="0"/>
          </a:p>
        </p:txBody>
      </p:sp>
      <p:pic>
        <p:nvPicPr>
          <p:cNvPr id="6" name="Picture 5" descr="trajector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6" y="1064500"/>
            <a:ext cx="4071587" cy="3302221"/>
          </a:xfrm>
          <a:prstGeom prst="rect">
            <a:avLst/>
          </a:prstGeom>
        </p:spPr>
      </p:pic>
      <p:pic>
        <p:nvPicPr>
          <p:cNvPr id="4" name="Picture 3" descr="tab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71" y="4060546"/>
            <a:ext cx="4177773" cy="2565109"/>
          </a:xfrm>
          <a:prstGeom prst="rect">
            <a:avLst/>
          </a:prstGeom>
        </p:spPr>
      </p:pic>
      <p:pic>
        <p:nvPicPr>
          <p:cNvPr id="7" name="Picture 6" descr="trajectory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6" y="1006821"/>
            <a:ext cx="3929490" cy="31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4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895"/>
            <a:ext cx="8229600" cy="856701"/>
          </a:xfrm>
        </p:spPr>
        <p:txBody>
          <a:bodyPr/>
          <a:lstStyle/>
          <a:p>
            <a:r>
              <a:rPr lang="en-US" sz="4400" dirty="0" smtClean="0"/>
              <a:t>Analysis Approach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061"/>
            <a:ext cx="8229600" cy="4631376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estimation to search for change point</a:t>
            </a:r>
          </a:p>
          <a:p>
            <a:endParaRPr lang="en-US" dirty="0" smtClean="0"/>
          </a:p>
          <a:p>
            <a:r>
              <a:rPr lang="en-US" dirty="0" smtClean="0"/>
              <a:t>Linear mixed model</a:t>
            </a:r>
          </a:p>
          <a:p>
            <a:pPr lvl="1"/>
            <a:r>
              <a:rPr lang="en-US" dirty="0" smtClean="0"/>
              <a:t>Outcome = category fluency for animals</a:t>
            </a:r>
          </a:p>
          <a:p>
            <a:pPr lvl="1"/>
            <a:r>
              <a:rPr lang="en-US" dirty="0" smtClean="0"/>
              <a:t>Covariates</a:t>
            </a:r>
          </a:p>
          <a:p>
            <a:pPr lvl="2"/>
            <a:r>
              <a:rPr lang="en-US" dirty="0" smtClean="0"/>
              <a:t>Age, </a:t>
            </a:r>
            <a:r>
              <a:rPr lang="en-US" dirty="0" err="1" smtClean="0"/>
              <a:t>demind</a:t>
            </a:r>
            <a:r>
              <a:rPr lang="en-US" dirty="0" smtClean="0"/>
              <a:t>, gender, SES, age by </a:t>
            </a:r>
            <a:r>
              <a:rPr lang="en-US" dirty="0" err="1" smtClean="0"/>
              <a:t>demind</a:t>
            </a:r>
            <a:r>
              <a:rPr lang="en-US" dirty="0" smtClean="0"/>
              <a:t> interaction</a:t>
            </a:r>
          </a:p>
          <a:p>
            <a:pPr lvl="2"/>
            <a:r>
              <a:rPr lang="en-US" dirty="0" smtClean="0"/>
              <a:t>Change point term: max(0,  </a:t>
            </a:r>
            <a:r>
              <a:rPr lang="en-US" dirty="0" err="1" smtClean="0"/>
              <a:t>age</a:t>
            </a:r>
            <a:r>
              <a:rPr lang="en-US" baseline="-25000" dirty="0" err="1" smtClean="0"/>
              <a:t>ij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agedx</a:t>
            </a:r>
            <a:r>
              <a:rPr lang="en-US" baseline="-25000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τ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Random Intercept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imple R structure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Bootstrap standard errors and 95% CIs</a:t>
            </a:r>
          </a:p>
          <a:p>
            <a:pPr lvl="1"/>
            <a:r>
              <a:rPr lang="en-US" dirty="0" smtClean="0"/>
              <a:t>1000 bootstrap samples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3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831"/>
            <a:ext cx="8229600" cy="748275"/>
          </a:xfrm>
        </p:spPr>
        <p:txBody>
          <a:bodyPr/>
          <a:lstStyle/>
          <a:p>
            <a:r>
              <a:rPr lang="en-US" sz="4400" dirty="0" smtClean="0"/>
              <a:t>Analysis Approach</a:t>
            </a:r>
            <a:endParaRPr lang="en-US" sz="4400" dirty="0"/>
          </a:p>
        </p:txBody>
      </p:sp>
      <p:pic>
        <p:nvPicPr>
          <p:cNvPr id="4" name="Picture 3" descr="cp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4" y="2266250"/>
            <a:ext cx="3674569" cy="2980224"/>
          </a:xfrm>
          <a:prstGeom prst="rect">
            <a:avLst/>
          </a:prstGeom>
        </p:spPr>
      </p:pic>
      <p:pic>
        <p:nvPicPr>
          <p:cNvPr id="5" name="Picture 4" descr="fittedli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70" y="1832542"/>
            <a:ext cx="4787511" cy="38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0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617"/>
            <a:ext cx="8229600" cy="825722"/>
          </a:xfrm>
        </p:spPr>
        <p:txBody>
          <a:bodyPr/>
          <a:lstStyle/>
          <a:p>
            <a:r>
              <a:rPr lang="en-US" sz="4400" dirty="0" smtClean="0"/>
              <a:t>Summary of Statistical Results</a:t>
            </a:r>
            <a:endParaRPr lang="en-US" sz="4400" dirty="0"/>
          </a:p>
        </p:txBody>
      </p:sp>
      <p:pic>
        <p:nvPicPr>
          <p:cNvPr id="4" name="Picture 3" descr="tabl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53" y="1556283"/>
            <a:ext cx="67691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7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5147"/>
            <a:ext cx="8229600" cy="856701"/>
          </a:xfrm>
        </p:spPr>
        <p:txBody>
          <a:bodyPr/>
          <a:lstStyle/>
          <a:p>
            <a:r>
              <a:rPr lang="en-US" sz="4400" dirty="0" smtClean="0"/>
              <a:t>Clinical Implications of Results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881"/>
          </a:xfrm>
        </p:spPr>
        <p:txBody>
          <a:bodyPr/>
          <a:lstStyle/>
          <a:p>
            <a:r>
              <a:rPr lang="en-US" dirty="0" smtClean="0"/>
              <a:t>Healthy Individuals: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ate of decline = 0.1766 units/year increase in age</a:t>
            </a:r>
          </a:p>
          <a:p>
            <a:r>
              <a:rPr lang="en-US" dirty="0" smtClean="0"/>
              <a:t>Individuals with MCI diagnosis: </a:t>
            </a:r>
          </a:p>
          <a:p>
            <a:pPr lvl="1"/>
            <a:r>
              <a:rPr lang="en-US" dirty="0" smtClean="0"/>
              <a:t>Estimated change point: 3.9 years before diagnosis</a:t>
            </a:r>
          </a:p>
          <a:p>
            <a:pPr lvl="1"/>
            <a:r>
              <a:rPr lang="en-US" dirty="0" smtClean="0"/>
              <a:t>Rate of decline before </a:t>
            </a:r>
            <a:r>
              <a:rPr lang="en-US" dirty="0" err="1" smtClean="0"/>
              <a:t>cp</a:t>
            </a:r>
            <a:r>
              <a:rPr lang="en-US" dirty="0" smtClean="0"/>
              <a:t>: 0.1797 units/year increase in age</a:t>
            </a:r>
          </a:p>
          <a:p>
            <a:pPr lvl="2"/>
            <a:r>
              <a:rPr lang="en-US" dirty="0" smtClean="0"/>
              <a:t>Similar to healthy individuals</a:t>
            </a:r>
          </a:p>
          <a:p>
            <a:pPr lvl="1"/>
            <a:r>
              <a:rPr lang="en-US" dirty="0" smtClean="0"/>
              <a:t>Rate of decline after </a:t>
            </a:r>
            <a:r>
              <a:rPr lang="en-US" dirty="0" err="1" smtClean="0"/>
              <a:t>cp</a:t>
            </a:r>
            <a:r>
              <a:rPr lang="en-US" dirty="0" smtClean="0"/>
              <a:t>: 1.0866 units/year increase in age</a:t>
            </a:r>
          </a:p>
          <a:p>
            <a:pPr lvl="2"/>
            <a:r>
              <a:rPr lang="en-US" dirty="0" smtClean="0"/>
              <a:t>Significant increase in rate of decline compared to before </a:t>
            </a:r>
            <a:r>
              <a:rPr lang="en-US" dirty="0" err="1" smtClean="0"/>
              <a:t>cp</a:t>
            </a:r>
            <a:endParaRPr lang="en-US" dirty="0" smtClean="0"/>
          </a:p>
          <a:p>
            <a:r>
              <a:rPr lang="en-US" dirty="0" smtClean="0"/>
              <a:t>Clinical importance:</a:t>
            </a:r>
          </a:p>
          <a:p>
            <a:pPr lvl="1"/>
            <a:r>
              <a:rPr lang="en-US" dirty="0" smtClean="0"/>
              <a:t>Diagnostic decisions for preventative treatments</a:t>
            </a:r>
          </a:p>
          <a:p>
            <a:pPr lvl="1"/>
            <a:r>
              <a:rPr lang="en-US" dirty="0" smtClean="0"/>
              <a:t>Identifying patients likely to have MCI 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Animals measure assesses memory function in just 1 brain region</a:t>
            </a:r>
          </a:p>
          <a:p>
            <a:pPr lvl="1"/>
            <a:r>
              <a:rPr lang="en-US" dirty="0" smtClean="0"/>
              <a:t>Future analyses should assess other memory function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98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34</TotalTime>
  <Words>341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Memory Decline in Community Dwelling Elders </vt:lpstr>
      <vt:lpstr>Study Goals</vt:lpstr>
      <vt:lpstr>Summary of Analytic Dataset</vt:lpstr>
      <vt:lpstr>Analysis Approach </vt:lpstr>
      <vt:lpstr>Analysis Approach</vt:lpstr>
      <vt:lpstr>Summary of Statistical Results</vt:lpstr>
      <vt:lpstr>Clinical Implications of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Decline in Community Dwelling Elders </dc:title>
  <dc:creator>Michaela Palumbo</dc:creator>
  <cp:lastModifiedBy>Michaela Palumbo</cp:lastModifiedBy>
  <cp:revision>7</cp:revision>
  <dcterms:created xsi:type="dcterms:W3CDTF">2017-11-27T15:40:11Z</dcterms:created>
  <dcterms:modified xsi:type="dcterms:W3CDTF">2017-11-27T16:14:41Z</dcterms:modified>
</cp:coreProperties>
</file>