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5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1B17B-6FC1-C95C-1E9C-680C57C5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7FF3C-077B-E717-4A32-04FE43646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DDF1E-6698-8704-B440-A1DBE0DA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970E6-8F73-895B-9B47-15DAE62B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AA61C-E268-834C-336D-A06E64AA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7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1F54-865F-35E7-42D5-D26B2D0F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BAD77-F831-68D2-82E9-E05C45EB5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6EE8C-538B-5C2D-32DC-8ABC681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C4D21-80B2-3D7E-5B17-14DF0FD3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AA97F-C6DB-69C5-846F-82173474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80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662BAD-4A69-AC0D-88AA-CE4E51EB8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1DAD93-6392-6A80-0ADA-E0D7242DE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A89CE-AD3A-3628-0C89-4A3AC837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2787F-CD90-7901-C41E-15624FCD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8490B-D279-5F67-B8FB-8ABAA2CF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8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89760-3A9F-4F4A-C459-A0633267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4DD4D-829F-02AB-EE42-F24BD4E0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B1682-A087-C154-2C26-A8C7D84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1AD1-00D8-44B2-DA5B-5D0094A0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F6AD0-1E82-D61F-FE94-72C42040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7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17FFE-9AF6-D4BA-B906-02F8B49B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956E8B-9589-D7C4-DB44-D767AF22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BB4F7-CA37-AD3A-3226-98EC274B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666AE-FC55-65EA-D1C3-54B72ABF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7F038-CC32-1F26-BD04-E18FB489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9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BD894-2E8F-AA02-EA12-FEC71472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2DF39-7926-3F66-0827-A7F21055B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A1E3C-67CA-DD92-0110-849CED084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7756A-5A8C-D7AC-9893-9A063DCA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4DECF-DF2A-6754-3D8A-9A018665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98742-F764-481B-89AD-DDB185AF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0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F5812-3A24-D851-8FFE-B9C6F4F6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488-2F76-F16B-C0CE-1DC748E3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5448A-A895-E6AE-2226-9249B970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1413FE-BED5-E786-8D2F-215075877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033B18-1A8D-66EA-7EF7-6FDC821A7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F68EC-DDF1-18BD-1592-13AE4775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B084E6-495A-D54B-A9B9-8DB42114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2418A2-BC20-624E-0B5A-164A9642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2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67B7F-12F6-D13C-5690-5343B2EA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5CC9B4-CCB3-0F77-CB00-3F2536BC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81194-099A-21E2-E4A0-E5A70945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02DAF-AA0F-A0C2-E3A5-D55C9B14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7E67D-BBF3-D94B-A45C-42A65CC2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A2580F-0DFC-8B10-A491-5BA288D1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38BA0-73C3-F4C0-2DDC-20C6B385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4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86928-4D55-56CF-E2E1-727F21ED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A211E-E62F-1911-4B67-9DD038C7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D79E07-C065-10A8-F697-86E46CE8D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0260D-4E03-079D-59CA-18E1A0EF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CB18B-039D-43C6-621D-201B73CF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34F01-0491-2CD0-65C5-C98537F9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8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A727C-3D6C-7211-7944-2ABD0F3C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E9CF1B-5ED8-A414-E534-2820E288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FF984-0125-6EA8-BA8F-8A04B7BA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BBCD7-6091-BCFE-0FCD-2D6E5DA2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B51F0-4B1E-D3F1-2518-BB0A0D3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C86012-DF16-A862-01BE-082E0E1C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7FB780-C260-42D0-BC78-6B3E707A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D8D24-3DCD-EF99-DD69-FE2F9D1E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251E8-CCA0-6FA2-4045-738CA07E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D4D37-50FB-BED7-AF07-862B81474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E4DCB-EF0F-9885-EFC4-AA83BBBFB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y2mate.com - Wolf spider Schizocosa retrorsa male courtship_360p">
            <a:hlinkClick r:id="" action="ppaction://media"/>
            <a:extLst>
              <a:ext uri="{FF2B5EF4-FFF2-40B4-BE49-F238E27FC236}">
                <a16:creationId xmlns:a16="http://schemas.microsoft.com/office/drawing/2014/main" id="{25BCC586-F51B-E4B5-DACC-A59902AA5B8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1188" y="2128557"/>
            <a:ext cx="5173741" cy="3880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D990CC-2B48-1654-22A6-995D9DEEB879}"/>
              </a:ext>
            </a:extLst>
          </p:cNvPr>
          <p:cNvSpPr txBox="1"/>
          <p:nvPr/>
        </p:nvSpPr>
        <p:spPr>
          <a:xfrm>
            <a:off x="5892840" y="2039295"/>
            <a:ext cx="629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Multimodal signal: </a:t>
            </a:r>
            <a:r>
              <a:rPr lang="en-US" altLang="ko-KR" sz="2400" b="1"/>
              <a:t>Visual + Vibratory(seismic)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EABCC-1079-34D1-9630-DE5BDA290FB2}"/>
              </a:ext>
            </a:extLst>
          </p:cNvPr>
          <p:cNvSpPr txBox="1"/>
          <p:nvPr/>
        </p:nvSpPr>
        <p:spPr>
          <a:xfrm>
            <a:off x="5892840" y="2966309"/>
            <a:ext cx="609936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1. </a:t>
            </a:r>
            <a:r>
              <a:rPr lang="en-US" altLang="ko-KR" sz="1600" b="1"/>
              <a:t>Signals contain information related to male condition</a:t>
            </a:r>
          </a:p>
          <a:p>
            <a:r>
              <a:rPr lang="en-US" altLang="ko-KR" sz="1600" b="1"/>
              <a:t>:female(receiver) assess the condition of male(signaler)</a:t>
            </a:r>
          </a:p>
          <a:p>
            <a:endParaRPr lang="en-US" altLang="ko-KR" sz="1600" b="1"/>
          </a:p>
          <a:p>
            <a:r>
              <a:rPr lang="en-US" altLang="ko-KR" sz="2000" b="1"/>
              <a:t>2. </a:t>
            </a:r>
            <a:r>
              <a:rPr lang="en-US" altLang="ko-KR" sz="1600" b="1"/>
              <a:t>Signaling environment(channel)</a:t>
            </a:r>
          </a:p>
          <a:p>
            <a:r>
              <a:rPr lang="en-US" altLang="ko-KR" sz="1600" b="1"/>
              <a:t>:how effectively the signal travels and is received by female</a:t>
            </a:r>
          </a:p>
          <a:p>
            <a:endParaRPr lang="en-US" altLang="ko-KR" sz="1600" b="1"/>
          </a:p>
          <a:p>
            <a:r>
              <a:rPr lang="en-US" altLang="ko-KR" sz="2000" b="1"/>
              <a:t>3. </a:t>
            </a:r>
            <a:r>
              <a:rPr lang="en-US" altLang="ko-KR" sz="1600" b="1"/>
              <a:t>Condition-dependent mate choice:</a:t>
            </a:r>
          </a:p>
          <a:p>
            <a:r>
              <a:rPr lang="en-US" altLang="ko-KR" sz="1600" b="1"/>
              <a:t>Female choice may vary depending on the condition as well</a:t>
            </a:r>
          </a:p>
          <a:p>
            <a:endParaRPr lang="ko-KR" alt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EAE5D-E640-87F9-12F0-6EBDA9247F77}"/>
              </a:ext>
            </a:extLst>
          </p:cNvPr>
          <p:cNvSpPr txBox="1"/>
          <p:nvPr/>
        </p:nvSpPr>
        <p:spPr>
          <a:xfrm>
            <a:off x="561188" y="1271827"/>
            <a:ext cx="9959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Q: </a:t>
            </a:r>
            <a:r>
              <a:rPr lang="en-US" altLang="ko-KR" sz="2000" b="1"/>
              <a:t>How Do Signaler Condition, Receiver Condition, and Signaling Environment</a:t>
            </a:r>
          </a:p>
          <a:p>
            <a:r>
              <a:rPr lang="en-US" altLang="ko-KR" sz="2000" b="1"/>
              <a:t>Interact to Affect Mate Choice in Spiders?</a:t>
            </a:r>
            <a:endParaRPr lang="ko-KR" altLang="en-US" sz="2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262A4-328A-A640-5F65-E3F6C5F80C4C}"/>
              </a:ext>
            </a:extLst>
          </p:cNvPr>
          <p:cNvSpPr txBox="1"/>
          <p:nvPr/>
        </p:nvSpPr>
        <p:spPr>
          <a:xfrm>
            <a:off x="561188" y="6409319"/>
            <a:ext cx="4189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https://www.youtube.com/watch?v=f3xD3T3BYqw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E2689-F4DB-326A-BA68-372CF5ABC964}"/>
              </a:ext>
            </a:extLst>
          </p:cNvPr>
          <p:cNvSpPr txBox="1"/>
          <p:nvPr/>
        </p:nvSpPr>
        <p:spPr>
          <a:xfrm>
            <a:off x="237866" y="6060329"/>
            <a:ext cx="6158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Multimodal courtship display of male wolf spider </a:t>
            </a:r>
            <a:r>
              <a:rPr lang="en-US" altLang="ko-KR" sz="1400" b="1" i="1"/>
              <a:t>Schizocosa retrorsa</a:t>
            </a:r>
            <a:endParaRPr lang="ko-KR" altLang="en-US" sz="1400" b="1" i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79A24-7356-E23C-5424-DA4C76044E9E}"/>
              </a:ext>
            </a:extLst>
          </p:cNvPr>
          <p:cNvSpPr txBox="1"/>
          <p:nvPr/>
        </p:nvSpPr>
        <p:spPr>
          <a:xfrm>
            <a:off x="387646" y="408061"/>
            <a:ext cx="6165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800" b="1"/>
          </a:p>
          <a:p>
            <a:r>
              <a:rPr lang="en-US" altLang="ko-KR" sz="2000" b="1"/>
              <a:t>1</a:t>
            </a:r>
            <a:r>
              <a:rPr lang="en-US" altLang="ko-KR" sz="2000" b="1" baseline="30000"/>
              <a:t>st</a:t>
            </a:r>
            <a:r>
              <a:rPr lang="en-US" altLang="ko-KR" sz="2000" b="1"/>
              <a:t> yr Ph.D student in the Hebets Lab @ SBS EEB</a:t>
            </a:r>
            <a:endParaRPr lang="ko-KR" altLang="en-US" sz="2000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F6ECF4A-3CDA-4F30-BDA4-0ACD4480F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658" y="19760"/>
            <a:ext cx="906707" cy="7909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54D24A-A0A5-B57C-A254-49AD9BEAC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695" y="19760"/>
            <a:ext cx="810725" cy="8544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72AE38-BE34-61D0-A80F-09422911679C}"/>
              </a:ext>
            </a:extLst>
          </p:cNvPr>
          <p:cNvSpPr txBox="1"/>
          <p:nvPr/>
        </p:nvSpPr>
        <p:spPr>
          <a:xfrm>
            <a:off x="-57122" y="109538"/>
            <a:ext cx="27518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Yihang Park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0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5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EC1C14-4744-EB7C-7AB7-F8AD7A9D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3" y="841959"/>
            <a:ext cx="10515600" cy="5680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DC5423-F681-D6EB-6F45-DCD7078DE4B2}"/>
              </a:ext>
            </a:extLst>
          </p:cNvPr>
          <p:cNvSpPr txBox="1"/>
          <p:nvPr/>
        </p:nvSpPr>
        <p:spPr>
          <a:xfrm>
            <a:off x="837233" y="0"/>
            <a:ext cx="9959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Q: </a:t>
            </a:r>
            <a:r>
              <a:rPr lang="en-US" altLang="ko-KR" sz="2000" b="1"/>
              <a:t>How Do Signaler Condition, Receiver Condition, and Signaling Environment</a:t>
            </a:r>
          </a:p>
          <a:p>
            <a:r>
              <a:rPr lang="en-US" altLang="ko-KR" sz="2000" b="1"/>
              <a:t>Interact to Affect Mate Choice in wolf spider (</a:t>
            </a:r>
            <a:r>
              <a:rPr lang="en-US" altLang="ko-KR" sz="2000" b="1" i="1"/>
              <a:t>Schizocosa mccooki</a:t>
            </a:r>
            <a:r>
              <a:rPr lang="en-US" altLang="ko-KR" sz="2000" b="1"/>
              <a:t>)?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59938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BD64DA-F94C-777E-901A-CE24BA03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3" y="850240"/>
            <a:ext cx="10515600" cy="5663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D9BD6D-559B-21E7-7E02-2BB161BEAE1B}"/>
              </a:ext>
            </a:extLst>
          </p:cNvPr>
          <p:cNvSpPr txBox="1"/>
          <p:nvPr/>
        </p:nvSpPr>
        <p:spPr>
          <a:xfrm>
            <a:off x="837233" y="0"/>
            <a:ext cx="9959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Q: </a:t>
            </a:r>
            <a:r>
              <a:rPr lang="en-US" altLang="ko-KR" sz="2000" b="1"/>
              <a:t>How Do Signaler Condition, Receiver Condition, and Signaling Environment</a:t>
            </a:r>
          </a:p>
          <a:p>
            <a:r>
              <a:rPr lang="en-US" altLang="ko-KR" sz="2000" b="1"/>
              <a:t>Interact to Affect Mate Choice in wolf spider (</a:t>
            </a:r>
            <a:r>
              <a:rPr lang="en-US" altLang="ko-KR" sz="2000" b="1" i="1"/>
              <a:t>Schizocosa mccooki</a:t>
            </a:r>
            <a:r>
              <a:rPr lang="en-US" altLang="ko-KR" sz="2000" b="1"/>
              <a:t>)?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406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45EBD7-C254-3268-94ED-1451B59876AF}"/>
              </a:ext>
            </a:extLst>
          </p:cNvPr>
          <p:cNvSpPr txBox="1"/>
          <p:nvPr/>
        </p:nvSpPr>
        <p:spPr>
          <a:xfrm>
            <a:off x="8817779" y="3105834"/>
            <a:ext cx="3210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Nominal logistic regression</a:t>
            </a:r>
          </a:p>
          <a:p>
            <a:pPr algn="ctr"/>
            <a:r>
              <a:rPr lang="en-US" altLang="ko-KR" b="1"/>
              <a:t>In R?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04482-4724-7005-0CF4-CB49C1F2D000}"/>
              </a:ext>
            </a:extLst>
          </p:cNvPr>
          <p:cNvSpPr txBox="1"/>
          <p:nvPr/>
        </p:nvSpPr>
        <p:spPr>
          <a:xfrm>
            <a:off x="813162" y="6176514"/>
            <a:ext cx="107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Female diet + male diet + light + vibratory + light * vibratory + male diet*light + … ~ copulation  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1A9DA-2334-EB34-3E78-B447CEB561DE}"/>
              </a:ext>
            </a:extLst>
          </p:cNvPr>
          <p:cNvSpPr txBox="1"/>
          <p:nvPr/>
        </p:nvSpPr>
        <p:spPr>
          <a:xfrm>
            <a:off x="357557" y="33075"/>
            <a:ext cx="1162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/>
              <a:t>Female ID</a:t>
            </a:r>
          </a:p>
          <a:p>
            <a:pPr algn="ctr"/>
            <a:r>
              <a:rPr lang="en-US" altLang="ko-KR" sz="1600" b="1"/>
              <a:t> &amp;</a:t>
            </a:r>
          </a:p>
          <a:p>
            <a:pPr algn="ctr"/>
            <a:r>
              <a:rPr lang="en-US" altLang="ko-KR" sz="1600" b="1"/>
              <a:t>condition</a:t>
            </a:r>
            <a:endParaRPr lang="ko-KR" altLang="en-US" sz="16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A495BD-EF6E-5876-5583-8DE1DCED80B0}"/>
              </a:ext>
            </a:extLst>
          </p:cNvPr>
          <p:cNvSpPr txBox="1"/>
          <p:nvPr/>
        </p:nvSpPr>
        <p:spPr>
          <a:xfrm>
            <a:off x="1908560" y="1603"/>
            <a:ext cx="1529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Male ID</a:t>
            </a:r>
          </a:p>
          <a:p>
            <a:pPr algn="ctr"/>
            <a:r>
              <a:rPr lang="en-US" altLang="ko-KR" sz="1600" b="1"/>
              <a:t> &amp;</a:t>
            </a:r>
          </a:p>
          <a:p>
            <a:pPr algn="ctr"/>
            <a:r>
              <a:rPr lang="en-US" altLang="ko-KR" sz="1600" b="1"/>
              <a:t>condition</a:t>
            </a:r>
            <a:endParaRPr lang="ko-KR" altLang="en-US" sz="1600" b="1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57AE5F-D25D-4CC7-2705-48F3EFDB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497"/>
            <a:ext cx="8660921" cy="50470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1F7610-589C-EBB3-078C-A094C04D7335}"/>
              </a:ext>
            </a:extLst>
          </p:cNvPr>
          <p:cNvSpPr txBox="1"/>
          <p:nvPr/>
        </p:nvSpPr>
        <p:spPr>
          <a:xfrm>
            <a:off x="3826990" y="539828"/>
            <a:ext cx="226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Visual/vibratory</a:t>
            </a:r>
            <a:endParaRPr lang="ko-KR" altLang="en-US" sz="16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55A042-7721-4A6F-5032-5E519B86DE63}"/>
              </a:ext>
            </a:extLst>
          </p:cNvPr>
          <p:cNvCxnSpPr>
            <a:cxnSpLocks/>
          </p:cNvCxnSpPr>
          <p:nvPr/>
        </p:nvCxnSpPr>
        <p:spPr>
          <a:xfrm flipH="1">
            <a:off x="657887" y="866676"/>
            <a:ext cx="274572" cy="236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66E5719-CEB6-1D14-E648-A2567219E46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32459" y="864072"/>
            <a:ext cx="6347" cy="296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974A76F-D76F-48BA-3CEE-E3B0DDC84E3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975449" y="832600"/>
            <a:ext cx="698074" cy="327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08FAF2-2842-1477-7E1E-68677B24947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673523" y="832600"/>
            <a:ext cx="686378" cy="296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A10D7C9-24E3-26A5-1E6C-9A75918D4493}"/>
              </a:ext>
            </a:extLst>
          </p:cNvPr>
          <p:cNvCxnSpPr>
            <a:cxnSpLocks/>
          </p:cNvCxnSpPr>
          <p:nvPr/>
        </p:nvCxnSpPr>
        <p:spPr>
          <a:xfrm>
            <a:off x="4961495" y="864072"/>
            <a:ext cx="0" cy="296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E704C3-4EE8-DB75-1A70-B1A7718BD097}"/>
              </a:ext>
            </a:extLst>
          </p:cNvPr>
          <p:cNvSpPr txBox="1"/>
          <p:nvPr/>
        </p:nvSpPr>
        <p:spPr>
          <a:xfrm>
            <a:off x="7162537" y="539828"/>
            <a:ext cx="226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Female choice</a:t>
            </a:r>
            <a:endParaRPr lang="ko-KR" altLang="en-US" sz="1600" b="1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BB4A151-982E-AD03-621F-F6B0A21B6D58}"/>
              </a:ext>
            </a:extLst>
          </p:cNvPr>
          <p:cNvCxnSpPr>
            <a:cxnSpLocks/>
          </p:cNvCxnSpPr>
          <p:nvPr/>
        </p:nvCxnSpPr>
        <p:spPr>
          <a:xfrm>
            <a:off x="8297042" y="864072"/>
            <a:ext cx="0" cy="296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04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216</Words>
  <Application>Microsoft Office PowerPoint</Application>
  <PresentationFormat>와이드스크린</PresentationFormat>
  <Paragraphs>31</Paragraphs>
  <Slides>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박이항</dc:creator>
  <cp:lastModifiedBy>박이항</cp:lastModifiedBy>
  <cp:revision>2</cp:revision>
  <dcterms:created xsi:type="dcterms:W3CDTF">2023-09-14T00:37:01Z</dcterms:created>
  <dcterms:modified xsi:type="dcterms:W3CDTF">2023-09-14T03:41:28Z</dcterms:modified>
</cp:coreProperties>
</file>