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6" r:id="rId4"/>
    <p:sldId id="269" r:id="rId5"/>
    <p:sldId id="270" r:id="rId6"/>
    <p:sldId id="268" r:id="rId7"/>
    <p:sldId id="272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1B17B-6FC1-C95C-1E9C-680C57C5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7FF3C-077B-E717-4A32-04FE43646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DDF1E-6698-8704-B440-A1DBE0DA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970E6-8F73-895B-9B47-15DAE62B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AA61C-E268-834C-336D-A06E64AA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1F54-865F-35E7-42D5-D26B2D0F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BAD77-F831-68D2-82E9-E05C45EB5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6EE8C-538B-5C2D-32DC-8ABC681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C4D21-80B2-3D7E-5B17-14DF0FD3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AA97F-C6DB-69C5-846F-82173474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0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662BAD-4A69-AC0D-88AA-CE4E51EB8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DAD93-6392-6A80-0ADA-E0D7242DE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A89CE-AD3A-3628-0C89-4A3AC837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2787F-CD90-7901-C41E-15624FCD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8490B-D279-5F67-B8FB-8ABAA2CF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89760-3A9F-4F4A-C459-A0633267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4DD4D-829F-02AB-EE42-F24BD4E0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B1682-A087-C154-2C26-A8C7D84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1AD1-00D8-44B2-DA5B-5D0094A0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F6AD0-1E82-D61F-FE94-72C42040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7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17FFE-9AF6-D4BA-B906-02F8B49B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56E8B-9589-D7C4-DB44-D767AF22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BB4F7-CA37-AD3A-3226-98EC274B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666AE-FC55-65EA-D1C3-54B72ABF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7F038-CC32-1F26-BD04-E18FB489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9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BD894-2E8F-AA02-EA12-FEC71472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2DF39-7926-3F66-0827-A7F21055B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A1E3C-67CA-DD92-0110-849CED084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7756A-5A8C-D7AC-9893-9A063DCA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4DECF-DF2A-6754-3D8A-9A018665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98742-F764-481B-89AD-DDB185AF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F5812-3A24-D851-8FFE-B9C6F4F6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488-2F76-F16B-C0CE-1DC748E3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5448A-A895-E6AE-2226-9249B970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1413FE-BED5-E786-8D2F-215075877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033B18-1A8D-66EA-7EF7-6FDC821A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F68EC-DDF1-18BD-1592-13AE4775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B084E6-495A-D54B-A9B9-8DB42114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2418A2-BC20-624E-0B5A-164A9642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2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67B7F-12F6-D13C-5690-5343B2EA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5CC9B4-CCB3-0F77-CB00-3F2536BC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81194-099A-21E2-E4A0-E5A70945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02DAF-AA0F-A0C2-E3A5-D55C9B14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7E67D-BBF3-D94B-A45C-42A65CC2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A2580F-0DFC-8B10-A491-5BA288D1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38BA0-73C3-F4C0-2DDC-20C6B385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4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86928-4D55-56CF-E2E1-727F21ED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A211E-E62F-1911-4B67-9DD038C7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79E07-C065-10A8-F697-86E46CE8D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0260D-4E03-079D-59CA-18E1A0EF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CB18B-039D-43C6-621D-201B73CF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34F01-0491-2CD0-65C5-C98537F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8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A727C-3D6C-7211-7944-2ABD0F3C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E9CF1B-5ED8-A414-E534-2820E288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FF984-0125-6EA8-BA8F-8A04B7BA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BBCD7-6091-BCFE-0FCD-2D6E5DA2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B51F0-4B1E-D3F1-2518-BB0A0D3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86012-DF16-A862-01BE-082E0E1C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7FB780-C260-42D0-BC78-6B3E707A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D8D24-3DCD-EF99-DD69-FE2F9D1E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251E8-CCA0-6FA2-4045-738CA07E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D4D37-50FB-BED7-AF07-862B81474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E4DCB-EF0F-9885-EFC4-AA83BBBFB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D990CC-2B48-1654-22A6-995D9DEEB879}"/>
              </a:ext>
            </a:extLst>
          </p:cNvPr>
          <p:cNvSpPr txBox="1"/>
          <p:nvPr/>
        </p:nvSpPr>
        <p:spPr>
          <a:xfrm>
            <a:off x="3246639" y="1960478"/>
            <a:ext cx="717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Multimodal signal: </a:t>
            </a:r>
            <a:r>
              <a:rPr lang="en-US" altLang="ko-KR" sz="2800" b="1"/>
              <a:t>Visual + Vibratory(seismic)</a:t>
            </a:r>
            <a:endParaRPr lang="ko-KR" altLang="en-US"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EABCC-1079-34D1-9630-DE5BDA290FB2}"/>
              </a:ext>
            </a:extLst>
          </p:cNvPr>
          <p:cNvSpPr txBox="1"/>
          <p:nvPr/>
        </p:nvSpPr>
        <p:spPr>
          <a:xfrm>
            <a:off x="561188" y="3025518"/>
            <a:ext cx="62498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1. </a:t>
            </a:r>
            <a:r>
              <a:rPr lang="en-US" altLang="ko-KR" sz="1600" b="1"/>
              <a:t>Signals contain information related to male condition</a:t>
            </a:r>
          </a:p>
          <a:p>
            <a:r>
              <a:rPr lang="en-US" altLang="ko-KR" sz="1600" b="1"/>
              <a:t>:female(receiver) assess the condition of male(signaler)</a:t>
            </a:r>
          </a:p>
          <a:p>
            <a:endParaRPr lang="en-US" altLang="ko-KR" sz="1600" b="1"/>
          </a:p>
          <a:p>
            <a:r>
              <a:rPr lang="en-US" altLang="ko-KR" sz="2000" b="1"/>
              <a:t>2. </a:t>
            </a:r>
            <a:r>
              <a:rPr lang="en-US" altLang="ko-KR" sz="1600" b="1"/>
              <a:t>Signaling environment(channel)</a:t>
            </a:r>
          </a:p>
          <a:p>
            <a:r>
              <a:rPr lang="en-US" altLang="ko-KR" sz="1600" b="1"/>
              <a:t>:how effectively the signal travels and is received by female</a:t>
            </a:r>
          </a:p>
          <a:p>
            <a:endParaRPr lang="en-US" altLang="ko-KR" sz="1600" b="1"/>
          </a:p>
          <a:p>
            <a:r>
              <a:rPr lang="en-US" altLang="ko-KR" sz="2000" b="1"/>
              <a:t>3. </a:t>
            </a:r>
            <a:r>
              <a:rPr lang="en-US" altLang="ko-KR" sz="1600" b="1"/>
              <a:t>Condition-dependent mate choice:</a:t>
            </a:r>
          </a:p>
          <a:p>
            <a:r>
              <a:rPr lang="en-US" altLang="ko-KR" sz="1600" b="1"/>
              <a:t>Female choice may vary depending on the condition as well</a:t>
            </a:r>
          </a:p>
          <a:p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EAE5D-E640-87F9-12F0-6EBDA9247F77}"/>
              </a:ext>
            </a:extLst>
          </p:cNvPr>
          <p:cNvSpPr txBox="1"/>
          <p:nvPr/>
        </p:nvSpPr>
        <p:spPr>
          <a:xfrm>
            <a:off x="78343" y="859813"/>
            <a:ext cx="1211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Q: </a:t>
            </a:r>
            <a:r>
              <a:rPr lang="en-US" altLang="ko-KR" sz="2400" b="1"/>
              <a:t>How Do Signaler/Receiver Diet Condition and Signaling Environment Interact </a:t>
            </a:r>
          </a:p>
          <a:p>
            <a:r>
              <a:rPr lang="en-US" altLang="ko-KR" sz="2400" b="1"/>
              <a:t>      to Affect Mate Choice?</a:t>
            </a:r>
            <a:endParaRPr lang="ko-KR" altLang="en-US" sz="2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E59C-0868-DE69-2CDA-29807E29CE72}"/>
              </a:ext>
            </a:extLst>
          </p:cNvPr>
          <p:cNvSpPr txBox="1"/>
          <p:nvPr/>
        </p:nvSpPr>
        <p:spPr>
          <a:xfrm>
            <a:off x="317648" y="258783"/>
            <a:ext cx="11635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Evolution of multimodal</a:t>
            </a:r>
            <a:r>
              <a:rPr lang="ko-KR" altLang="en-US" sz="2800" b="1"/>
              <a:t> </a:t>
            </a:r>
            <a:r>
              <a:rPr lang="en-US" altLang="ko-KR" sz="2800" b="1"/>
              <a:t>signal of wolf spider </a:t>
            </a:r>
            <a:r>
              <a:rPr lang="en-US" altLang="ko-KR" sz="2800" b="1" i="1"/>
              <a:t>Schizocosa mccooki </a:t>
            </a:r>
            <a:endParaRPr lang="ko-KR" altLang="en-US" sz="2800" b="1" i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9E8336-A086-E011-6604-4B38DB1B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94" y="2691811"/>
            <a:ext cx="4312290" cy="37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70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EC1C14-4744-EB7C-7AB7-F8AD7A9D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3" y="841959"/>
            <a:ext cx="10515600" cy="5680044"/>
          </a:xfrm>
          <a:prstGeom prst="rect">
            <a:avLst/>
          </a:prstGeom>
        </p:spPr>
      </p:pic>
      <p:pic>
        <p:nvPicPr>
          <p:cNvPr id="2" name="그림 4">
            <a:extLst>
              <a:ext uri="{FF2B5EF4-FFF2-40B4-BE49-F238E27FC236}">
                <a16:creationId xmlns:a16="http://schemas.microsoft.com/office/drawing/2014/main" id="{DDD02756-C5F2-8E44-1E9E-89BB91A8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33" y="841959"/>
            <a:ext cx="10515600" cy="5663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7A29E0-DAFF-F550-2685-F5BA9D9DFCA1}"/>
              </a:ext>
            </a:extLst>
          </p:cNvPr>
          <p:cNvSpPr txBox="1"/>
          <p:nvPr/>
        </p:nvSpPr>
        <p:spPr>
          <a:xfrm>
            <a:off x="2085173" y="105164"/>
            <a:ext cx="926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Data from an experiment done in 2007 by Dr. Aaron Rundus </a:t>
            </a:r>
            <a:endParaRPr lang="ko-KR" altLang="en-US" sz="24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96CE8-B1C0-3317-A41C-EB01376C1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563" y="566829"/>
            <a:ext cx="2243138" cy="326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F80947-D724-D7ED-9EE3-4EE91343C7CF}"/>
              </a:ext>
            </a:extLst>
          </p:cNvPr>
          <p:cNvSpPr txBox="1"/>
          <p:nvPr/>
        </p:nvSpPr>
        <p:spPr>
          <a:xfrm>
            <a:off x="568942" y="1328591"/>
            <a:ext cx="1105411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Objectives:</a:t>
            </a:r>
          </a:p>
          <a:p>
            <a:endParaRPr lang="en-US" altLang="ko-KR" sz="2800" b="1"/>
          </a:p>
          <a:p>
            <a:pPr marL="342900" indent="-342900">
              <a:buAutoNum type="arabicPeriod"/>
            </a:pPr>
            <a:r>
              <a:rPr lang="en-US" altLang="ko-KR" sz="2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Run proper statistical analyses in R using the provided datasets </a:t>
            </a:r>
          </a:p>
          <a:p>
            <a:endParaRPr lang="en-US" altLang="ko-KR" sz="2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Create proper/intuitive graphs suitable for publication </a:t>
            </a:r>
          </a:p>
          <a:p>
            <a:r>
              <a:rPr lang="en-US" altLang="ko-KR" sz="2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using </a:t>
            </a:r>
            <a:r>
              <a:rPr lang="en-US" altLang="ko-KR" sz="2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only</a:t>
            </a:r>
            <a:r>
              <a:rPr lang="en-US" altLang="ko-KR" sz="2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the R programming language</a:t>
            </a:r>
            <a:r>
              <a:rPr lang="en-US" altLang="ko-KR" sz="3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32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ko-KR" sz="2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7373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6CA28D-4903-4F9D-C4A3-B9ECC07A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83" y="1813328"/>
            <a:ext cx="9277870" cy="3660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43300-DE80-747B-A558-BA3DD0E5C915}"/>
              </a:ext>
            </a:extLst>
          </p:cNvPr>
          <p:cNvSpPr txBox="1"/>
          <p:nvPr/>
        </p:nvSpPr>
        <p:spPr>
          <a:xfrm>
            <a:off x="273999" y="-24155"/>
            <a:ext cx="10836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Q1: d</a:t>
            </a:r>
            <a:r>
              <a:rPr lang="ko-KR" altLang="en-US" b="1"/>
              <a:t>oes the condition of the female and the signaling environment influence </a:t>
            </a:r>
            <a:endParaRPr lang="en-US" altLang="ko-KR" b="1"/>
          </a:p>
          <a:p>
            <a:r>
              <a:rPr lang="ko-KR" altLang="en-US" b="1"/>
              <a:t>copulation success</a:t>
            </a:r>
            <a:r>
              <a:rPr lang="en-US" altLang="ko-KR" b="1"/>
              <a:t>/</a:t>
            </a:r>
            <a:r>
              <a:rPr lang="ko-KR" altLang="en-US" b="1"/>
              <a:t>female receptivity?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E9F5A-5ADB-C579-0700-57974CE6E944}"/>
              </a:ext>
            </a:extLst>
          </p:cNvPr>
          <p:cNvSpPr txBox="1"/>
          <p:nvPr/>
        </p:nvSpPr>
        <p:spPr>
          <a:xfrm>
            <a:off x="273999" y="525255"/>
            <a:ext cx="10836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library(nnet)</a:t>
            </a:r>
          </a:p>
          <a:p>
            <a:r>
              <a:rPr lang="en-US" altLang="ko-KR"/>
              <a:t>copsuccess &lt;- multinom(cop.success ~ Fcond * light.condition * substrate.condition ,data=mccooki)</a:t>
            </a:r>
          </a:p>
          <a:p>
            <a:r>
              <a:rPr lang="en-US" altLang="ko-KR"/>
              <a:t>Car::Anova(copsuccess)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F2FCD-0E00-894D-3FF0-3017C48E4466}"/>
              </a:ext>
            </a:extLst>
          </p:cNvPr>
          <p:cNvSpPr txBox="1"/>
          <p:nvPr/>
        </p:nvSpPr>
        <p:spPr>
          <a:xfrm>
            <a:off x="1309129" y="1351663"/>
            <a:ext cx="774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None of the predictors were statistically significant</a:t>
            </a:r>
            <a:endParaRPr lang="ko-KR" altLang="en-US" sz="2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9772C-D411-2327-1608-87A5586D566A}"/>
              </a:ext>
            </a:extLst>
          </p:cNvPr>
          <p:cNvSpPr txBox="1"/>
          <p:nvPr/>
        </p:nvSpPr>
        <p:spPr>
          <a:xfrm>
            <a:off x="625083" y="5597584"/>
            <a:ext cx="9772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Aaron’s manuscript: </a:t>
            </a:r>
          </a:p>
          <a:p>
            <a:r>
              <a:rPr lang="en-US" altLang="ko-KR" sz="2000" b="1"/>
              <a:t>1. HD&gt;LD females (p=0.036)</a:t>
            </a:r>
          </a:p>
          <a:p>
            <a:r>
              <a:rPr lang="en-US" altLang="ko-KR" sz="2000" b="1"/>
              <a:t>2. Significant interaction btw female diet and signaling environment(p=0.011)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37166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7E32290-F47A-BAD2-CF32-EBFFA136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23" y="1908765"/>
            <a:ext cx="8660732" cy="1846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E8B90-DDA6-4E8E-5703-5C59E004D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23" y="1510002"/>
            <a:ext cx="8660732" cy="5344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2AB01-A3EC-D8D0-58A2-6593A652A8CE}"/>
              </a:ext>
            </a:extLst>
          </p:cNvPr>
          <p:cNvSpPr txBox="1"/>
          <p:nvPr/>
        </p:nvSpPr>
        <p:spPr>
          <a:xfrm>
            <a:off x="273999" y="586672"/>
            <a:ext cx="8833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Aaron’s manuscript: </a:t>
            </a:r>
          </a:p>
          <a:p>
            <a:r>
              <a:rPr lang="en-US" altLang="ko-KR" b="1"/>
              <a:t>1. HD&gt;LD females (p=0.036)</a:t>
            </a:r>
          </a:p>
          <a:p>
            <a:r>
              <a:rPr lang="en-US" altLang="ko-KR" b="1"/>
              <a:t>2. Significant interaction btw female diet and signaling environment(p=0.011)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7787F-BD2D-B418-31CF-BDC60E78C2DD}"/>
              </a:ext>
            </a:extLst>
          </p:cNvPr>
          <p:cNvSpPr txBox="1"/>
          <p:nvPr/>
        </p:nvSpPr>
        <p:spPr>
          <a:xfrm>
            <a:off x="273999" y="-24155"/>
            <a:ext cx="10836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Q1: d</a:t>
            </a:r>
            <a:r>
              <a:rPr lang="ko-KR" altLang="en-US" b="1"/>
              <a:t>oes the condition of the female and the signaling environment influence </a:t>
            </a:r>
            <a:endParaRPr lang="en-US" altLang="ko-KR" b="1"/>
          </a:p>
          <a:p>
            <a:r>
              <a:rPr lang="ko-KR" altLang="en-US" b="1"/>
              <a:t>copulation success</a:t>
            </a:r>
            <a:r>
              <a:rPr lang="en-US" altLang="ko-KR" b="1"/>
              <a:t>/</a:t>
            </a:r>
            <a:r>
              <a:rPr lang="ko-KR" altLang="en-US" b="1"/>
              <a:t>female receptivity?</a:t>
            </a:r>
          </a:p>
        </p:txBody>
      </p:sp>
    </p:spTree>
    <p:extLst>
      <p:ext uri="{BB962C8B-B14F-4D97-AF65-F5344CB8AC3E}">
        <p14:creationId xmlns:p14="http://schemas.microsoft.com/office/powerpoint/2010/main" val="318062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682617-6998-6030-CF0E-D50C132FDD67}"/>
              </a:ext>
            </a:extLst>
          </p:cNvPr>
          <p:cNvSpPr txBox="1"/>
          <p:nvPr/>
        </p:nvSpPr>
        <p:spPr>
          <a:xfrm>
            <a:off x="1683886" y="1544440"/>
            <a:ext cx="917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Significant effects of signaling environment-vibratory signal </a:t>
            </a:r>
            <a:endParaRPr lang="ko-KR" altLang="en-US" sz="2400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9FA9CF-6DDA-BCBB-60B2-72030BFB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59" y="2196853"/>
            <a:ext cx="8651882" cy="33068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68809-DA7D-ED81-DBDB-07426F9FBF03}"/>
              </a:ext>
            </a:extLst>
          </p:cNvPr>
          <p:cNvSpPr txBox="1"/>
          <p:nvPr/>
        </p:nvSpPr>
        <p:spPr>
          <a:xfrm>
            <a:off x="337981" y="621110"/>
            <a:ext cx="11038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library(nnet)</a:t>
            </a:r>
          </a:p>
          <a:p>
            <a:r>
              <a:rPr lang="en-US" altLang="ko-KR"/>
              <a:t>FemaleChoice &lt;- multinom(firstcop.male~ Fcond * light.condition * substrate.condition ,data=mccooki)</a:t>
            </a:r>
          </a:p>
          <a:p>
            <a:r>
              <a:rPr lang="en-US" altLang="ko-KR"/>
              <a:t>Car::Anova(FemaleChoice)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5A90D-55E8-D78B-950A-0B790537BCC4}"/>
              </a:ext>
            </a:extLst>
          </p:cNvPr>
          <p:cNvSpPr txBox="1"/>
          <p:nvPr/>
        </p:nvSpPr>
        <p:spPr>
          <a:xfrm>
            <a:off x="557437" y="256352"/>
            <a:ext cx="11516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/>
              <a:t>Q2: Does female choice vary based on signaling environments and male quality?</a:t>
            </a:r>
            <a:endParaRPr lang="ko-KR" altLang="en-US" sz="22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5CBB1-4580-8284-8E96-EF723DBE5CF7}"/>
              </a:ext>
            </a:extLst>
          </p:cNvPr>
          <p:cNvSpPr txBox="1"/>
          <p:nvPr/>
        </p:nvSpPr>
        <p:spPr>
          <a:xfrm>
            <a:off x="2937923" y="5896601"/>
            <a:ext cx="545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Corresponds to Aaron’s results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250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E2782-BE1D-C16C-1BED-BB4723CE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0" y="3124716"/>
            <a:ext cx="8651882" cy="1206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8F8F26-A2B8-3898-9A15-0232B797D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59" y="1335237"/>
            <a:ext cx="8651882" cy="53626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A6F9BF-366B-95AC-2CBB-BB75B162A1C4}"/>
              </a:ext>
            </a:extLst>
          </p:cNvPr>
          <p:cNvSpPr txBox="1"/>
          <p:nvPr/>
        </p:nvSpPr>
        <p:spPr>
          <a:xfrm>
            <a:off x="557437" y="256352"/>
            <a:ext cx="11516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/>
              <a:t>Q2: Does female choice vary based on signaling environments and male quality?</a:t>
            </a:r>
            <a:endParaRPr lang="ko-KR" altLang="en-US" sz="22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2C3B6-0DFB-F37A-12F9-0E9DFA8A5E1F}"/>
              </a:ext>
            </a:extLst>
          </p:cNvPr>
          <p:cNvSpPr txBox="1"/>
          <p:nvPr/>
        </p:nvSpPr>
        <p:spPr>
          <a:xfrm>
            <a:off x="2631820" y="688906"/>
            <a:ext cx="6275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HD males males more likely to copulate than LD males</a:t>
            </a:r>
          </a:p>
          <a:p>
            <a:pPr algn="ctr"/>
            <a:r>
              <a:rPr lang="en-US" altLang="ko-KR" b="1"/>
              <a:t>when the vibratory signal was present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1769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3D481-5309-FC0E-D4C3-B66BCDDD0B90}"/>
              </a:ext>
            </a:extLst>
          </p:cNvPr>
          <p:cNvSpPr txBox="1"/>
          <p:nvPr/>
        </p:nvSpPr>
        <p:spPr>
          <a:xfrm>
            <a:off x="457200" y="1280160"/>
            <a:ext cx="9132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b="1"/>
              <a:t>Improve aesthetics of figures</a:t>
            </a:r>
          </a:p>
          <a:p>
            <a:pPr marL="342900" indent="-342900">
              <a:buAutoNum type="arabicPeriod"/>
            </a:pPr>
            <a:r>
              <a:rPr lang="en-US" altLang="ko-KR" sz="2400" b="1"/>
              <a:t>Try other statistical analysis &amp; plotting available on data</a:t>
            </a:r>
          </a:p>
          <a:p>
            <a:r>
              <a:rPr lang="en-US" altLang="ko-KR" sz="2400" b="1"/>
              <a:t>     -some variables (e.g. latency to copulate) remain unused</a:t>
            </a:r>
            <a:endParaRPr lang="ko-KR" alt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879ED-7D44-FBED-C4C2-899C34FD15AD}"/>
              </a:ext>
            </a:extLst>
          </p:cNvPr>
          <p:cNvSpPr txBox="1"/>
          <p:nvPr/>
        </p:nvSpPr>
        <p:spPr>
          <a:xfrm>
            <a:off x="256032" y="512284"/>
            <a:ext cx="9557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Things to do before final project write-up:</a:t>
            </a:r>
            <a:endParaRPr lang="ko-KR" altLang="en-US" sz="3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7656B-55A7-C5B7-E406-8AA0367F5D23}"/>
              </a:ext>
            </a:extLst>
          </p:cNvPr>
          <p:cNvSpPr txBox="1"/>
          <p:nvPr/>
        </p:nvSpPr>
        <p:spPr>
          <a:xfrm>
            <a:off x="566928" y="4239012"/>
            <a:ext cx="111515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1. STOP manipulating raw data in EXCEL!</a:t>
            </a:r>
          </a:p>
          <a:p>
            <a:r>
              <a:rPr lang="en-US" altLang="ko-KR" sz="2400" b="1"/>
              <a:t>2. Review this class during winter break and become familiar </a:t>
            </a:r>
          </a:p>
          <a:p>
            <a:r>
              <a:rPr lang="en-US" altLang="ko-KR" sz="2400" b="1"/>
              <a:t>     with data wrangling and coding</a:t>
            </a:r>
          </a:p>
          <a:p>
            <a:r>
              <a:rPr lang="en-US" altLang="ko-KR" sz="2400" b="1"/>
              <a:t> (thank GOD and DAI we have recordings and the website for this course)</a:t>
            </a:r>
            <a:endParaRPr lang="ko-KR" alt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B9F39-203F-67F1-3874-0D80083390E9}"/>
              </a:ext>
            </a:extLst>
          </p:cNvPr>
          <p:cNvSpPr txBox="1"/>
          <p:nvPr/>
        </p:nvSpPr>
        <p:spPr>
          <a:xfrm>
            <a:off x="329184" y="3429000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Lessons:</a:t>
            </a:r>
          </a:p>
        </p:txBody>
      </p:sp>
    </p:spTree>
    <p:extLst>
      <p:ext uri="{BB962C8B-B14F-4D97-AF65-F5344CB8AC3E}">
        <p14:creationId xmlns:p14="http://schemas.microsoft.com/office/powerpoint/2010/main" val="34741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437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박이항</dc:creator>
  <cp:lastModifiedBy>박이항</cp:lastModifiedBy>
  <cp:revision>11</cp:revision>
  <dcterms:created xsi:type="dcterms:W3CDTF">2023-09-14T00:37:01Z</dcterms:created>
  <dcterms:modified xsi:type="dcterms:W3CDTF">2023-12-07T17:16:58Z</dcterms:modified>
</cp:coreProperties>
</file>