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2mate.com - Wolf spider Schizocosa retrorsa male courtship_360p">
            <a:hlinkClick r:id="" action="ppaction://media"/>
            <a:extLst>
              <a:ext uri="{FF2B5EF4-FFF2-40B4-BE49-F238E27FC236}">
                <a16:creationId xmlns:a16="http://schemas.microsoft.com/office/drawing/2014/main" id="{25BCC586-F51B-E4B5-DACC-A59902AA5B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88" y="2128557"/>
            <a:ext cx="5173741" cy="3880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5892840" y="2039295"/>
            <a:ext cx="629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Multimodal signal: </a:t>
            </a:r>
            <a:r>
              <a:rPr lang="en-US" altLang="ko-KR" sz="2400" b="1"/>
              <a:t>Visual + Vibratory(seismic)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892840" y="2966309"/>
            <a:ext cx="60993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78342" y="718937"/>
            <a:ext cx="121136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Signaler/Receiver Condition </a:t>
            </a:r>
            <a:r>
              <a:rPr lang="en-US" altLang="ko-KR" sz="2400" b="1"/>
              <a:t>(Content-based selection)</a:t>
            </a:r>
            <a:r>
              <a:rPr lang="en-US" altLang="ko-KR" sz="2000" b="1"/>
              <a:t>, </a:t>
            </a:r>
          </a:p>
          <a:p>
            <a:r>
              <a:rPr lang="en-US" altLang="ko-KR" sz="2000" b="1"/>
              <a:t>and Signaling Environment </a:t>
            </a:r>
            <a:r>
              <a:rPr lang="en-US" altLang="ko-KR" sz="2400" b="1"/>
              <a:t>(Efficacy-based selection) </a:t>
            </a:r>
            <a:r>
              <a:rPr lang="en-US" altLang="ko-KR" sz="2000" b="1"/>
              <a:t>Interact to Affect Mate Choice?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262A4-328A-A640-5F65-E3F6C5F80C4C}"/>
              </a:ext>
            </a:extLst>
          </p:cNvPr>
          <p:cNvSpPr txBox="1"/>
          <p:nvPr/>
        </p:nvSpPr>
        <p:spPr>
          <a:xfrm>
            <a:off x="561188" y="6409319"/>
            <a:ext cx="41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https://www.youtube.com/watch?v=f3xD3T3BYqw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E2689-F4DB-326A-BA68-372CF5ABC964}"/>
              </a:ext>
            </a:extLst>
          </p:cNvPr>
          <p:cNvSpPr txBox="1"/>
          <p:nvPr/>
        </p:nvSpPr>
        <p:spPr>
          <a:xfrm>
            <a:off x="237866" y="6060329"/>
            <a:ext cx="6158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Multimodal courtship display of male wolf spider </a:t>
            </a:r>
            <a:r>
              <a:rPr lang="en-US" altLang="ko-KR" sz="1400" b="1" i="1"/>
              <a:t>Schizocosa retrorsa</a:t>
            </a:r>
            <a:endParaRPr lang="ko-KR" altLang="en-US" sz="1400" b="1" i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2AE38-BE34-61D0-A80F-09422911679C}"/>
              </a:ext>
            </a:extLst>
          </p:cNvPr>
          <p:cNvSpPr txBox="1"/>
          <p:nvPr/>
        </p:nvSpPr>
        <p:spPr>
          <a:xfrm>
            <a:off x="-57122" y="109538"/>
            <a:ext cx="2751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Yihang Park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DD02756-C5F2-8E44-1E9E-89BB91A8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3" y="841959"/>
            <a:ext cx="10515600" cy="5663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A29E0-DAFF-F550-2685-F5BA9D9DFCA1}"/>
              </a:ext>
            </a:extLst>
          </p:cNvPr>
          <p:cNvSpPr txBox="1"/>
          <p:nvPr/>
        </p:nvSpPr>
        <p:spPr>
          <a:xfrm>
            <a:off x="2085173" y="105164"/>
            <a:ext cx="874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Data from an experiment done in 2007 by Aaron Rundus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71A9DA-2334-EB34-3E78-B447CEB561DE}"/>
              </a:ext>
            </a:extLst>
          </p:cNvPr>
          <p:cNvSpPr txBox="1"/>
          <p:nvPr/>
        </p:nvSpPr>
        <p:spPr>
          <a:xfrm>
            <a:off x="1860647" y="-69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Female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495BD-EF6E-5876-5583-8DE1DCED80B0}"/>
              </a:ext>
            </a:extLst>
          </p:cNvPr>
          <p:cNvSpPr txBox="1"/>
          <p:nvPr/>
        </p:nvSpPr>
        <p:spPr>
          <a:xfrm>
            <a:off x="3642634" y="43732"/>
            <a:ext cx="152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57AE5F-D25D-4CC7-2705-48F3EFDB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57" y="1202626"/>
            <a:ext cx="9763328" cy="56894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F7610-589C-EBB3-078C-A094C04D7335}"/>
              </a:ext>
            </a:extLst>
          </p:cNvPr>
          <p:cNvSpPr txBox="1"/>
          <p:nvPr/>
        </p:nvSpPr>
        <p:spPr>
          <a:xfrm>
            <a:off x="5886527" y="417101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Visual/vibratory</a:t>
            </a:r>
            <a:endParaRPr lang="ko-KR" altLang="en-US" sz="16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55A042-7721-4A6F-5032-5E519B86DE63}"/>
              </a:ext>
            </a:extLst>
          </p:cNvPr>
          <p:cNvCxnSpPr>
            <a:cxnSpLocks/>
          </p:cNvCxnSpPr>
          <p:nvPr/>
        </p:nvCxnSpPr>
        <p:spPr>
          <a:xfrm flipH="1">
            <a:off x="2160977" y="830928"/>
            <a:ext cx="274572" cy="23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6E5719-CEB6-1D14-E648-A2567219E4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35549" y="830928"/>
            <a:ext cx="6347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74A76F-D76F-48BA-3CEE-E3B0DDC84E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709523" y="874729"/>
            <a:ext cx="698074" cy="327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08FAF2-2842-1477-7E1E-68677B24947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7597" y="874729"/>
            <a:ext cx="686378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10D7C9-24E3-26A5-1E6C-9A75918D4493}"/>
              </a:ext>
            </a:extLst>
          </p:cNvPr>
          <p:cNvCxnSpPr>
            <a:cxnSpLocks/>
          </p:cNvCxnSpPr>
          <p:nvPr/>
        </p:nvCxnSpPr>
        <p:spPr>
          <a:xfrm>
            <a:off x="7021032" y="864072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E704C3-4EE8-DB75-1A70-B1A7718BD097}"/>
              </a:ext>
            </a:extLst>
          </p:cNvPr>
          <p:cNvSpPr txBox="1"/>
          <p:nvPr/>
        </p:nvSpPr>
        <p:spPr>
          <a:xfrm>
            <a:off x="9632272" y="566004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Female choice</a:t>
            </a:r>
            <a:endParaRPr lang="ko-KR" altLang="en-US" sz="1600" b="1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B4A151-982E-AD03-621F-F6B0A21B6D58}"/>
              </a:ext>
            </a:extLst>
          </p:cNvPr>
          <p:cNvCxnSpPr>
            <a:cxnSpLocks/>
          </p:cNvCxnSpPr>
          <p:nvPr/>
        </p:nvCxnSpPr>
        <p:spPr>
          <a:xfrm>
            <a:off x="10766777" y="906201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4FDB57-3662-F62F-595C-224482C1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6" y="0"/>
            <a:ext cx="4583570" cy="6793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80947-D724-D7ED-9EE3-4EE91343C7CF}"/>
              </a:ext>
            </a:extLst>
          </p:cNvPr>
          <p:cNvSpPr txBox="1"/>
          <p:nvPr/>
        </p:nvSpPr>
        <p:spPr>
          <a:xfrm>
            <a:off x="5208925" y="2259449"/>
            <a:ext cx="704462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Objectives:</a:t>
            </a:r>
          </a:p>
          <a:p>
            <a:endParaRPr lang="en-US" altLang="ko-KR" sz="1600" b="1"/>
          </a:p>
          <a:p>
            <a:pPr marL="342900" indent="-342900">
              <a:buAutoNum type="arabicPeriod"/>
            </a:pP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statistical analyses in R using the provided datasets: </a:t>
            </a:r>
          </a:p>
          <a:p>
            <a:r>
              <a:rPr lang="en-US" altLang="ko-KR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paired t-tests, nominal logistic regression, linear mixed-effects model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Create high-quality graphs suitable for publication </a:t>
            </a:r>
          </a:p>
          <a:p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only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R programming language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33C31-06D9-CB37-6AC9-1A694F491613}"/>
              </a:ext>
            </a:extLst>
          </p:cNvPr>
          <p:cNvSpPr txBox="1"/>
          <p:nvPr/>
        </p:nvSpPr>
        <p:spPr>
          <a:xfrm>
            <a:off x="4995986" y="6423978"/>
            <a:ext cx="452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3"/>
                </a:solidFill>
              </a:rPr>
              <a:t>Hebets et al. 2021 </a:t>
            </a:r>
            <a:r>
              <a:rPr lang="en-US" altLang="ko-KR" b="1" i="1">
                <a:solidFill>
                  <a:schemeClr val="accent3"/>
                </a:solidFill>
              </a:rPr>
              <a:t>Ecology &amp; Evolution</a:t>
            </a:r>
            <a:endParaRPr lang="ko-KR" altLang="en-US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3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184</Words>
  <Application>Microsoft Office PowerPoint</Application>
  <PresentationFormat>Widescreen</PresentationFormat>
  <Paragraphs>31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5</cp:revision>
  <dcterms:created xsi:type="dcterms:W3CDTF">2023-09-14T00:37:01Z</dcterms:created>
  <dcterms:modified xsi:type="dcterms:W3CDTF">2023-10-24T03:31:47Z</dcterms:modified>
</cp:coreProperties>
</file>