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67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1B17B-6FC1-C95C-1E9C-680C57C5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7FF3C-077B-E717-4A32-04FE4364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F1E-6698-8704-B440-A1DBE0DA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970E6-8F73-895B-9B47-15DAE62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A61C-E268-834C-336D-A06E64A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7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1F54-865F-35E7-42D5-D26B2D0F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BAD77-F831-68D2-82E9-E05C45EB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6EE8C-538B-5C2D-32DC-8ABC681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4D21-80B2-3D7E-5B17-14DF0FD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A97F-C6DB-69C5-846F-8217347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0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62BAD-4A69-AC0D-88AA-CE4E51EB8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DAD93-6392-6A80-0ADA-E0D7242DE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A89CE-AD3A-3628-0C89-4A3AC837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2787F-CD90-7901-C41E-15624FCD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490B-D279-5F67-B8FB-8ABAA2CF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89760-3A9F-4F4A-C459-A0633267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4DD4D-829F-02AB-EE42-F24BD4E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B1682-A087-C154-2C26-A8C7D84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D1AD1-00D8-44B2-DA5B-5D0094A0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AD0-1E82-D61F-FE94-72C42040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7FFE-9AF6-D4BA-B906-02F8B49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956E8B-9589-D7C4-DB44-D767AF22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BB4F7-CA37-AD3A-3226-98EC274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666AE-FC55-65EA-D1C3-54B72ABF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F038-CC32-1F26-BD04-E18FB489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BD894-2E8F-AA02-EA12-FEC71472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2DF39-7926-3F66-0827-A7F21055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A1E3C-67CA-DD92-0110-849CED08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756A-5A8C-D7AC-9893-9A063DC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4DECF-DF2A-6754-3D8A-9A01866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98742-F764-481B-89AD-DDB185AF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5812-3A24-D851-8FFE-B9C6F4F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488-2F76-F16B-C0CE-1DC748E3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5448A-A895-E6AE-2226-9249B970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413FE-BED5-E786-8D2F-21507587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3B18-1A8D-66EA-7EF7-6FDC821A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F68EC-DDF1-18BD-1592-13AE477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084E6-495A-D54B-A9B9-8DB42114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418A2-BC20-624E-0B5A-164A9642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2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7B7F-12F6-D13C-5690-5343B2EA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CC9B4-CCB3-0F77-CB00-3F2536BC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81194-099A-21E2-E4A0-E5A70945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02DAF-AA0F-A0C2-E3A5-D55C9B1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7E67D-BBF3-D94B-A45C-42A65CC2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2580F-0DFC-8B10-A491-5BA288D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38BA0-73C3-F4C0-2DDC-20C6B385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4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6928-4D55-56CF-E2E1-727F21ED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A211E-E62F-1911-4B67-9DD038C7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79E07-C065-10A8-F697-86E46CE8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0260D-4E03-079D-59CA-18E1A0EF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CB18B-039D-43C6-621D-201B73CF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34F01-0491-2CD0-65C5-C98537F9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A727C-3D6C-7211-7944-2ABD0F3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CF1B-5ED8-A414-E534-2820E2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F984-0125-6EA8-BA8F-8A04B7BA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BBCD7-6091-BCFE-0FCD-2D6E5DA2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51F0-4B1E-D3F1-2518-BB0A0D3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6012-DF16-A862-01BE-082E0E1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7FB780-C260-42D0-BC78-6B3E707A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D8D24-3DCD-EF99-DD69-FE2F9D1E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251E8-CCA0-6FA2-4045-738CA07E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2C4-C389-43B2-B984-3A66E69A7E1E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D4D37-50FB-BED7-AF07-862B8147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4DCB-EF0F-9885-EFC4-AA83BBBF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3EE8-DB84-4B17-A45E-D7EFC071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y2mate.com - Wolf spider Schizocosa retrorsa male courtship_360p">
            <a:hlinkClick r:id="" action="ppaction://media"/>
            <a:extLst>
              <a:ext uri="{FF2B5EF4-FFF2-40B4-BE49-F238E27FC236}">
                <a16:creationId xmlns:a16="http://schemas.microsoft.com/office/drawing/2014/main" id="{25BCC586-F51B-E4B5-DACC-A59902AA5B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1188" y="2128557"/>
            <a:ext cx="5173741" cy="3880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990CC-2B48-1654-22A6-995D9DEEB879}"/>
              </a:ext>
            </a:extLst>
          </p:cNvPr>
          <p:cNvSpPr txBox="1"/>
          <p:nvPr/>
        </p:nvSpPr>
        <p:spPr>
          <a:xfrm>
            <a:off x="5892840" y="2039295"/>
            <a:ext cx="629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Multimodal signal: </a:t>
            </a:r>
            <a:r>
              <a:rPr lang="en-US" altLang="ko-KR" sz="2400" b="1"/>
              <a:t>Visual + Vibratory(seismic)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ABCC-1079-34D1-9630-DE5BDA290FB2}"/>
              </a:ext>
            </a:extLst>
          </p:cNvPr>
          <p:cNvSpPr txBox="1"/>
          <p:nvPr/>
        </p:nvSpPr>
        <p:spPr>
          <a:xfrm>
            <a:off x="5892840" y="2966309"/>
            <a:ext cx="60993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1600" b="1"/>
              <a:t>Signals contain information related to male condition</a:t>
            </a:r>
          </a:p>
          <a:p>
            <a:r>
              <a:rPr lang="en-US" altLang="ko-KR" sz="1600" b="1"/>
              <a:t>:female(receiver) assess the condition of male(signaler)</a:t>
            </a:r>
          </a:p>
          <a:p>
            <a:endParaRPr lang="en-US" altLang="ko-KR" sz="1600" b="1"/>
          </a:p>
          <a:p>
            <a:r>
              <a:rPr lang="en-US" altLang="ko-KR" sz="2000" b="1"/>
              <a:t>2. </a:t>
            </a:r>
            <a:r>
              <a:rPr lang="en-US" altLang="ko-KR" sz="1600" b="1"/>
              <a:t>Signaling environment(channel)</a:t>
            </a:r>
          </a:p>
          <a:p>
            <a:r>
              <a:rPr lang="en-US" altLang="ko-KR" sz="1600" b="1"/>
              <a:t>:how effectively the signal travels and is received by female</a:t>
            </a:r>
          </a:p>
          <a:p>
            <a:endParaRPr lang="en-US" altLang="ko-KR" sz="1600" b="1"/>
          </a:p>
          <a:p>
            <a:r>
              <a:rPr lang="en-US" altLang="ko-KR" sz="2000" b="1"/>
              <a:t>3. </a:t>
            </a:r>
            <a:r>
              <a:rPr lang="en-US" altLang="ko-KR" sz="1600" b="1"/>
              <a:t>Condition-dependent mate choice:</a:t>
            </a:r>
          </a:p>
          <a:p>
            <a:r>
              <a:rPr lang="en-US" altLang="ko-KR" sz="1600" b="1"/>
              <a:t>Female choice may vary depending on the condition as well</a:t>
            </a:r>
          </a:p>
          <a:p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EAE5D-E640-87F9-12F0-6EBDA9247F77}"/>
              </a:ext>
            </a:extLst>
          </p:cNvPr>
          <p:cNvSpPr txBox="1"/>
          <p:nvPr/>
        </p:nvSpPr>
        <p:spPr>
          <a:xfrm>
            <a:off x="78343" y="859813"/>
            <a:ext cx="121136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Q: </a:t>
            </a:r>
            <a:r>
              <a:rPr lang="en-US" altLang="ko-KR" sz="2000" b="1"/>
              <a:t>How Do Signaler/Receiver Condition </a:t>
            </a:r>
            <a:r>
              <a:rPr lang="en-US" altLang="ko-KR" sz="2400" b="1"/>
              <a:t>(Content-based selection)</a:t>
            </a:r>
            <a:r>
              <a:rPr lang="en-US" altLang="ko-KR" sz="2000" b="1"/>
              <a:t>, </a:t>
            </a:r>
          </a:p>
          <a:p>
            <a:r>
              <a:rPr lang="en-US" altLang="ko-KR" sz="2000" b="1"/>
              <a:t>and Signaling Environment </a:t>
            </a:r>
            <a:r>
              <a:rPr lang="en-US" altLang="ko-KR" sz="2400" b="1"/>
              <a:t>(Efficacy-based selection) </a:t>
            </a:r>
            <a:r>
              <a:rPr lang="en-US" altLang="ko-KR" sz="2000" b="1"/>
              <a:t>Interact to Affect Mate Choice?</a:t>
            </a:r>
            <a:endParaRPr lang="ko-KR" altLang="en-US" sz="2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262A4-328A-A640-5F65-E3F6C5F80C4C}"/>
              </a:ext>
            </a:extLst>
          </p:cNvPr>
          <p:cNvSpPr txBox="1"/>
          <p:nvPr/>
        </p:nvSpPr>
        <p:spPr>
          <a:xfrm>
            <a:off x="561188" y="6409319"/>
            <a:ext cx="418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https://www.youtube.com/watch?v=f3xD3T3BYqw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E2689-F4DB-326A-BA68-372CF5ABC964}"/>
              </a:ext>
            </a:extLst>
          </p:cNvPr>
          <p:cNvSpPr txBox="1"/>
          <p:nvPr/>
        </p:nvSpPr>
        <p:spPr>
          <a:xfrm>
            <a:off x="237866" y="6060329"/>
            <a:ext cx="6158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Multimodal courtship display of male wolf spider </a:t>
            </a:r>
            <a:r>
              <a:rPr lang="en-US" altLang="ko-KR" sz="1400" b="1" i="1"/>
              <a:t>Schizocosa retrorsa</a:t>
            </a:r>
            <a:endParaRPr lang="ko-KR" altLang="en-US" sz="1400" b="1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E59C-0868-DE69-2CDA-29807E29CE72}"/>
              </a:ext>
            </a:extLst>
          </p:cNvPr>
          <p:cNvSpPr txBox="1"/>
          <p:nvPr/>
        </p:nvSpPr>
        <p:spPr>
          <a:xfrm>
            <a:off x="574129" y="222011"/>
            <a:ext cx="11122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Evolution of complex signal of wolf spider </a:t>
            </a:r>
            <a:r>
              <a:rPr lang="en-US" altLang="ko-KR" sz="2800" b="1" i="1"/>
              <a:t>Schizocosa mccooki </a:t>
            </a:r>
            <a:endParaRPr lang="ko-KR" altLang="en-US" sz="2800" b="1" i="1"/>
          </a:p>
        </p:txBody>
      </p:sp>
    </p:spTree>
    <p:extLst>
      <p:ext uri="{BB962C8B-B14F-4D97-AF65-F5344CB8AC3E}">
        <p14:creationId xmlns:p14="http://schemas.microsoft.com/office/powerpoint/2010/main" val="37047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5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EC1C14-4744-EB7C-7AB7-F8AD7A9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3" y="841959"/>
            <a:ext cx="10515600" cy="5680044"/>
          </a:xfrm>
          <a:prstGeom prst="rect">
            <a:avLst/>
          </a:prstGeom>
        </p:spPr>
      </p:pic>
      <p:pic>
        <p:nvPicPr>
          <p:cNvPr id="2" name="그림 4">
            <a:extLst>
              <a:ext uri="{FF2B5EF4-FFF2-40B4-BE49-F238E27FC236}">
                <a16:creationId xmlns:a16="http://schemas.microsoft.com/office/drawing/2014/main" id="{DDD02756-C5F2-8E44-1E9E-89BB91A8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33" y="841959"/>
            <a:ext cx="10515600" cy="5663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A29E0-DAFF-F550-2685-F5BA9D9DFCA1}"/>
              </a:ext>
            </a:extLst>
          </p:cNvPr>
          <p:cNvSpPr txBox="1"/>
          <p:nvPr/>
        </p:nvSpPr>
        <p:spPr>
          <a:xfrm>
            <a:off x="2085173" y="105164"/>
            <a:ext cx="926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Data from an experiment done in 2007 by Dr. Aaron Rundus </a:t>
            </a:r>
            <a:endParaRPr lang="ko-KR" altLang="en-US" sz="24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96CE8-B1C0-3317-A41C-EB01376C1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563" y="566829"/>
            <a:ext cx="2243138" cy="3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71A9DA-2334-EB34-3E78-B447CEB561DE}"/>
              </a:ext>
            </a:extLst>
          </p:cNvPr>
          <p:cNvSpPr txBox="1"/>
          <p:nvPr/>
        </p:nvSpPr>
        <p:spPr>
          <a:xfrm>
            <a:off x="1860647" y="-69"/>
            <a:ext cx="116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/>
              <a:t>Female ID</a:t>
            </a:r>
          </a:p>
          <a:p>
            <a:pPr algn="ctr"/>
            <a:r>
              <a:rPr lang="en-US" altLang="ko-KR" sz="1600" b="1"/>
              <a:t> &amp;</a:t>
            </a:r>
          </a:p>
          <a:p>
            <a:pPr algn="ctr"/>
            <a:r>
              <a:rPr lang="en-US" altLang="ko-KR" sz="1600" b="1"/>
              <a:t>condition</a:t>
            </a:r>
            <a:endParaRPr lang="ko-KR" altLang="en-US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495BD-EF6E-5876-5583-8DE1DCED80B0}"/>
              </a:ext>
            </a:extLst>
          </p:cNvPr>
          <p:cNvSpPr txBox="1"/>
          <p:nvPr/>
        </p:nvSpPr>
        <p:spPr>
          <a:xfrm>
            <a:off x="3642634" y="43732"/>
            <a:ext cx="152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Male ID</a:t>
            </a:r>
          </a:p>
          <a:p>
            <a:pPr algn="ctr"/>
            <a:r>
              <a:rPr lang="en-US" altLang="ko-KR" sz="1600" b="1"/>
              <a:t> &amp;</a:t>
            </a:r>
          </a:p>
          <a:p>
            <a:pPr algn="ctr"/>
            <a:r>
              <a:rPr lang="en-US" altLang="ko-KR" sz="1600" b="1"/>
              <a:t>condition</a:t>
            </a:r>
            <a:endParaRPr lang="ko-KR" altLang="en-US" sz="1600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57AE5F-D25D-4CC7-2705-48F3EFDB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57" y="1202626"/>
            <a:ext cx="9763328" cy="56894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1F7610-589C-EBB3-078C-A094C04D7335}"/>
              </a:ext>
            </a:extLst>
          </p:cNvPr>
          <p:cNvSpPr txBox="1"/>
          <p:nvPr/>
        </p:nvSpPr>
        <p:spPr>
          <a:xfrm>
            <a:off x="5886527" y="417101"/>
            <a:ext cx="226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Visual/vibratory</a:t>
            </a:r>
            <a:endParaRPr lang="ko-KR" altLang="en-US" sz="16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55A042-7721-4A6F-5032-5E519B86DE63}"/>
              </a:ext>
            </a:extLst>
          </p:cNvPr>
          <p:cNvCxnSpPr>
            <a:cxnSpLocks/>
          </p:cNvCxnSpPr>
          <p:nvPr/>
        </p:nvCxnSpPr>
        <p:spPr>
          <a:xfrm flipH="1">
            <a:off x="2160977" y="830928"/>
            <a:ext cx="274572" cy="236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6E5719-CEB6-1D14-E648-A2567219E4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435549" y="830928"/>
            <a:ext cx="6347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74A76F-D76F-48BA-3CEE-E3B0DDC84E3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709523" y="874729"/>
            <a:ext cx="698074" cy="327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08FAF2-2842-1477-7E1E-68677B24947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7597" y="874729"/>
            <a:ext cx="686378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10D7C9-24E3-26A5-1E6C-9A75918D4493}"/>
              </a:ext>
            </a:extLst>
          </p:cNvPr>
          <p:cNvCxnSpPr>
            <a:cxnSpLocks/>
          </p:cNvCxnSpPr>
          <p:nvPr/>
        </p:nvCxnSpPr>
        <p:spPr>
          <a:xfrm>
            <a:off x="7021032" y="864072"/>
            <a:ext cx="0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E704C3-4EE8-DB75-1A70-B1A7718BD097}"/>
              </a:ext>
            </a:extLst>
          </p:cNvPr>
          <p:cNvSpPr txBox="1"/>
          <p:nvPr/>
        </p:nvSpPr>
        <p:spPr>
          <a:xfrm>
            <a:off x="9632272" y="566004"/>
            <a:ext cx="226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Female choice</a:t>
            </a:r>
            <a:endParaRPr lang="ko-KR" altLang="en-US" sz="1600" b="1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B4A151-982E-AD03-621F-F6B0A21B6D58}"/>
              </a:ext>
            </a:extLst>
          </p:cNvPr>
          <p:cNvCxnSpPr>
            <a:cxnSpLocks/>
          </p:cNvCxnSpPr>
          <p:nvPr/>
        </p:nvCxnSpPr>
        <p:spPr>
          <a:xfrm>
            <a:off x="10766777" y="906201"/>
            <a:ext cx="0" cy="296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4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A8904-7354-3511-C353-56F668AC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5" y="-64690"/>
            <a:ext cx="87180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F4AA1-157A-5A35-B789-D98AF8C529A9}"/>
              </a:ext>
            </a:extLst>
          </p:cNvPr>
          <p:cNvSpPr txBox="1"/>
          <p:nvPr/>
        </p:nvSpPr>
        <p:spPr>
          <a:xfrm>
            <a:off x="4995986" y="6423978"/>
            <a:ext cx="452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3"/>
                </a:solidFill>
              </a:rPr>
              <a:t>Hebets et al. 2021 </a:t>
            </a:r>
            <a:r>
              <a:rPr lang="en-US" altLang="ko-KR" b="1" i="1">
                <a:solidFill>
                  <a:schemeClr val="accent3"/>
                </a:solidFill>
              </a:rPr>
              <a:t>Ecology &amp; Evolution</a:t>
            </a:r>
            <a:endParaRPr lang="ko-KR" altLang="en-US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4FDB57-3662-F62F-595C-224482C1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6" y="0"/>
            <a:ext cx="4583570" cy="6793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80947-D724-D7ED-9EE3-4EE91343C7CF}"/>
              </a:ext>
            </a:extLst>
          </p:cNvPr>
          <p:cNvSpPr txBox="1"/>
          <p:nvPr/>
        </p:nvSpPr>
        <p:spPr>
          <a:xfrm>
            <a:off x="5328997" y="2042438"/>
            <a:ext cx="704462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Objectives:</a:t>
            </a:r>
          </a:p>
          <a:p>
            <a:endParaRPr lang="en-US" altLang="ko-KR" sz="1600" b="1"/>
          </a:p>
          <a:p>
            <a:pPr marL="342900" indent="-342900">
              <a:buAutoNum type="arabicPeriod"/>
            </a:pP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statistical analyses in R using the provided datasets: </a:t>
            </a:r>
          </a:p>
          <a:p>
            <a:r>
              <a:rPr lang="en-US" altLang="ko-KR" sz="16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paired t-tests, nominal logistic regression, linear mixed-effects model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Create high-quality graphs suitable for publication </a:t>
            </a:r>
          </a:p>
          <a:p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using </a:t>
            </a:r>
            <a:r>
              <a:rPr lang="en-US" altLang="ko-KR" sz="16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only</a:t>
            </a:r>
            <a:r>
              <a:rPr lang="en-US" altLang="ko-KR" sz="16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the R programming language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16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33C31-06D9-CB37-6AC9-1A694F491613}"/>
              </a:ext>
            </a:extLst>
          </p:cNvPr>
          <p:cNvSpPr txBox="1"/>
          <p:nvPr/>
        </p:nvSpPr>
        <p:spPr>
          <a:xfrm>
            <a:off x="4995986" y="6423978"/>
            <a:ext cx="452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3"/>
                </a:solidFill>
              </a:rPr>
              <a:t>Hebets et al. 2021 </a:t>
            </a:r>
            <a:r>
              <a:rPr lang="en-US" altLang="ko-KR" b="1" i="1">
                <a:solidFill>
                  <a:schemeClr val="accent3"/>
                </a:solidFill>
              </a:rPr>
              <a:t>Ecology &amp; Evolution</a:t>
            </a:r>
            <a:endParaRPr lang="ko-KR" altLang="en-US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3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201</Words>
  <Application>Microsoft Office PowerPoint</Application>
  <PresentationFormat>Widescreen</PresentationFormat>
  <Paragraphs>32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박이항</dc:creator>
  <cp:lastModifiedBy>박이항</cp:lastModifiedBy>
  <cp:revision>6</cp:revision>
  <dcterms:created xsi:type="dcterms:W3CDTF">2023-09-14T00:37:01Z</dcterms:created>
  <dcterms:modified xsi:type="dcterms:W3CDTF">2023-10-24T18:48:14Z</dcterms:modified>
</cp:coreProperties>
</file>