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9" r:id="rId5"/>
    <p:sldId id="270" r:id="rId6"/>
    <p:sldId id="268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3246639" y="1960478"/>
            <a:ext cx="717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Multimodal signal: </a:t>
            </a:r>
            <a:r>
              <a:rPr lang="en-US" altLang="ko-KR" sz="2800" b="1"/>
              <a:t>Visual + Vibratory(seismic)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61188" y="3025518"/>
            <a:ext cx="62498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78343" y="859813"/>
            <a:ext cx="1211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Q: </a:t>
            </a:r>
            <a:r>
              <a:rPr lang="en-US" altLang="ko-KR" sz="2400" b="1"/>
              <a:t>How Do Signaler/Receiver Diet Condition and Signaling Environment Interact </a:t>
            </a:r>
          </a:p>
          <a:p>
            <a:r>
              <a:rPr lang="en-US" altLang="ko-KR" sz="2400" b="1"/>
              <a:t>      to Affect Mate Choice?</a:t>
            </a:r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E59C-0868-DE69-2CDA-29807E29CE72}"/>
              </a:ext>
            </a:extLst>
          </p:cNvPr>
          <p:cNvSpPr txBox="1"/>
          <p:nvPr/>
        </p:nvSpPr>
        <p:spPr>
          <a:xfrm>
            <a:off x="317648" y="258783"/>
            <a:ext cx="1163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Evolution of multimodal</a:t>
            </a:r>
            <a:r>
              <a:rPr lang="ko-KR" altLang="en-US" sz="2800" b="1"/>
              <a:t> </a:t>
            </a:r>
            <a:r>
              <a:rPr lang="en-US" altLang="ko-KR" sz="2800" b="1"/>
              <a:t>signal of wolf spider </a:t>
            </a:r>
            <a:r>
              <a:rPr lang="en-US" altLang="ko-KR" sz="2800" b="1" i="1"/>
              <a:t>Schizocosa mccooki </a:t>
            </a:r>
            <a:endParaRPr lang="ko-KR" altLang="en-US" sz="2800" b="1" i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E8336-A086-E011-6604-4B38DB1B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94" y="2691811"/>
            <a:ext cx="4312290" cy="37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DD02756-C5F2-8E44-1E9E-89BB91A8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3" y="841959"/>
            <a:ext cx="10515600" cy="5663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A29E0-DAFF-F550-2685-F5BA9D9DFCA1}"/>
              </a:ext>
            </a:extLst>
          </p:cNvPr>
          <p:cNvSpPr txBox="1"/>
          <p:nvPr/>
        </p:nvSpPr>
        <p:spPr>
          <a:xfrm>
            <a:off x="2085173" y="105164"/>
            <a:ext cx="926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Data from an experiment done in 2007 by Dr. Aaron Rundus </a:t>
            </a:r>
            <a:endParaRPr lang="ko-KR" altLang="en-US" sz="24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96CE8-B1C0-3317-A41C-EB01376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63" y="566829"/>
            <a:ext cx="2243138" cy="3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F80947-D724-D7ED-9EE3-4EE91343C7CF}"/>
              </a:ext>
            </a:extLst>
          </p:cNvPr>
          <p:cNvSpPr txBox="1"/>
          <p:nvPr/>
        </p:nvSpPr>
        <p:spPr>
          <a:xfrm>
            <a:off x="568942" y="1328591"/>
            <a:ext cx="1105411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Objectives:</a:t>
            </a:r>
          </a:p>
          <a:p>
            <a:endParaRPr lang="en-US" altLang="ko-KR" sz="2800" b="1"/>
          </a:p>
          <a:p>
            <a:pPr marL="342900" indent="-342900">
              <a:buAutoNum type="arabicPeriod"/>
            </a:pP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 proper statistical analyses in R using the provided datasets </a:t>
            </a: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Create proper/intuitive graphs suitable for publication </a:t>
            </a:r>
          </a:p>
          <a:p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sz="2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only</a:t>
            </a:r>
            <a:r>
              <a:rPr lang="en-US" altLang="ko-KR" sz="2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R programming language</a:t>
            </a:r>
            <a:r>
              <a:rPr lang="en-US" altLang="ko-KR" sz="3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3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2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737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6CA28D-4903-4F9D-C4A3-B9ECC07A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3" y="1813328"/>
            <a:ext cx="9277870" cy="366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43300-DE80-747B-A558-BA3DD0E5C915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E9F5A-5ADB-C579-0700-57974CE6E944}"/>
              </a:ext>
            </a:extLst>
          </p:cNvPr>
          <p:cNvSpPr txBox="1"/>
          <p:nvPr/>
        </p:nvSpPr>
        <p:spPr>
          <a:xfrm>
            <a:off x="273999" y="525255"/>
            <a:ext cx="10836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copsuccess &lt;- multinom(cop.success ~ Fcond * light.condition * substrate.condition ,data=mccooki)</a:t>
            </a:r>
          </a:p>
          <a:p>
            <a:r>
              <a:rPr lang="en-US" altLang="ko-KR"/>
              <a:t>Car::Anova(copsuccess)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F2FCD-0E00-894D-3FF0-3017C48E4466}"/>
              </a:ext>
            </a:extLst>
          </p:cNvPr>
          <p:cNvSpPr txBox="1"/>
          <p:nvPr/>
        </p:nvSpPr>
        <p:spPr>
          <a:xfrm>
            <a:off x="1309129" y="1351663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None of the predictors were statistically significant</a:t>
            </a:r>
            <a:endParaRPr lang="ko-KR" alt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9772C-D411-2327-1608-87A5586D566A}"/>
              </a:ext>
            </a:extLst>
          </p:cNvPr>
          <p:cNvSpPr txBox="1"/>
          <p:nvPr/>
        </p:nvSpPr>
        <p:spPr>
          <a:xfrm>
            <a:off x="625083" y="5597584"/>
            <a:ext cx="9772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Aaron’s manuscript: </a:t>
            </a:r>
          </a:p>
          <a:p>
            <a:r>
              <a:rPr lang="en-US" altLang="ko-KR" sz="2000" b="1"/>
              <a:t>1. HD&gt;LD females (p=0.036)</a:t>
            </a:r>
          </a:p>
          <a:p>
            <a:r>
              <a:rPr lang="en-US" altLang="ko-KR" sz="2000" b="1"/>
              <a:t>2. Significant interaction btw female diet and signaling environment(p=0.011)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3716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E32290-F47A-BAD2-CF32-EBFFA136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3" y="1908765"/>
            <a:ext cx="8660732" cy="1846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E8B90-DDA6-4E8E-5703-5C59E004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23" y="1510002"/>
            <a:ext cx="8660732" cy="5344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2AB01-A3EC-D8D0-58A2-6593A652A8CE}"/>
              </a:ext>
            </a:extLst>
          </p:cNvPr>
          <p:cNvSpPr txBox="1"/>
          <p:nvPr/>
        </p:nvSpPr>
        <p:spPr>
          <a:xfrm>
            <a:off x="273999" y="586672"/>
            <a:ext cx="8833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Aaron’s manuscript: </a:t>
            </a:r>
          </a:p>
          <a:p>
            <a:r>
              <a:rPr lang="en-US" altLang="ko-KR" b="1"/>
              <a:t>1. HD&gt;LD females (p=0.036)</a:t>
            </a:r>
          </a:p>
          <a:p>
            <a:r>
              <a:rPr lang="en-US" altLang="ko-KR" b="1"/>
              <a:t>2. Significant interaction btw female diet and signaling environment(p=0.011)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7787F-BD2D-B418-31CF-BDC60E78C2DD}"/>
              </a:ext>
            </a:extLst>
          </p:cNvPr>
          <p:cNvSpPr txBox="1"/>
          <p:nvPr/>
        </p:nvSpPr>
        <p:spPr>
          <a:xfrm>
            <a:off x="273999" y="-24155"/>
            <a:ext cx="1083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Q1: d</a:t>
            </a:r>
            <a:r>
              <a:rPr lang="ko-KR" altLang="en-US" b="1"/>
              <a:t>oes the condition of the female and the signaling environment influence </a:t>
            </a:r>
            <a:endParaRPr lang="en-US" altLang="ko-KR" b="1"/>
          </a:p>
          <a:p>
            <a:r>
              <a:rPr lang="ko-KR" altLang="en-US" b="1"/>
              <a:t>copulation success</a:t>
            </a:r>
            <a:r>
              <a:rPr lang="en-US" altLang="ko-KR" b="1"/>
              <a:t>/</a:t>
            </a:r>
            <a:r>
              <a:rPr lang="ko-KR" altLang="en-US" b="1"/>
              <a:t>female receptivity?</a:t>
            </a:r>
          </a:p>
        </p:txBody>
      </p:sp>
    </p:spTree>
    <p:extLst>
      <p:ext uri="{BB962C8B-B14F-4D97-AF65-F5344CB8AC3E}">
        <p14:creationId xmlns:p14="http://schemas.microsoft.com/office/powerpoint/2010/main" val="31806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682617-6998-6030-CF0E-D50C132FDD67}"/>
              </a:ext>
            </a:extLst>
          </p:cNvPr>
          <p:cNvSpPr txBox="1"/>
          <p:nvPr/>
        </p:nvSpPr>
        <p:spPr>
          <a:xfrm>
            <a:off x="1683886" y="1544440"/>
            <a:ext cx="917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Significant effects of signaling environment-vibratory signal </a:t>
            </a:r>
            <a:endParaRPr lang="ko-KR" altLang="en-US" sz="24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FA9CF-6DDA-BCBB-60B2-72030BFB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59" y="2196853"/>
            <a:ext cx="8651882" cy="3306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68809-DA7D-ED81-DBDB-07426F9FBF03}"/>
              </a:ext>
            </a:extLst>
          </p:cNvPr>
          <p:cNvSpPr txBox="1"/>
          <p:nvPr/>
        </p:nvSpPr>
        <p:spPr>
          <a:xfrm>
            <a:off x="337981" y="621110"/>
            <a:ext cx="1103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library(nnet)</a:t>
            </a:r>
          </a:p>
          <a:p>
            <a:r>
              <a:rPr lang="en-US" altLang="ko-KR"/>
              <a:t>FemaleChoice &lt;- multinom(firstcop.male~ Fcond * light.condition * substrate.condition ,data=mccooki)</a:t>
            </a:r>
          </a:p>
          <a:p>
            <a:r>
              <a:rPr lang="en-US" altLang="ko-KR"/>
              <a:t>Car::Anova(FemaleChoice)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5A90D-55E8-D78B-950A-0B790537BC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</p:spTree>
    <p:extLst>
      <p:ext uri="{BB962C8B-B14F-4D97-AF65-F5344CB8AC3E}">
        <p14:creationId xmlns:p14="http://schemas.microsoft.com/office/powerpoint/2010/main" val="250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E2782-BE1D-C16C-1BED-BB4723CE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0" y="3124716"/>
            <a:ext cx="8651882" cy="120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F8F26-A2B8-3898-9A15-0232B79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59" y="1335237"/>
            <a:ext cx="8651882" cy="5362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6F9BF-366B-95AC-2CBB-BB75B162A1C4}"/>
              </a:ext>
            </a:extLst>
          </p:cNvPr>
          <p:cNvSpPr txBox="1"/>
          <p:nvPr/>
        </p:nvSpPr>
        <p:spPr>
          <a:xfrm>
            <a:off x="557437" y="256352"/>
            <a:ext cx="11516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/>
              <a:t>Q2: Does female choice vary based on signaling environments and male quality?</a:t>
            </a:r>
            <a:endParaRPr lang="ko-KR" altLang="en-US" sz="22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2C3B6-0DFB-F37A-12F9-0E9DFA8A5E1F}"/>
              </a:ext>
            </a:extLst>
          </p:cNvPr>
          <p:cNvSpPr txBox="1"/>
          <p:nvPr/>
        </p:nvSpPr>
        <p:spPr>
          <a:xfrm>
            <a:off x="2631820" y="688906"/>
            <a:ext cx="627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HD males males more likely to copulate than LD males</a:t>
            </a:r>
          </a:p>
          <a:p>
            <a:pPr algn="ctr"/>
            <a:r>
              <a:rPr lang="en-US" altLang="ko-KR" b="1"/>
              <a:t>when the vibratory signal was present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176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3D481-5309-FC0E-D4C3-B66BCDDD0B90}"/>
              </a:ext>
            </a:extLst>
          </p:cNvPr>
          <p:cNvSpPr txBox="1"/>
          <p:nvPr/>
        </p:nvSpPr>
        <p:spPr>
          <a:xfrm>
            <a:off x="457200" y="1280160"/>
            <a:ext cx="9132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/>
              <a:t>Improve aesthetics of figures</a:t>
            </a:r>
          </a:p>
          <a:p>
            <a:pPr marL="342900" indent="-342900">
              <a:buAutoNum type="arabicPeriod"/>
            </a:pPr>
            <a:r>
              <a:rPr lang="en-US" altLang="ko-KR" sz="2400" b="1"/>
              <a:t>Try other statistical analysis &amp; plotting available on data</a:t>
            </a:r>
          </a:p>
          <a:p>
            <a:r>
              <a:rPr lang="en-US" altLang="ko-KR" sz="2400" b="1"/>
              <a:t>     -some variables (e.g. latency to copulate) remain unused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879ED-7D44-FBED-C4C2-899C34FD15AD}"/>
              </a:ext>
            </a:extLst>
          </p:cNvPr>
          <p:cNvSpPr txBox="1"/>
          <p:nvPr/>
        </p:nvSpPr>
        <p:spPr>
          <a:xfrm>
            <a:off x="256032" y="512284"/>
            <a:ext cx="955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Things to do before final project write-up:</a:t>
            </a:r>
            <a:endParaRPr lang="ko-KR" altLang="en-US" sz="3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7656B-55A7-C5B7-E406-8AA0367F5D23}"/>
              </a:ext>
            </a:extLst>
          </p:cNvPr>
          <p:cNvSpPr txBox="1"/>
          <p:nvPr/>
        </p:nvSpPr>
        <p:spPr>
          <a:xfrm>
            <a:off x="566928" y="4239012"/>
            <a:ext cx="1115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1. STOP manipulating raw data in EXCEL!</a:t>
            </a:r>
          </a:p>
          <a:p>
            <a:r>
              <a:rPr lang="en-US" altLang="ko-KR" sz="2400" b="1"/>
              <a:t>2. Review this class during winter break and become familiar </a:t>
            </a:r>
          </a:p>
          <a:p>
            <a:r>
              <a:rPr lang="en-US" altLang="ko-KR" sz="2400" b="1"/>
              <a:t>     with data wrangling and coding</a:t>
            </a:r>
          </a:p>
          <a:p>
            <a:r>
              <a:rPr lang="en-US" altLang="ko-KR" sz="2400" b="1"/>
              <a:t> (thank GOD and DAI we have recordings and the website for this course)</a:t>
            </a:r>
            <a:endParaRPr lang="ko-KR" altLang="en-US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9F39-203F-67F1-3874-0D80083390E9}"/>
              </a:ext>
            </a:extLst>
          </p:cNvPr>
          <p:cNvSpPr txBox="1"/>
          <p:nvPr/>
        </p:nvSpPr>
        <p:spPr>
          <a:xfrm>
            <a:off x="329184" y="34290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Lessons:</a:t>
            </a:r>
          </a:p>
        </p:txBody>
      </p:sp>
    </p:spTree>
    <p:extLst>
      <p:ext uri="{BB962C8B-B14F-4D97-AF65-F5344CB8AC3E}">
        <p14:creationId xmlns:p14="http://schemas.microsoft.com/office/powerpoint/2010/main" val="34741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433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9</cp:revision>
  <dcterms:created xsi:type="dcterms:W3CDTF">2023-09-14T00:37:01Z</dcterms:created>
  <dcterms:modified xsi:type="dcterms:W3CDTF">2023-12-07T17:07:13Z</dcterms:modified>
</cp:coreProperties>
</file>