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69" d="100"/>
          <a:sy n="69" d="100"/>
        </p:scale>
        <p:origin x="564" y="-112"/>
      </p:cViewPr>
      <p:guideLst/>
    </p:cSldViewPr>
  </p:slideViewPr>
  <p:notesTextViewPr>
    <p:cViewPr>
      <p:scale>
        <a:sx n="1" d="1"/>
        <a:sy n="1" d="1"/>
      </p:scale>
      <p:origin x="0" y="-3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7A898-CB77-4209-BCFB-28881F7BBC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0249-BCE0-46EB-A72E-BD6067336F23}">
      <dgm:prSet/>
      <dgm:spPr/>
      <dgm:t>
        <a:bodyPr/>
        <a:lstStyle/>
        <a:p>
          <a:r>
            <a:rPr lang="en-US" dirty="0"/>
            <a:t>What mechanisms are involved in the broken wing display?</a:t>
          </a:r>
        </a:p>
      </dgm:t>
    </dgm:pt>
    <dgm:pt modelId="{2B694904-97D1-45EC-B176-40D5C867AFEB}" type="parTrans" cxnId="{974848D8-2F7F-48E7-8D8C-EBCCA613973D}">
      <dgm:prSet/>
      <dgm:spPr/>
      <dgm:t>
        <a:bodyPr/>
        <a:lstStyle/>
        <a:p>
          <a:endParaRPr lang="en-US"/>
        </a:p>
      </dgm:t>
    </dgm:pt>
    <dgm:pt modelId="{F1F288DA-9F1B-482E-BBBB-2FBA3B5B97C6}" type="sibTrans" cxnId="{974848D8-2F7F-48E7-8D8C-EBCCA613973D}">
      <dgm:prSet/>
      <dgm:spPr/>
      <dgm:t>
        <a:bodyPr/>
        <a:lstStyle/>
        <a:p>
          <a:endParaRPr lang="en-US"/>
        </a:p>
      </dgm:t>
    </dgm:pt>
    <dgm:pt modelId="{2A210BDE-F291-4D5F-9B2D-77145383275F}">
      <dgm:prSet/>
      <dgm:spPr/>
      <dgm:t>
        <a:bodyPr/>
        <a:lstStyle/>
        <a:p>
          <a:r>
            <a:rPr lang="en-US" dirty="0"/>
            <a:t>Are these mechanisms responsible for individual variation in BWD?</a:t>
          </a:r>
        </a:p>
      </dgm:t>
    </dgm:pt>
    <dgm:pt modelId="{65371FE1-DC28-4F93-9405-3D733A0E6ABB}" type="parTrans" cxnId="{BBFC18C2-B4E5-4290-8A8E-0C7B873C6C89}">
      <dgm:prSet/>
      <dgm:spPr/>
      <dgm:t>
        <a:bodyPr/>
        <a:lstStyle/>
        <a:p>
          <a:endParaRPr lang="en-US"/>
        </a:p>
      </dgm:t>
    </dgm:pt>
    <dgm:pt modelId="{F9FB5450-D05F-486A-A2BC-EF22673880E5}" type="sibTrans" cxnId="{BBFC18C2-B4E5-4290-8A8E-0C7B873C6C89}">
      <dgm:prSet/>
      <dgm:spPr/>
      <dgm:t>
        <a:bodyPr/>
        <a:lstStyle/>
        <a:p>
          <a:endParaRPr lang="en-US"/>
        </a:p>
      </dgm:t>
    </dgm:pt>
    <dgm:pt modelId="{D2B30DC9-4C1C-4688-8020-B9177843FE38}">
      <dgm:prSet/>
      <dgm:spPr/>
      <dgm:t>
        <a:bodyPr/>
        <a:lstStyle/>
        <a:p>
          <a:r>
            <a:rPr lang="en-US" dirty="0"/>
            <a:t>Are Piping plovers benefiting from having Killdeer for neighbors?</a:t>
          </a:r>
        </a:p>
      </dgm:t>
    </dgm:pt>
    <dgm:pt modelId="{D1F717FB-074C-4F6E-836A-CABB99DAF911}" type="parTrans" cxnId="{2D60D577-AA7A-47CE-8DBF-69B091675D75}">
      <dgm:prSet/>
      <dgm:spPr/>
      <dgm:t>
        <a:bodyPr/>
        <a:lstStyle/>
        <a:p>
          <a:endParaRPr lang="en-US"/>
        </a:p>
      </dgm:t>
    </dgm:pt>
    <dgm:pt modelId="{50BAD84F-43FE-4B21-A5E2-4FAAB87F68A8}" type="sibTrans" cxnId="{2D60D577-AA7A-47CE-8DBF-69B091675D75}">
      <dgm:prSet/>
      <dgm:spPr/>
      <dgm:t>
        <a:bodyPr/>
        <a:lstStyle/>
        <a:p>
          <a:endParaRPr lang="en-US"/>
        </a:p>
      </dgm:t>
    </dgm:pt>
    <dgm:pt modelId="{E9EFDF9F-87C4-4951-A05B-9BB5F2605B4B}" type="pres">
      <dgm:prSet presAssocID="{D097A898-CB77-4209-BCFB-28881F7BBC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203B29-D4BF-46A3-A025-A07D19D94120}" type="pres">
      <dgm:prSet presAssocID="{A9E40249-BCE0-46EB-A72E-BD6067336F23}" presName="hierRoot1" presStyleCnt="0"/>
      <dgm:spPr/>
    </dgm:pt>
    <dgm:pt modelId="{01E7FF52-9383-4B21-B4B9-A0EFA764D423}" type="pres">
      <dgm:prSet presAssocID="{A9E40249-BCE0-46EB-A72E-BD6067336F23}" presName="composite" presStyleCnt="0"/>
      <dgm:spPr/>
    </dgm:pt>
    <dgm:pt modelId="{BB5C7B58-47FA-4651-9DC1-24428F4D6625}" type="pres">
      <dgm:prSet presAssocID="{A9E40249-BCE0-46EB-A72E-BD6067336F23}" presName="background" presStyleLbl="node0" presStyleIdx="0" presStyleCnt="3"/>
      <dgm:spPr/>
    </dgm:pt>
    <dgm:pt modelId="{1EA3098E-F166-411C-B30D-1DCB5ABA39A6}" type="pres">
      <dgm:prSet presAssocID="{A9E40249-BCE0-46EB-A72E-BD6067336F23}" presName="text" presStyleLbl="fgAcc0" presStyleIdx="0" presStyleCnt="3">
        <dgm:presLayoutVars>
          <dgm:chPref val="3"/>
        </dgm:presLayoutVars>
      </dgm:prSet>
      <dgm:spPr/>
    </dgm:pt>
    <dgm:pt modelId="{8FBA5155-07BF-41DE-B30E-C905CA2139D5}" type="pres">
      <dgm:prSet presAssocID="{A9E40249-BCE0-46EB-A72E-BD6067336F23}" presName="hierChild2" presStyleCnt="0"/>
      <dgm:spPr/>
    </dgm:pt>
    <dgm:pt modelId="{DC92B24A-61CB-4B93-8A49-32EFDA2F66FC}" type="pres">
      <dgm:prSet presAssocID="{2A210BDE-F291-4D5F-9B2D-77145383275F}" presName="hierRoot1" presStyleCnt="0"/>
      <dgm:spPr/>
    </dgm:pt>
    <dgm:pt modelId="{D34A5477-646A-4C20-9382-8EA88A434F77}" type="pres">
      <dgm:prSet presAssocID="{2A210BDE-F291-4D5F-9B2D-77145383275F}" presName="composite" presStyleCnt="0"/>
      <dgm:spPr/>
    </dgm:pt>
    <dgm:pt modelId="{6859AB9B-9C94-492A-A03A-383742EC2C42}" type="pres">
      <dgm:prSet presAssocID="{2A210BDE-F291-4D5F-9B2D-77145383275F}" presName="background" presStyleLbl="node0" presStyleIdx="1" presStyleCnt="3"/>
      <dgm:spPr/>
    </dgm:pt>
    <dgm:pt modelId="{FB189E08-DB09-464B-844E-DBAFAD317295}" type="pres">
      <dgm:prSet presAssocID="{2A210BDE-F291-4D5F-9B2D-77145383275F}" presName="text" presStyleLbl="fgAcc0" presStyleIdx="1" presStyleCnt="3">
        <dgm:presLayoutVars>
          <dgm:chPref val="3"/>
        </dgm:presLayoutVars>
      </dgm:prSet>
      <dgm:spPr/>
    </dgm:pt>
    <dgm:pt modelId="{93811900-341B-4B42-92E2-7EF901AC4EC4}" type="pres">
      <dgm:prSet presAssocID="{2A210BDE-F291-4D5F-9B2D-77145383275F}" presName="hierChild2" presStyleCnt="0"/>
      <dgm:spPr/>
    </dgm:pt>
    <dgm:pt modelId="{C728AD9A-657E-4472-9874-FF1DC13577E0}" type="pres">
      <dgm:prSet presAssocID="{D2B30DC9-4C1C-4688-8020-B9177843FE38}" presName="hierRoot1" presStyleCnt="0"/>
      <dgm:spPr/>
    </dgm:pt>
    <dgm:pt modelId="{51BF2D65-8F8E-46B4-BC9E-F3DF0D75E164}" type="pres">
      <dgm:prSet presAssocID="{D2B30DC9-4C1C-4688-8020-B9177843FE38}" presName="composite" presStyleCnt="0"/>
      <dgm:spPr/>
    </dgm:pt>
    <dgm:pt modelId="{D236A11B-E6BE-4F20-8A31-4E7916BA4362}" type="pres">
      <dgm:prSet presAssocID="{D2B30DC9-4C1C-4688-8020-B9177843FE38}" presName="background" presStyleLbl="node0" presStyleIdx="2" presStyleCnt="3"/>
      <dgm:spPr/>
    </dgm:pt>
    <dgm:pt modelId="{77D1545F-7EE6-4ADF-9E25-84AB42C1F5B7}" type="pres">
      <dgm:prSet presAssocID="{D2B30DC9-4C1C-4688-8020-B9177843FE38}" presName="text" presStyleLbl="fgAcc0" presStyleIdx="2" presStyleCnt="3">
        <dgm:presLayoutVars>
          <dgm:chPref val="3"/>
        </dgm:presLayoutVars>
      </dgm:prSet>
      <dgm:spPr/>
    </dgm:pt>
    <dgm:pt modelId="{8ED0A3E4-3AEE-4C28-BBBF-7EA572C77BA8}" type="pres">
      <dgm:prSet presAssocID="{D2B30DC9-4C1C-4688-8020-B9177843FE38}" presName="hierChild2" presStyleCnt="0"/>
      <dgm:spPr/>
    </dgm:pt>
  </dgm:ptLst>
  <dgm:cxnLst>
    <dgm:cxn modelId="{172E3416-9146-48C8-901A-7884F3FBBFA6}" type="presOf" srcId="{2A210BDE-F291-4D5F-9B2D-77145383275F}" destId="{FB189E08-DB09-464B-844E-DBAFAD317295}" srcOrd="0" destOrd="0" presId="urn:microsoft.com/office/officeart/2005/8/layout/hierarchy1"/>
    <dgm:cxn modelId="{2E8EFB6D-7574-4C7F-87CA-1414C9B8CAC3}" type="presOf" srcId="{D2B30DC9-4C1C-4688-8020-B9177843FE38}" destId="{77D1545F-7EE6-4ADF-9E25-84AB42C1F5B7}" srcOrd="0" destOrd="0" presId="urn:microsoft.com/office/officeart/2005/8/layout/hierarchy1"/>
    <dgm:cxn modelId="{2D60D577-AA7A-47CE-8DBF-69B091675D75}" srcId="{D097A898-CB77-4209-BCFB-28881F7BBCBC}" destId="{D2B30DC9-4C1C-4688-8020-B9177843FE38}" srcOrd="2" destOrd="0" parTransId="{D1F717FB-074C-4F6E-836A-CABB99DAF911}" sibTransId="{50BAD84F-43FE-4B21-A5E2-4FAAB87F68A8}"/>
    <dgm:cxn modelId="{81992279-04BA-418A-8A15-42763C65D17E}" type="presOf" srcId="{A9E40249-BCE0-46EB-A72E-BD6067336F23}" destId="{1EA3098E-F166-411C-B30D-1DCB5ABA39A6}" srcOrd="0" destOrd="0" presId="urn:microsoft.com/office/officeart/2005/8/layout/hierarchy1"/>
    <dgm:cxn modelId="{BBFC18C2-B4E5-4290-8A8E-0C7B873C6C89}" srcId="{D097A898-CB77-4209-BCFB-28881F7BBCBC}" destId="{2A210BDE-F291-4D5F-9B2D-77145383275F}" srcOrd="1" destOrd="0" parTransId="{65371FE1-DC28-4F93-9405-3D733A0E6ABB}" sibTransId="{F9FB5450-D05F-486A-A2BC-EF22673880E5}"/>
    <dgm:cxn modelId="{966B77CB-CB9A-44F4-81D7-539B0CBA297A}" type="presOf" srcId="{D097A898-CB77-4209-BCFB-28881F7BBCBC}" destId="{E9EFDF9F-87C4-4951-A05B-9BB5F2605B4B}" srcOrd="0" destOrd="0" presId="urn:microsoft.com/office/officeart/2005/8/layout/hierarchy1"/>
    <dgm:cxn modelId="{974848D8-2F7F-48E7-8D8C-EBCCA613973D}" srcId="{D097A898-CB77-4209-BCFB-28881F7BBCBC}" destId="{A9E40249-BCE0-46EB-A72E-BD6067336F23}" srcOrd="0" destOrd="0" parTransId="{2B694904-97D1-45EC-B176-40D5C867AFEB}" sibTransId="{F1F288DA-9F1B-482E-BBBB-2FBA3B5B97C6}"/>
    <dgm:cxn modelId="{A9C59EA3-6D37-42B0-A0AB-39FEBA45D537}" type="presParOf" srcId="{E9EFDF9F-87C4-4951-A05B-9BB5F2605B4B}" destId="{26203B29-D4BF-46A3-A025-A07D19D94120}" srcOrd="0" destOrd="0" presId="urn:microsoft.com/office/officeart/2005/8/layout/hierarchy1"/>
    <dgm:cxn modelId="{E5F66AE2-404A-4251-99B0-2E438569E5AF}" type="presParOf" srcId="{26203B29-D4BF-46A3-A025-A07D19D94120}" destId="{01E7FF52-9383-4B21-B4B9-A0EFA764D423}" srcOrd="0" destOrd="0" presId="urn:microsoft.com/office/officeart/2005/8/layout/hierarchy1"/>
    <dgm:cxn modelId="{312B2BEC-AD41-4A8E-92D1-4CB7C414DEB1}" type="presParOf" srcId="{01E7FF52-9383-4B21-B4B9-A0EFA764D423}" destId="{BB5C7B58-47FA-4651-9DC1-24428F4D6625}" srcOrd="0" destOrd="0" presId="urn:microsoft.com/office/officeart/2005/8/layout/hierarchy1"/>
    <dgm:cxn modelId="{C8BDB66F-E90B-4A2E-BF0B-A47F96698CEC}" type="presParOf" srcId="{01E7FF52-9383-4B21-B4B9-A0EFA764D423}" destId="{1EA3098E-F166-411C-B30D-1DCB5ABA39A6}" srcOrd="1" destOrd="0" presId="urn:microsoft.com/office/officeart/2005/8/layout/hierarchy1"/>
    <dgm:cxn modelId="{8A364BCB-5EEE-486B-AEB0-472D381E3E84}" type="presParOf" srcId="{26203B29-D4BF-46A3-A025-A07D19D94120}" destId="{8FBA5155-07BF-41DE-B30E-C905CA2139D5}" srcOrd="1" destOrd="0" presId="urn:microsoft.com/office/officeart/2005/8/layout/hierarchy1"/>
    <dgm:cxn modelId="{F5665A02-6CF6-43C4-9704-AA1100106876}" type="presParOf" srcId="{E9EFDF9F-87C4-4951-A05B-9BB5F2605B4B}" destId="{DC92B24A-61CB-4B93-8A49-32EFDA2F66FC}" srcOrd="1" destOrd="0" presId="urn:microsoft.com/office/officeart/2005/8/layout/hierarchy1"/>
    <dgm:cxn modelId="{93CD3473-5986-4BDA-B051-F35C2FB973AD}" type="presParOf" srcId="{DC92B24A-61CB-4B93-8A49-32EFDA2F66FC}" destId="{D34A5477-646A-4C20-9382-8EA88A434F77}" srcOrd="0" destOrd="0" presId="urn:microsoft.com/office/officeart/2005/8/layout/hierarchy1"/>
    <dgm:cxn modelId="{9E63C921-E12A-4792-B65E-EF8433C770F5}" type="presParOf" srcId="{D34A5477-646A-4C20-9382-8EA88A434F77}" destId="{6859AB9B-9C94-492A-A03A-383742EC2C42}" srcOrd="0" destOrd="0" presId="urn:microsoft.com/office/officeart/2005/8/layout/hierarchy1"/>
    <dgm:cxn modelId="{E7660AB8-EF1E-40F7-B2DF-E7117C5AE316}" type="presParOf" srcId="{D34A5477-646A-4C20-9382-8EA88A434F77}" destId="{FB189E08-DB09-464B-844E-DBAFAD317295}" srcOrd="1" destOrd="0" presId="urn:microsoft.com/office/officeart/2005/8/layout/hierarchy1"/>
    <dgm:cxn modelId="{C672E7D4-0750-4C21-A2EA-25D8EC6D403A}" type="presParOf" srcId="{DC92B24A-61CB-4B93-8A49-32EFDA2F66FC}" destId="{93811900-341B-4B42-92E2-7EF901AC4EC4}" srcOrd="1" destOrd="0" presId="urn:microsoft.com/office/officeart/2005/8/layout/hierarchy1"/>
    <dgm:cxn modelId="{45E60031-053C-45E9-A3F5-1C3C13A8C476}" type="presParOf" srcId="{E9EFDF9F-87C4-4951-A05B-9BB5F2605B4B}" destId="{C728AD9A-657E-4472-9874-FF1DC13577E0}" srcOrd="2" destOrd="0" presId="urn:microsoft.com/office/officeart/2005/8/layout/hierarchy1"/>
    <dgm:cxn modelId="{ADDF85BE-B056-497C-BFA1-22E1A18FF309}" type="presParOf" srcId="{C728AD9A-657E-4472-9874-FF1DC13577E0}" destId="{51BF2D65-8F8E-46B4-BC9E-F3DF0D75E164}" srcOrd="0" destOrd="0" presId="urn:microsoft.com/office/officeart/2005/8/layout/hierarchy1"/>
    <dgm:cxn modelId="{A27F9FC5-CD65-4394-B706-89F95193E788}" type="presParOf" srcId="{51BF2D65-8F8E-46B4-BC9E-F3DF0D75E164}" destId="{D236A11B-E6BE-4F20-8A31-4E7916BA4362}" srcOrd="0" destOrd="0" presId="urn:microsoft.com/office/officeart/2005/8/layout/hierarchy1"/>
    <dgm:cxn modelId="{08106FF0-6F61-44CD-A19F-DB2B29ACA888}" type="presParOf" srcId="{51BF2D65-8F8E-46B4-BC9E-F3DF0D75E164}" destId="{77D1545F-7EE6-4ADF-9E25-84AB42C1F5B7}" srcOrd="1" destOrd="0" presId="urn:microsoft.com/office/officeart/2005/8/layout/hierarchy1"/>
    <dgm:cxn modelId="{FD3C38D6-7635-4772-BE95-ADC903B5BF04}" type="presParOf" srcId="{C728AD9A-657E-4472-9874-FF1DC13577E0}" destId="{8ED0A3E4-3AEE-4C28-BBBF-7EA572C77B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7B58-47FA-4651-9DC1-24428F4D6625}">
      <dsp:nvSpPr>
        <dsp:cNvPr id="0" name=""/>
        <dsp:cNvSpPr/>
      </dsp:nvSpPr>
      <dsp:spPr>
        <a:xfrm>
          <a:off x="0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3098E-F166-411C-B30D-1DCB5ABA39A6}">
      <dsp:nvSpPr>
        <dsp:cNvPr id="0" name=""/>
        <dsp:cNvSpPr/>
      </dsp:nvSpPr>
      <dsp:spPr>
        <a:xfrm>
          <a:off x="314920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mechanisms are involved in the broken wing display?</a:t>
          </a:r>
        </a:p>
      </dsp:txBody>
      <dsp:txXfrm>
        <a:off x="367633" y="1076446"/>
        <a:ext cx="2728856" cy="1694343"/>
      </dsp:txXfrm>
    </dsp:sp>
    <dsp:sp modelId="{6859AB9B-9C94-492A-A03A-383742EC2C42}">
      <dsp:nvSpPr>
        <dsp:cNvPr id="0" name=""/>
        <dsp:cNvSpPr/>
      </dsp:nvSpPr>
      <dsp:spPr>
        <a:xfrm>
          <a:off x="3464123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89E08-DB09-464B-844E-DBAFAD317295}">
      <dsp:nvSpPr>
        <dsp:cNvPr id="0" name=""/>
        <dsp:cNvSpPr/>
      </dsp:nvSpPr>
      <dsp:spPr>
        <a:xfrm>
          <a:off x="3779043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these mechanisms responsible for individual variation in BWD?</a:t>
          </a:r>
        </a:p>
      </dsp:txBody>
      <dsp:txXfrm>
        <a:off x="3831756" y="1076446"/>
        <a:ext cx="2728856" cy="1694343"/>
      </dsp:txXfrm>
    </dsp:sp>
    <dsp:sp modelId="{D236A11B-E6BE-4F20-8A31-4E7916BA4362}">
      <dsp:nvSpPr>
        <dsp:cNvPr id="0" name=""/>
        <dsp:cNvSpPr/>
      </dsp:nvSpPr>
      <dsp:spPr>
        <a:xfrm>
          <a:off x="6928246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545F-7EE6-4ADF-9E25-84AB42C1F5B7}">
      <dsp:nvSpPr>
        <dsp:cNvPr id="0" name=""/>
        <dsp:cNvSpPr/>
      </dsp:nvSpPr>
      <dsp:spPr>
        <a:xfrm>
          <a:off x="7243167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Piping plovers benefiting from having Killdeer for neighbors?</a:t>
          </a:r>
        </a:p>
      </dsp:txBody>
      <dsp:txXfrm>
        <a:off x="7295880" y="1076446"/>
        <a:ext cx="2728856" cy="169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6D6A-E648-46A3-88A4-6FCB8040909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BE12-92EE-45CF-A050-A25B214C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-Ground Nesting Shorebirds</a:t>
            </a:r>
          </a:p>
          <a:p>
            <a:endParaRPr lang="en-US" dirty="0"/>
          </a:p>
          <a:p>
            <a:r>
              <a:rPr lang="en-US" dirty="0"/>
              <a:t>-Rely on Camo</a:t>
            </a:r>
          </a:p>
          <a:p>
            <a:endParaRPr lang="en-US" dirty="0"/>
          </a:p>
          <a:p>
            <a:r>
              <a:rPr lang="en-US" dirty="0"/>
              <a:t>-Backup plan</a:t>
            </a:r>
          </a:p>
          <a:p>
            <a:r>
              <a:rPr lang="en-US" dirty="0"/>
              <a:t>   KD=Loud Brown Bird</a:t>
            </a:r>
          </a:p>
          <a:p>
            <a:r>
              <a:rPr lang="en-US" dirty="0"/>
              <a:t>    BWD (both birds)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BE12-92EE-45CF-A050-A25B214CC5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-Self preservation vs Parental care</a:t>
            </a:r>
          </a:p>
          <a:p>
            <a:r>
              <a:rPr lang="en-US" dirty="0"/>
              <a:t>   -Cort and Prolactin; which one rules in BWD</a:t>
            </a:r>
          </a:p>
          <a:p>
            <a:r>
              <a:rPr lang="en-US" dirty="0"/>
              <a:t>-Does this mechanism explain individual variation</a:t>
            </a:r>
          </a:p>
          <a:p>
            <a:r>
              <a:rPr lang="en-US" dirty="0"/>
              <a:t> - Pip benefit from </a:t>
            </a:r>
            <a:r>
              <a:rPr lang="en-US"/>
              <a:t>KD neighbors?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AAB50-6541-4023-9CF0-5DA38832D0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80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4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01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26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7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8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1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1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52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8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Content Placeholder 6" descr="Birds standing on a sandy hill&#10;&#10;Description automatically generated">
            <a:extLst>
              <a:ext uri="{FF2B5EF4-FFF2-40B4-BE49-F238E27FC236}">
                <a16:creationId xmlns:a16="http://schemas.microsoft.com/office/drawing/2014/main" id="{DFE4C6F9-4015-2AE3-9527-E0BEB4BED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1" b="4669"/>
          <a:stretch/>
        </p:blipFill>
        <p:spPr>
          <a:xfrm>
            <a:off x="-1514" y="10"/>
            <a:ext cx="12191980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C15714-0BDE-028B-860A-045901D6FC87}"/>
              </a:ext>
            </a:extLst>
          </p:cNvPr>
          <p:cNvSpPr txBox="1">
            <a:spLocks/>
          </p:cNvSpPr>
          <p:nvPr/>
        </p:nvSpPr>
        <p:spPr>
          <a:xfrm>
            <a:off x="1549238" y="1145080"/>
            <a:ext cx="9090476" cy="2179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 Semibold"/>
                <a:ea typeface="+mj-ea"/>
                <a:cs typeface="+mj-cs"/>
              </a:rPr>
              <a:t>Parental care in Killdeer and Piping Plovers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9E90D0-F707-FB06-3BDD-A9BF4974203F}"/>
              </a:ext>
            </a:extLst>
          </p:cNvPr>
          <p:cNvSpPr txBox="1">
            <a:spLocks/>
          </p:cNvSpPr>
          <p:nvPr/>
        </p:nvSpPr>
        <p:spPr>
          <a:xfrm>
            <a:off x="2999028" y="3324681"/>
            <a:ext cx="6190895" cy="163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Brandy Williams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venir Next LT Pro"/>
              </a:rPr>
              <a:t>School of Biological sciences, EEB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venir Next LT Pro"/>
              </a:rPr>
              <a:t>Shizuka Lab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59ECC8-3581-400A-9F38-405FB749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6" y="6523623"/>
            <a:ext cx="1889924" cy="493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3FB114-5CC2-3481-0003-81ABB2F93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" y="4469751"/>
            <a:ext cx="5322269" cy="2395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B2DEF1-8035-2269-1939-6ED875150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192" y="-7687"/>
            <a:ext cx="2042337" cy="2481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A2670F-16DB-24F2-9D2A-338D7B6EA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248" y="-7687"/>
            <a:ext cx="9723963" cy="68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DCE2-766A-6139-4186-AFC41D96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Big Question: How does individual behavior give rise to community ecology?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63C4F-ADBD-8B34-2CD2-25D2162EBB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3026101"/>
              </p:ext>
            </p:extLst>
          </p:nvPr>
        </p:nvGraphicFramePr>
        <p:xfrm>
          <a:off x="437703" y="2422756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2836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117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PowerPoint Presentation</vt:lpstr>
      <vt:lpstr>Big Question: How does individual behavior give rise to community ecology?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 Williams</dc:creator>
  <cp:lastModifiedBy>Brandy Williams</cp:lastModifiedBy>
  <cp:revision>3</cp:revision>
  <dcterms:created xsi:type="dcterms:W3CDTF">2023-09-14T15:27:52Z</dcterms:created>
  <dcterms:modified xsi:type="dcterms:W3CDTF">2023-09-14T17:01:26Z</dcterms:modified>
</cp:coreProperties>
</file>