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79078-108F-4667-9ECD-1A222D987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E38BD-B081-4FC9-8B4F-6030C4C69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53F1D-33DE-471A-98F7-2169BCC5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CC890-E67D-42B0-B8F9-546AC156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1EEE2-0F6C-47CD-BEF4-88A74F82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5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F258B-8F62-46F5-9FD5-1F5C399C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D9A85B-7C52-4066-B2B9-1E900A070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F39E3-3284-4ACE-A7CC-311B0449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1D681-FB39-4897-A03B-BE7C6630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5145F-6652-42A7-BAC2-3914323A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9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CB37BB-96A6-4F46-81DF-285A45D97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D7043-82FB-4F4B-8EC4-16E02752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FEA4C-B725-427A-BAC4-62526441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ABFA8-88C8-4402-AE34-D105736E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E829A-87F9-4321-8278-CAE8F65C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707-F01B-4D27-92AB-6DAB9403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64C87-38BB-4797-BADA-9CD19A00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4DA5A-08C1-4FEE-BF3D-4997F672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D201F-D36B-4FF0-83FF-D42625F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5C5A5-562B-414B-B4AC-0F580C09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6E08F-A4D7-4A48-8FCD-2362D232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9E288-D822-42EF-8922-E48339B1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B56B9-0F9E-450D-8253-82B0C1A5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E498C-1E4D-4C26-8EF9-6917BFE7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ACEBB-3A3D-4624-B159-49079FEB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3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C5EE-A43C-4271-8E11-7EF78307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4BCDF-93EC-4424-89AD-DEC397942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9B165-AD64-42CF-8B51-6ACE5A313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815C1-5FF4-42B4-994F-FDBF9262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7F614-A1B8-4220-9BB8-68E065DC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3576E-41BD-4CBC-9EBD-8EFDA91F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4D373-6DC9-49D2-948F-1B032807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608A6-07C1-4D15-A344-AF6FBD37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6626B-BA21-45A1-9C1B-8DBB64719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178BA-F7B9-48CE-BC0B-2AED0DD6B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80BF7-6A2D-4343-B1AD-F058867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020B3-FB19-45D0-94E2-14B8A57E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EA8E3-6E1D-481A-85CD-3619AC8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2AB9AD-8AD5-4079-BAD5-1C96F29D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B30DF-ACCD-4A83-8DCD-C9ED9F01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D99784-4C75-48FD-9272-831E2B4A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C5E117-71C2-4415-8082-A8959BE8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A06F20-35BE-488E-81A3-590C5CC1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7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77C57F-554C-47C9-A017-2AF585B9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F27C7-0A41-43C8-8260-F9DF3016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3171C-5B01-47C7-87F6-0C577C53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6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029D-165D-4BBA-B726-91ADD3E5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41B1C-9502-4246-9EBA-EDD7FCAF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A1B03-3202-461F-9710-73EF9A6A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114DD-67ED-4A50-B184-99CB10B9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F3A37-AF46-45EC-BA0C-79909E78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F9F28-70A6-4207-8586-831B4B77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3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4DC98-13F2-4A07-9AAB-8E5770E4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D13904-457C-4B45-A179-1435B680B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694DA-6767-4B4E-B25E-492040BBE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9AB91-7E2D-4772-937E-52E14AD9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77A01-39BE-4A66-951F-9E9E4A2E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62EE9-8BE9-4A60-8622-930A57D8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867003-3A51-4EC9-B432-4F320FCF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AAFD8-D02A-4FDD-A70A-DB004A9D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6E90D-EADB-479F-B490-598F119DB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96A6-2223-427B-8CF2-8155A13E0541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2AA71-1039-49EE-B02E-76793251C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3A2A0-4735-4EB0-8BA3-715958825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621C45-B864-4B0D-B27B-0CB006E70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49" y="526474"/>
            <a:ext cx="7092651" cy="5934667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66EAE466-0C70-455E-83C0-055E79C17CF5}"/>
              </a:ext>
            </a:extLst>
          </p:cNvPr>
          <p:cNvGrpSpPr/>
          <p:nvPr/>
        </p:nvGrpSpPr>
        <p:grpSpPr>
          <a:xfrm>
            <a:off x="0" y="-1"/>
            <a:ext cx="12192000" cy="6744879"/>
            <a:chOff x="0" y="-1"/>
            <a:chExt cx="12192000" cy="6744879"/>
          </a:xfrm>
        </p:grpSpPr>
        <p:sp>
          <p:nvSpPr>
            <p:cNvPr id="7" name="标注: 线形(无边框) 6">
              <a:extLst>
                <a:ext uri="{FF2B5EF4-FFF2-40B4-BE49-F238E27FC236}">
                  <a16:creationId xmlns:a16="http://schemas.microsoft.com/office/drawing/2014/main" id="{150A45DE-BCBC-489D-B0F3-CF24E65A6F09}"/>
                </a:ext>
              </a:extLst>
            </p:cNvPr>
            <p:cNvSpPr/>
            <p:nvPr/>
          </p:nvSpPr>
          <p:spPr>
            <a:xfrm>
              <a:off x="248392" y="4765349"/>
              <a:ext cx="2007909" cy="593888"/>
            </a:xfrm>
            <a:prstGeom prst="callout1">
              <a:avLst>
                <a:gd name="adj1" fmla="val 69538"/>
                <a:gd name="adj2" fmla="val 105491"/>
                <a:gd name="adj3" fmla="val 115654"/>
                <a:gd name="adj4" fmla="val 13695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读取默认</a:t>
              </a:r>
              <a:r>
                <a:rPr lang="en-US" altLang="zh-CN" sz="1600" dirty="0"/>
                <a:t>config</a:t>
              </a:r>
              <a:r>
                <a:rPr lang="zh-CN" altLang="en-US" sz="1600" dirty="0"/>
                <a:t>文件（</a:t>
              </a:r>
              <a:r>
                <a:rPr lang="en-US" altLang="zh-CN" sz="1600" dirty="0"/>
                <a:t>config/</a:t>
              </a:r>
              <a:r>
                <a:rPr lang="en-US" altLang="zh-CN" sz="1600" dirty="0" err="1"/>
                <a:t>ACQ.config</a:t>
              </a:r>
              <a:r>
                <a:rPr lang="zh-CN" altLang="en-US" sz="1600" dirty="0"/>
                <a:t>）</a:t>
              </a:r>
            </a:p>
          </p:txBody>
        </p:sp>
        <p:sp>
          <p:nvSpPr>
            <p:cNvPr id="8" name="标注: 线形(无边框) 7">
              <a:extLst>
                <a:ext uri="{FF2B5EF4-FFF2-40B4-BE49-F238E27FC236}">
                  <a16:creationId xmlns:a16="http://schemas.microsoft.com/office/drawing/2014/main" id="{6E4B6EB9-F24B-477E-9D0C-BC7260E6EA65}"/>
                </a:ext>
              </a:extLst>
            </p:cNvPr>
            <p:cNvSpPr/>
            <p:nvPr/>
          </p:nvSpPr>
          <p:spPr>
            <a:xfrm>
              <a:off x="248392" y="1555423"/>
              <a:ext cx="2438247" cy="1090123"/>
            </a:xfrm>
            <a:prstGeom prst="callout1">
              <a:avLst>
                <a:gd name="adj1" fmla="val 58321"/>
                <a:gd name="adj2" fmla="val 102220"/>
                <a:gd name="adj3" fmla="val 108391"/>
                <a:gd name="adj4" fmla="val 123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显示读取的内容，可直接编辑；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运行时，显示捕获的精度等信息；</a:t>
              </a:r>
            </a:p>
          </p:txBody>
        </p:sp>
        <p:sp>
          <p:nvSpPr>
            <p:cNvPr id="9" name="标注: 线形(无边框) 8">
              <a:extLst>
                <a:ext uri="{FF2B5EF4-FFF2-40B4-BE49-F238E27FC236}">
                  <a16:creationId xmlns:a16="http://schemas.microsoft.com/office/drawing/2014/main" id="{D6FA29D0-F212-4965-B806-026246AE9D25}"/>
                </a:ext>
              </a:extLst>
            </p:cNvPr>
            <p:cNvSpPr/>
            <p:nvPr/>
          </p:nvSpPr>
          <p:spPr>
            <a:xfrm>
              <a:off x="3805319" y="6276255"/>
              <a:ext cx="1622981" cy="426561"/>
            </a:xfrm>
            <a:prstGeom prst="callout1">
              <a:avLst>
                <a:gd name="adj1" fmla="val -189657"/>
                <a:gd name="adj2" fmla="val 49853"/>
                <a:gd name="adj3" fmla="val -12783"/>
                <a:gd name="adj4" fmla="val 4869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读取选定的文件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2230C-871F-437A-ADAD-3BE2A9E1F913}"/>
                </a:ext>
              </a:extLst>
            </p:cNvPr>
            <p:cNvSpPr/>
            <p:nvPr/>
          </p:nvSpPr>
          <p:spPr>
            <a:xfrm>
              <a:off x="2978870" y="3547704"/>
              <a:ext cx="3256960" cy="19903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标注: 线形(无边框) 11">
              <a:extLst>
                <a:ext uri="{FF2B5EF4-FFF2-40B4-BE49-F238E27FC236}">
                  <a16:creationId xmlns:a16="http://schemas.microsoft.com/office/drawing/2014/main" id="{AD9E4055-EA37-4BC0-9365-8FE100741F8C}"/>
                </a:ext>
              </a:extLst>
            </p:cNvPr>
            <p:cNvSpPr/>
            <p:nvPr/>
          </p:nvSpPr>
          <p:spPr>
            <a:xfrm>
              <a:off x="6235830" y="4912475"/>
              <a:ext cx="1938779" cy="556181"/>
            </a:xfrm>
            <a:prstGeom prst="callout1">
              <a:avLst>
                <a:gd name="adj1" fmla="val 47020"/>
                <a:gd name="adj2" fmla="val -350"/>
                <a:gd name="adj3" fmla="val 74802"/>
                <a:gd name="adj4" fmla="val -1933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将上方的内容存入</a:t>
              </a:r>
              <a:r>
                <a:rPr lang="en-US" altLang="zh-CN" sz="1600" dirty="0"/>
                <a:t>config</a:t>
              </a:r>
              <a:r>
                <a:rPr lang="zh-CN" altLang="en-US" sz="1600" dirty="0"/>
                <a:t>文件</a:t>
              </a:r>
            </a:p>
          </p:txBody>
        </p:sp>
        <p:sp>
          <p:nvSpPr>
            <p:cNvPr id="15" name="标注: 线形(无边框) 14">
              <a:extLst>
                <a:ext uri="{FF2B5EF4-FFF2-40B4-BE49-F238E27FC236}">
                  <a16:creationId xmlns:a16="http://schemas.microsoft.com/office/drawing/2014/main" id="{97D3448C-E0CB-44F9-91C8-AC89DD0227B3}"/>
                </a:ext>
              </a:extLst>
            </p:cNvPr>
            <p:cNvSpPr/>
            <p:nvPr/>
          </p:nvSpPr>
          <p:spPr>
            <a:xfrm>
              <a:off x="1380556" y="6302167"/>
              <a:ext cx="1976487" cy="406426"/>
            </a:xfrm>
            <a:prstGeom prst="callout1">
              <a:avLst>
                <a:gd name="adj1" fmla="val -9894"/>
                <a:gd name="adj2" fmla="val 70868"/>
                <a:gd name="adj3" fmla="val -70170"/>
                <a:gd name="adj4" fmla="val 11321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开始运行捕获程序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36AFC96-437F-494B-A2B9-7DAA0C730D96}"/>
                </a:ext>
              </a:extLst>
            </p:cNvPr>
            <p:cNvSpPr/>
            <p:nvPr/>
          </p:nvSpPr>
          <p:spPr>
            <a:xfrm>
              <a:off x="2978870" y="3817398"/>
              <a:ext cx="3256960" cy="140267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标注: 线形(无边框) 17">
              <a:extLst>
                <a:ext uri="{FF2B5EF4-FFF2-40B4-BE49-F238E27FC236}">
                  <a16:creationId xmlns:a16="http://schemas.microsoft.com/office/drawing/2014/main" id="{72380D01-379E-4002-8442-2C29E57A1F98}"/>
                </a:ext>
              </a:extLst>
            </p:cNvPr>
            <p:cNvSpPr/>
            <p:nvPr/>
          </p:nvSpPr>
          <p:spPr>
            <a:xfrm>
              <a:off x="5982084" y="6364245"/>
              <a:ext cx="1457403" cy="378841"/>
            </a:xfrm>
            <a:prstGeom prst="callout1">
              <a:avLst>
                <a:gd name="adj1" fmla="val -9802"/>
                <a:gd name="adj2" fmla="val 39513"/>
                <a:gd name="adj3" fmla="val -82486"/>
                <a:gd name="adj4" fmla="val -1869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中断捕获程序</a:t>
              </a:r>
            </a:p>
          </p:txBody>
        </p:sp>
        <p:sp>
          <p:nvSpPr>
            <p:cNvPr id="19" name="标注: 线形(无边框) 18">
              <a:extLst>
                <a:ext uri="{FF2B5EF4-FFF2-40B4-BE49-F238E27FC236}">
                  <a16:creationId xmlns:a16="http://schemas.microsoft.com/office/drawing/2014/main" id="{97D3448C-E0CB-44F9-91C8-AC89DD0227B3}"/>
                </a:ext>
              </a:extLst>
            </p:cNvPr>
            <p:cNvSpPr/>
            <p:nvPr/>
          </p:nvSpPr>
          <p:spPr>
            <a:xfrm>
              <a:off x="8629983" y="1307431"/>
              <a:ext cx="1321324" cy="406426"/>
            </a:xfrm>
            <a:prstGeom prst="callout1">
              <a:avLst>
                <a:gd name="adj1" fmla="val 55501"/>
                <a:gd name="adj2" fmla="val -3658"/>
                <a:gd name="adj3" fmla="val 128852"/>
                <a:gd name="adj4" fmla="val -2609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显示状态</a:t>
              </a:r>
            </a:p>
          </p:txBody>
        </p:sp>
        <p:sp>
          <p:nvSpPr>
            <p:cNvPr id="21" name="标注: 线形(无边框) 20">
              <a:extLst>
                <a:ext uri="{FF2B5EF4-FFF2-40B4-BE49-F238E27FC236}">
                  <a16:creationId xmlns:a16="http://schemas.microsoft.com/office/drawing/2014/main" id="{CF9DBD8B-AF16-4C6B-A779-36CDCEC5B3E5}"/>
                </a:ext>
              </a:extLst>
            </p:cNvPr>
            <p:cNvSpPr/>
            <p:nvPr/>
          </p:nvSpPr>
          <p:spPr>
            <a:xfrm>
              <a:off x="9966448" y="2196542"/>
              <a:ext cx="1725105" cy="556181"/>
            </a:xfrm>
            <a:prstGeom prst="callout1">
              <a:avLst>
                <a:gd name="adj1" fmla="val 71292"/>
                <a:gd name="adj2" fmla="val -3695"/>
                <a:gd name="adj3" fmla="val 163348"/>
                <a:gd name="adj4" fmla="val -3118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显示捕获的多普勒图像</a:t>
              </a:r>
            </a:p>
          </p:txBody>
        </p:sp>
        <p:sp>
          <p:nvSpPr>
            <p:cNvPr id="25" name="标注: 线形(无边框) 24">
              <a:extLst>
                <a:ext uri="{FF2B5EF4-FFF2-40B4-BE49-F238E27FC236}">
                  <a16:creationId xmlns:a16="http://schemas.microsoft.com/office/drawing/2014/main" id="{70172F14-919B-4B5F-B871-47D35205EAF1}"/>
                </a:ext>
              </a:extLst>
            </p:cNvPr>
            <p:cNvSpPr/>
            <p:nvPr/>
          </p:nvSpPr>
          <p:spPr>
            <a:xfrm>
              <a:off x="10666821" y="6025423"/>
              <a:ext cx="1525179" cy="338823"/>
            </a:xfrm>
            <a:prstGeom prst="callout1">
              <a:avLst>
                <a:gd name="adj1" fmla="val 71292"/>
                <a:gd name="adj2" fmla="val -3695"/>
                <a:gd name="adj3" fmla="val 78006"/>
                <a:gd name="adj4" fmla="val -1161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捕获的进度条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027BDDE-AE0D-41FD-88C9-55F249E0900B}"/>
                </a:ext>
              </a:extLst>
            </p:cNvPr>
            <p:cNvGrpSpPr/>
            <p:nvPr/>
          </p:nvGrpSpPr>
          <p:grpSpPr>
            <a:xfrm>
              <a:off x="0" y="-1"/>
              <a:ext cx="12192000" cy="6744879"/>
              <a:chOff x="0" y="-1"/>
              <a:chExt cx="12192000" cy="674487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CAFA86-A5D8-4DC8-8122-8011865DFCEE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674487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D5C557-31C4-46B4-ABA9-4CD81A854A0C}"/>
                  </a:ext>
                </a:extLst>
              </p:cNvPr>
              <p:cNvSpPr txBox="1"/>
              <p:nvPr/>
            </p:nvSpPr>
            <p:spPr>
              <a:xfrm>
                <a:off x="0" y="113121"/>
                <a:ext cx="2978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铱星多普勒处理部分</a:t>
                </a:r>
              </a:p>
            </p:txBody>
          </p:sp>
        </p:grpSp>
      </p:grpSp>
      <p:sp>
        <p:nvSpPr>
          <p:cNvPr id="4" name="标注: 线形(无边框) 3">
            <a:extLst>
              <a:ext uri="{FF2B5EF4-FFF2-40B4-BE49-F238E27FC236}">
                <a16:creationId xmlns:a16="http://schemas.microsoft.com/office/drawing/2014/main" id="{FCEB26EE-6ACE-4858-AEFC-8AD114D54ADF}"/>
              </a:ext>
            </a:extLst>
          </p:cNvPr>
          <p:cNvSpPr/>
          <p:nvPr/>
        </p:nvSpPr>
        <p:spPr>
          <a:xfrm>
            <a:off x="248392" y="3652495"/>
            <a:ext cx="2088488" cy="943814"/>
          </a:xfrm>
          <a:prstGeom prst="callout1">
            <a:avLst>
              <a:gd name="adj1" fmla="val 55501"/>
              <a:gd name="adj2" fmla="val 107638"/>
              <a:gd name="adj3" fmla="val 61925"/>
              <a:gd name="adj4" fmla="val 125320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采集数据参数</a:t>
            </a:r>
          </a:p>
          <a:p>
            <a:pPr algn="ctr"/>
            <a:r>
              <a:rPr lang="zh-CN" altLang="en-US" sz="1200" dirty="0"/>
              <a:t>首先</a:t>
            </a:r>
            <a:r>
              <a:rPr lang="en-US" altLang="zh-CN" sz="1200" dirty="0"/>
              <a:t>read</a:t>
            </a:r>
            <a:r>
              <a:rPr lang="zh-CN" altLang="en-US" sz="1200" dirty="0"/>
              <a:t> </a:t>
            </a:r>
            <a:r>
              <a:rPr lang="en-US" altLang="zh-CN" sz="1200" dirty="0"/>
              <a:t>config</a:t>
            </a:r>
            <a:r>
              <a:rPr lang="zh-CN" altLang="en-US" sz="1200" dirty="0"/>
              <a:t>，然后在此处设置好</a:t>
            </a:r>
            <a:r>
              <a:rPr lang="en-US" altLang="zh-CN" sz="1200" dirty="0"/>
              <a:t>(</a:t>
            </a:r>
            <a:r>
              <a:rPr lang="zh-CN" altLang="en-US" sz="1200" dirty="0"/>
              <a:t>设置可参考文件</a:t>
            </a:r>
            <a:r>
              <a:rPr lang="en-US" altLang="zh-CN" sz="1200" dirty="0"/>
              <a:t>)</a:t>
            </a:r>
            <a:r>
              <a:rPr lang="zh-CN" altLang="en-US" sz="1200" dirty="0"/>
              <a:t>，</a:t>
            </a:r>
            <a:r>
              <a:rPr lang="en-US" altLang="zh-CN" sz="1200" dirty="0"/>
              <a:t>start ACQ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sp>
        <p:nvSpPr>
          <p:cNvPr id="14" name="标注: 线形(无边框) 13">
            <a:extLst>
              <a:ext uri="{FF2B5EF4-FFF2-40B4-BE49-F238E27FC236}">
                <a16:creationId xmlns:a16="http://schemas.microsoft.com/office/drawing/2014/main" id="{68D20E33-4B92-49DB-8066-41886B561EA7}"/>
              </a:ext>
            </a:extLst>
          </p:cNvPr>
          <p:cNvSpPr/>
          <p:nvPr/>
        </p:nvSpPr>
        <p:spPr>
          <a:xfrm>
            <a:off x="299155" y="2889504"/>
            <a:ext cx="1986961" cy="698972"/>
          </a:xfrm>
          <a:prstGeom prst="callout1">
            <a:avLst>
              <a:gd name="adj1" fmla="val 62684"/>
              <a:gd name="adj2" fmla="val 103638"/>
              <a:gd name="adj3" fmla="val 108466"/>
              <a:gd name="adj4" fmla="val 133694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数据选项</a:t>
            </a:r>
            <a:endParaRPr lang="en-US" altLang="zh-CN" sz="1600" dirty="0"/>
          </a:p>
          <a:p>
            <a:pPr algn="ctr"/>
            <a:r>
              <a:rPr lang="zh-CN" altLang="en-US" sz="1200" dirty="0"/>
              <a:t>处理</a:t>
            </a:r>
            <a:r>
              <a:rPr lang="en-US" altLang="zh-CN" sz="1200" dirty="0"/>
              <a:t>Tek</a:t>
            </a:r>
            <a:r>
              <a:rPr lang="zh-CN" altLang="en-US" sz="1200" dirty="0"/>
              <a:t>直接采集的数据，选择第一个。</a:t>
            </a:r>
          </a:p>
        </p:txBody>
      </p:sp>
    </p:spTree>
    <p:extLst>
      <p:ext uri="{BB962C8B-B14F-4D97-AF65-F5344CB8AC3E}">
        <p14:creationId xmlns:p14="http://schemas.microsoft.com/office/powerpoint/2010/main" val="33979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2141BB-130A-4B90-80F5-35F8FD810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81" y="500832"/>
            <a:ext cx="6914932" cy="5799620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66EAE466-0C70-455E-83C0-055E79C17CF5}"/>
              </a:ext>
            </a:extLst>
          </p:cNvPr>
          <p:cNvGrpSpPr/>
          <p:nvPr/>
        </p:nvGrpSpPr>
        <p:grpSpPr>
          <a:xfrm>
            <a:off x="-1" y="0"/>
            <a:ext cx="12627204" cy="6455003"/>
            <a:chOff x="-1" y="0"/>
            <a:chExt cx="12627204" cy="645500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EDFFCC-399F-4690-99A6-BE856DBCF87E}"/>
                </a:ext>
              </a:extLst>
            </p:cNvPr>
            <p:cNvSpPr/>
            <p:nvPr/>
          </p:nvSpPr>
          <p:spPr>
            <a:xfrm>
              <a:off x="7127506" y="4673187"/>
              <a:ext cx="1075458" cy="2184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4988AD-0AA8-4752-A9B8-EABEBA22F526}"/>
                </a:ext>
              </a:extLst>
            </p:cNvPr>
            <p:cNvSpPr/>
            <p:nvPr/>
          </p:nvSpPr>
          <p:spPr>
            <a:xfrm>
              <a:off x="6008656" y="4954584"/>
              <a:ext cx="3357286" cy="89579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2230C-871F-437A-ADAD-3BE2A9E1F913}"/>
                </a:ext>
              </a:extLst>
            </p:cNvPr>
            <p:cNvSpPr/>
            <p:nvPr/>
          </p:nvSpPr>
          <p:spPr>
            <a:xfrm>
              <a:off x="5991165" y="4653814"/>
              <a:ext cx="1075459" cy="23778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36AFC96-437F-494B-A2B9-7DAA0C730D96}"/>
                </a:ext>
              </a:extLst>
            </p:cNvPr>
            <p:cNvSpPr/>
            <p:nvPr/>
          </p:nvSpPr>
          <p:spPr>
            <a:xfrm>
              <a:off x="2660916" y="4378746"/>
              <a:ext cx="3269367" cy="5128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DA519CA-AF4F-4FBB-BAD8-17FAF58C1C1B}"/>
                </a:ext>
              </a:extLst>
            </p:cNvPr>
            <p:cNvSpPr/>
            <p:nvPr/>
          </p:nvSpPr>
          <p:spPr>
            <a:xfrm>
              <a:off x="5995447" y="4396502"/>
              <a:ext cx="911380" cy="19432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027BDDE-AE0D-41FD-88C9-55F249E0900B}"/>
                </a:ext>
              </a:extLst>
            </p:cNvPr>
            <p:cNvGrpSpPr/>
            <p:nvPr/>
          </p:nvGrpSpPr>
          <p:grpSpPr>
            <a:xfrm>
              <a:off x="-1" y="0"/>
              <a:ext cx="12192001" cy="3993323"/>
              <a:chOff x="-1" y="0"/>
              <a:chExt cx="12192001" cy="3993323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CAFA86-A5D8-4DC8-8122-8011865DFCE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99332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D5C557-31C4-46B4-ABA9-4CD81A854A0C}"/>
                  </a:ext>
                </a:extLst>
              </p:cNvPr>
              <p:cNvSpPr txBox="1"/>
              <p:nvPr/>
            </p:nvSpPr>
            <p:spPr>
              <a:xfrm>
                <a:off x="-1" y="24341"/>
                <a:ext cx="3320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GPS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位置信息处理部分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D90EA58-41B8-4323-8376-2BAC6D49D84F}"/>
                </a:ext>
              </a:extLst>
            </p:cNvPr>
            <p:cNvGrpSpPr/>
            <p:nvPr/>
          </p:nvGrpSpPr>
          <p:grpSpPr>
            <a:xfrm>
              <a:off x="0" y="4017665"/>
              <a:ext cx="12627203" cy="2437338"/>
              <a:chOff x="0" y="-1967385"/>
              <a:chExt cx="12627203" cy="6661935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30FAAD0-4BA7-43C5-B5C1-9E0A942D7564}"/>
                  </a:ext>
                </a:extLst>
              </p:cNvPr>
              <p:cNvSpPr/>
              <p:nvPr/>
            </p:nvSpPr>
            <p:spPr>
              <a:xfrm>
                <a:off x="0" y="-1967385"/>
                <a:ext cx="12192000" cy="666193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DA19D33-C620-4B2C-93F6-2CCF01A8EB95}"/>
                  </a:ext>
                </a:extLst>
              </p:cNvPr>
              <p:cNvSpPr txBox="1"/>
              <p:nvPr/>
            </p:nvSpPr>
            <p:spPr>
              <a:xfrm>
                <a:off x="9654018" y="3352508"/>
                <a:ext cx="2973185" cy="126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Tek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采数处理部分</a:t>
                </a:r>
              </a:p>
            </p:txBody>
          </p:sp>
        </p:grpSp>
        <p:sp>
          <p:nvSpPr>
            <p:cNvPr id="34" name="标注: 线形(无边框) 33">
              <a:extLst>
                <a:ext uri="{FF2B5EF4-FFF2-40B4-BE49-F238E27FC236}">
                  <a16:creationId xmlns:a16="http://schemas.microsoft.com/office/drawing/2014/main" id="{923C4C06-308C-4308-9312-3A8141BD77E5}"/>
                </a:ext>
              </a:extLst>
            </p:cNvPr>
            <p:cNvSpPr/>
            <p:nvPr/>
          </p:nvSpPr>
          <p:spPr>
            <a:xfrm>
              <a:off x="315798" y="999378"/>
              <a:ext cx="1489435" cy="406426"/>
            </a:xfrm>
            <a:prstGeom prst="callout1">
              <a:avLst>
                <a:gd name="adj1" fmla="val 55501"/>
                <a:gd name="adj2" fmla="val 107638"/>
                <a:gd name="adj3" fmla="val 161145"/>
                <a:gd name="adj4" fmla="val 19835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当前电脑时间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DC9A9FE-1F07-4B69-A1EB-929F72EA71FD}"/>
                </a:ext>
              </a:extLst>
            </p:cNvPr>
            <p:cNvSpPr/>
            <p:nvPr/>
          </p:nvSpPr>
          <p:spPr>
            <a:xfrm>
              <a:off x="2652038" y="1890944"/>
              <a:ext cx="2044247" cy="5149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标注: 线形(无边框) 35">
              <a:extLst>
                <a:ext uri="{FF2B5EF4-FFF2-40B4-BE49-F238E27FC236}">
                  <a16:creationId xmlns:a16="http://schemas.microsoft.com/office/drawing/2014/main" id="{0FC70FA0-3720-4C4A-8939-10DCF76C132D}"/>
                </a:ext>
              </a:extLst>
            </p:cNvPr>
            <p:cNvSpPr/>
            <p:nvPr/>
          </p:nvSpPr>
          <p:spPr>
            <a:xfrm>
              <a:off x="338214" y="1476667"/>
              <a:ext cx="1444601" cy="1273072"/>
            </a:xfrm>
            <a:prstGeom prst="callout1">
              <a:avLst>
                <a:gd name="adj1" fmla="val 55501"/>
                <a:gd name="adj2" fmla="val 107638"/>
                <a:gd name="adj3" fmla="val 53752"/>
                <a:gd name="adj4" fmla="val 166875"/>
              </a:avLst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串口设置</a:t>
              </a:r>
              <a:endParaRPr lang="en-US" altLang="zh-CN" sz="1600" dirty="0"/>
            </a:p>
            <a:p>
              <a:pPr algn="ctr"/>
              <a:r>
                <a:rPr lang="zh-CN" altLang="en-US" sz="1200" dirty="0"/>
                <a:t>搜索串口，然后选择串口和波特率，打开串口。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之后点击接受信息按钮。</a:t>
              </a:r>
            </a:p>
          </p:txBody>
        </p:sp>
        <p:sp>
          <p:nvSpPr>
            <p:cNvPr id="38" name="标注: 线形(无边框) 37">
              <a:extLst>
                <a:ext uri="{FF2B5EF4-FFF2-40B4-BE49-F238E27FC236}">
                  <a16:creationId xmlns:a16="http://schemas.microsoft.com/office/drawing/2014/main" id="{1B2AECCD-3801-49E1-A048-5037A84F4465}"/>
                </a:ext>
              </a:extLst>
            </p:cNvPr>
            <p:cNvSpPr/>
            <p:nvPr/>
          </p:nvSpPr>
          <p:spPr>
            <a:xfrm>
              <a:off x="303830" y="2896388"/>
              <a:ext cx="1489434" cy="406426"/>
            </a:xfrm>
            <a:prstGeom prst="callout1">
              <a:avLst>
                <a:gd name="adj1" fmla="val 55501"/>
                <a:gd name="adj2" fmla="val 107638"/>
                <a:gd name="adj3" fmla="val 36120"/>
                <a:gd name="adj4" fmla="val 15682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GPS</a:t>
              </a:r>
              <a:r>
                <a:rPr lang="zh-CN" altLang="en-US" sz="1600" dirty="0"/>
                <a:t>信息显示</a:t>
              </a:r>
            </a:p>
          </p:txBody>
        </p:sp>
        <p:sp>
          <p:nvSpPr>
            <p:cNvPr id="39" name="标注: 线形(无边框) 38">
              <a:extLst>
                <a:ext uri="{FF2B5EF4-FFF2-40B4-BE49-F238E27FC236}">
                  <a16:creationId xmlns:a16="http://schemas.microsoft.com/office/drawing/2014/main" id="{DAC93E13-D142-4A6C-BB15-D53CF0A651EF}"/>
                </a:ext>
              </a:extLst>
            </p:cNvPr>
            <p:cNvSpPr/>
            <p:nvPr/>
          </p:nvSpPr>
          <p:spPr>
            <a:xfrm>
              <a:off x="7486839" y="3532614"/>
              <a:ext cx="2231598" cy="406426"/>
            </a:xfrm>
            <a:prstGeom prst="callout1">
              <a:avLst>
                <a:gd name="adj1" fmla="val 55501"/>
                <a:gd name="adj2" fmla="val -3658"/>
                <a:gd name="adj3" fmla="val -4752"/>
                <a:gd name="adj4" fmla="val -7370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状态及串口读入的信息</a:t>
              </a:r>
            </a:p>
          </p:txBody>
        </p:sp>
        <p:sp>
          <p:nvSpPr>
            <p:cNvPr id="40" name="标注: 线形(无边框) 39">
              <a:extLst>
                <a:ext uri="{FF2B5EF4-FFF2-40B4-BE49-F238E27FC236}">
                  <a16:creationId xmlns:a16="http://schemas.microsoft.com/office/drawing/2014/main" id="{1633CF1F-EEE3-4E40-8CEE-6646D4A4D391}"/>
                </a:ext>
              </a:extLst>
            </p:cNvPr>
            <p:cNvSpPr/>
            <p:nvPr/>
          </p:nvSpPr>
          <p:spPr>
            <a:xfrm>
              <a:off x="4952215" y="2586614"/>
              <a:ext cx="2044247" cy="716199"/>
            </a:xfrm>
            <a:prstGeom prst="callout1">
              <a:avLst>
                <a:gd name="adj1" fmla="val 32069"/>
                <a:gd name="adj2" fmla="val -3008"/>
                <a:gd name="adj3" fmla="val 43571"/>
                <a:gd name="adj4" fmla="val -1556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勾选：从该时刻开始记录</a:t>
              </a:r>
              <a:r>
                <a:rPr lang="en-US" altLang="zh-CN" sz="1600" dirty="0"/>
                <a:t>GPS</a:t>
              </a:r>
              <a:r>
                <a:rPr lang="zh-CN" altLang="en-US" sz="1600" dirty="0"/>
                <a:t>信息到文件中（</a:t>
              </a:r>
              <a:r>
                <a:rPr lang="en-US" altLang="zh-CN" sz="1600" dirty="0"/>
                <a:t>POS/</a:t>
              </a:r>
              <a:r>
                <a:rPr lang="zh-CN" altLang="en-US" sz="1600" dirty="0"/>
                <a:t>）</a:t>
              </a:r>
            </a:p>
          </p:txBody>
        </p:sp>
        <p:sp>
          <p:nvSpPr>
            <p:cNvPr id="41" name="标注: 线形(无边框) 40">
              <a:extLst>
                <a:ext uri="{FF2B5EF4-FFF2-40B4-BE49-F238E27FC236}">
                  <a16:creationId xmlns:a16="http://schemas.microsoft.com/office/drawing/2014/main" id="{755A4E28-7442-4740-95B9-93A1FAB485FC}"/>
                </a:ext>
              </a:extLst>
            </p:cNvPr>
            <p:cNvSpPr/>
            <p:nvPr/>
          </p:nvSpPr>
          <p:spPr>
            <a:xfrm>
              <a:off x="4957417" y="1578622"/>
              <a:ext cx="1104507" cy="213403"/>
            </a:xfrm>
            <a:prstGeom prst="callout1">
              <a:avLst>
                <a:gd name="adj1" fmla="val -19594"/>
                <a:gd name="adj2" fmla="val 40723"/>
                <a:gd name="adj3" fmla="val 432450"/>
                <a:gd name="adj4" fmla="val -12736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发送命令</a:t>
              </a:r>
            </a:p>
          </p:txBody>
        </p:sp>
        <p:sp>
          <p:nvSpPr>
            <p:cNvPr id="43" name="标注: 线形(无边框) 42">
              <a:extLst>
                <a:ext uri="{FF2B5EF4-FFF2-40B4-BE49-F238E27FC236}">
                  <a16:creationId xmlns:a16="http://schemas.microsoft.com/office/drawing/2014/main" id="{C35A0F3A-E567-4DB0-9FFB-02159A92880F}"/>
                </a:ext>
              </a:extLst>
            </p:cNvPr>
            <p:cNvSpPr/>
            <p:nvPr/>
          </p:nvSpPr>
          <p:spPr>
            <a:xfrm>
              <a:off x="5004719" y="2026185"/>
              <a:ext cx="1104507" cy="213403"/>
            </a:xfrm>
            <a:prstGeom prst="callout1">
              <a:avLst>
                <a:gd name="adj1" fmla="val 117688"/>
                <a:gd name="adj2" fmla="val 34293"/>
                <a:gd name="adj3" fmla="val 246020"/>
                <a:gd name="adj4" fmla="val -3353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接收信息</a:t>
              </a:r>
            </a:p>
          </p:txBody>
        </p:sp>
      </p:grpSp>
      <p:sp>
        <p:nvSpPr>
          <p:cNvPr id="14" name="L 形 13">
            <a:extLst>
              <a:ext uri="{FF2B5EF4-FFF2-40B4-BE49-F238E27FC236}">
                <a16:creationId xmlns:a16="http://schemas.microsoft.com/office/drawing/2014/main" id="{E4D685AA-ECD2-4F40-98EA-9AE5DFFE9C02}"/>
              </a:ext>
            </a:extLst>
          </p:cNvPr>
          <p:cNvSpPr/>
          <p:nvPr/>
        </p:nvSpPr>
        <p:spPr>
          <a:xfrm>
            <a:off x="2660916" y="2663301"/>
            <a:ext cx="2044247" cy="1279026"/>
          </a:xfrm>
          <a:prstGeom prst="corner">
            <a:avLst>
              <a:gd name="adj1" fmla="val 81235"/>
              <a:gd name="adj2" fmla="val 115245"/>
            </a:avLst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8E0920-A200-4BB2-8F96-DEB00FC9B002}"/>
              </a:ext>
            </a:extLst>
          </p:cNvPr>
          <p:cNvSpPr/>
          <p:nvPr/>
        </p:nvSpPr>
        <p:spPr>
          <a:xfrm>
            <a:off x="2678672" y="1890944"/>
            <a:ext cx="2044247" cy="5149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标注: 线形(无边框) 26">
            <a:extLst>
              <a:ext uri="{FF2B5EF4-FFF2-40B4-BE49-F238E27FC236}">
                <a16:creationId xmlns:a16="http://schemas.microsoft.com/office/drawing/2014/main" id="{7DF5DEC1-B7B8-467E-B407-F5263E538C0C}"/>
              </a:ext>
            </a:extLst>
          </p:cNvPr>
          <p:cNvSpPr/>
          <p:nvPr/>
        </p:nvSpPr>
        <p:spPr>
          <a:xfrm>
            <a:off x="151692" y="4210529"/>
            <a:ext cx="1968626" cy="740008"/>
          </a:xfrm>
          <a:prstGeom prst="callout1">
            <a:avLst>
              <a:gd name="adj1" fmla="val 55501"/>
              <a:gd name="adj2" fmla="val 105834"/>
              <a:gd name="adj3" fmla="val 62760"/>
              <a:gd name="adj4" fmla="val 122403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Tek</a:t>
            </a:r>
            <a:r>
              <a:rPr lang="zh-CN" altLang="en-US" sz="1600" dirty="0"/>
              <a:t>捕获的参数设置</a:t>
            </a:r>
            <a:endParaRPr lang="en-US" altLang="zh-CN" sz="1600" dirty="0"/>
          </a:p>
          <a:p>
            <a:pPr algn="ctr"/>
            <a:r>
              <a:rPr lang="zh-CN" altLang="en-US" sz="1200" dirty="0"/>
              <a:t>如果采集铱星的话，基本保持默认设置就可以</a:t>
            </a:r>
          </a:p>
        </p:txBody>
      </p:sp>
      <p:sp>
        <p:nvSpPr>
          <p:cNvPr id="51" name="标注: 线形(无边框) 50">
            <a:extLst>
              <a:ext uri="{FF2B5EF4-FFF2-40B4-BE49-F238E27FC236}">
                <a16:creationId xmlns:a16="http://schemas.microsoft.com/office/drawing/2014/main" id="{5DEF21D8-ABB8-4D28-8BAB-BBF6878162EE}"/>
              </a:ext>
            </a:extLst>
          </p:cNvPr>
          <p:cNvSpPr/>
          <p:nvPr/>
        </p:nvSpPr>
        <p:spPr>
          <a:xfrm>
            <a:off x="9828976" y="4090013"/>
            <a:ext cx="1986961" cy="306490"/>
          </a:xfrm>
          <a:prstGeom prst="callout1">
            <a:avLst>
              <a:gd name="adj1" fmla="val 46967"/>
              <a:gd name="adj2" fmla="val -9111"/>
              <a:gd name="adj3" fmla="val 74399"/>
              <a:gd name="adj4" fmla="val -145045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勾选即使用原子钟</a:t>
            </a:r>
          </a:p>
        </p:txBody>
      </p:sp>
      <p:sp>
        <p:nvSpPr>
          <p:cNvPr id="53" name="标注: 线形(无边框) 52">
            <a:extLst>
              <a:ext uri="{FF2B5EF4-FFF2-40B4-BE49-F238E27FC236}">
                <a16:creationId xmlns:a16="http://schemas.microsoft.com/office/drawing/2014/main" id="{EA576BC4-0F50-4ECC-A74F-09171B246D84}"/>
              </a:ext>
            </a:extLst>
          </p:cNvPr>
          <p:cNvSpPr/>
          <p:nvPr/>
        </p:nvSpPr>
        <p:spPr>
          <a:xfrm>
            <a:off x="9870576" y="5228947"/>
            <a:ext cx="2120318" cy="525065"/>
          </a:xfrm>
          <a:prstGeom prst="callout1">
            <a:avLst>
              <a:gd name="adj1" fmla="val 46967"/>
              <a:gd name="adj2" fmla="val -9111"/>
              <a:gd name="adj3" fmla="val 29625"/>
              <a:gd name="adj4" fmla="val -40326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信息显示</a:t>
            </a:r>
            <a:endParaRPr lang="en-US" altLang="zh-CN" sz="1600" dirty="0"/>
          </a:p>
          <a:p>
            <a:pPr algn="ctr"/>
            <a:r>
              <a:rPr lang="zh-CN" altLang="en-US" sz="1200" dirty="0"/>
              <a:t>运行正常的话一般如图所示；</a:t>
            </a:r>
          </a:p>
        </p:txBody>
      </p:sp>
      <p:sp>
        <p:nvSpPr>
          <p:cNvPr id="55" name="标注: 线形(无边框) 54">
            <a:extLst>
              <a:ext uri="{FF2B5EF4-FFF2-40B4-BE49-F238E27FC236}">
                <a16:creationId xmlns:a16="http://schemas.microsoft.com/office/drawing/2014/main" id="{668A2857-168B-4B0D-9DED-8092E243AE07}"/>
              </a:ext>
            </a:extLst>
          </p:cNvPr>
          <p:cNvSpPr/>
          <p:nvPr/>
        </p:nvSpPr>
        <p:spPr>
          <a:xfrm>
            <a:off x="4705163" y="5973950"/>
            <a:ext cx="1115327" cy="362269"/>
          </a:xfrm>
          <a:prstGeom prst="callout1">
            <a:avLst>
              <a:gd name="adj1" fmla="val -24100"/>
              <a:gd name="adj2" fmla="val 47632"/>
              <a:gd name="adj3" fmla="val -278483"/>
              <a:gd name="adj4" fmla="val 106948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触发选项</a:t>
            </a:r>
          </a:p>
        </p:txBody>
      </p:sp>
      <p:sp>
        <p:nvSpPr>
          <p:cNvPr id="57" name="标注: 线形(无边框) 56">
            <a:extLst>
              <a:ext uri="{FF2B5EF4-FFF2-40B4-BE49-F238E27FC236}">
                <a16:creationId xmlns:a16="http://schemas.microsoft.com/office/drawing/2014/main" id="{3EEB75BE-6C8E-434C-9D67-96EDF7EA0229}"/>
              </a:ext>
            </a:extLst>
          </p:cNvPr>
          <p:cNvSpPr/>
          <p:nvPr/>
        </p:nvSpPr>
        <p:spPr>
          <a:xfrm>
            <a:off x="9836533" y="4825181"/>
            <a:ext cx="1986961" cy="306490"/>
          </a:xfrm>
          <a:prstGeom prst="callout1">
            <a:avLst>
              <a:gd name="adj1" fmla="val 46967"/>
              <a:gd name="adj2" fmla="val -9111"/>
              <a:gd name="adj3" fmla="val 882"/>
              <a:gd name="adj4" fmla="val -78919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开始采集按钮</a:t>
            </a:r>
          </a:p>
        </p:txBody>
      </p:sp>
      <p:sp>
        <p:nvSpPr>
          <p:cNvPr id="59" name="标注: 线形(无边框) 58">
            <a:extLst>
              <a:ext uri="{FF2B5EF4-FFF2-40B4-BE49-F238E27FC236}">
                <a16:creationId xmlns:a16="http://schemas.microsoft.com/office/drawing/2014/main" id="{0A9ECBD4-275F-4C69-AA42-1403621DA3EA}"/>
              </a:ext>
            </a:extLst>
          </p:cNvPr>
          <p:cNvSpPr/>
          <p:nvPr/>
        </p:nvSpPr>
        <p:spPr>
          <a:xfrm>
            <a:off x="10147129" y="4437580"/>
            <a:ext cx="1668808" cy="306490"/>
          </a:xfrm>
          <a:prstGeom prst="callout1">
            <a:avLst>
              <a:gd name="adj1" fmla="val 46967"/>
              <a:gd name="adj2" fmla="val -9111"/>
              <a:gd name="adj3" fmla="val 29848"/>
              <a:gd name="adj4" fmla="val -568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采集进度条</a:t>
            </a:r>
          </a:p>
        </p:txBody>
      </p:sp>
    </p:spTree>
    <p:extLst>
      <p:ext uri="{BB962C8B-B14F-4D97-AF65-F5344CB8AC3E}">
        <p14:creationId xmlns:p14="http://schemas.microsoft.com/office/powerpoint/2010/main" val="24988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200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桂宇</dc:creator>
  <cp:lastModifiedBy>孙 桂宇</cp:lastModifiedBy>
  <cp:revision>10</cp:revision>
  <dcterms:created xsi:type="dcterms:W3CDTF">2020-01-09T02:42:32Z</dcterms:created>
  <dcterms:modified xsi:type="dcterms:W3CDTF">2020-09-15T09:39:50Z</dcterms:modified>
</cp:coreProperties>
</file>