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243713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0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533" strike="noStrike" sz="5600" u="none" kumimoji="0" normalizeH="0">
        <a:ln>
          <a:noFill/>
        </a:ln>
        <a:solidFill>
          <a:srgbClr val="000000"/>
        </a:solidFill>
        <a:effectLst>
          <a:outerShdw sx="100000" sy="100000" kx="0" ky="0" algn="b" rotWithShape="0" blurRad="38100" dist="12700" dir="5400000">
            <a:srgbClr val="000000">
              <a:alpha val="50000"/>
            </a:srgbClr>
          </a:outerShdw>
        </a:effectLst>
        <a:uFillTx/>
        <a:latin typeface="+mn-lt"/>
        <a:ea typeface="+mn-ea"/>
        <a:cs typeface="+mn-cs"/>
        <a:sym typeface="Helvetica"/>
      </a:defRPr>
    </a:lvl1pPr>
    <a:lvl2pPr marL="0" marR="0" indent="914216" algn="ctr" defTabSz="4570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533" strike="noStrike" sz="5600" u="none" kumimoji="0" normalizeH="0">
        <a:ln>
          <a:noFill/>
        </a:ln>
        <a:solidFill>
          <a:srgbClr val="000000"/>
        </a:solidFill>
        <a:effectLst>
          <a:outerShdw sx="100000" sy="100000" kx="0" ky="0" algn="b" rotWithShape="0" blurRad="38100" dist="12700" dir="5400000">
            <a:srgbClr val="000000">
              <a:alpha val="50000"/>
            </a:srgbClr>
          </a:outerShdw>
        </a:effectLst>
        <a:uFillTx/>
        <a:latin typeface="+mn-lt"/>
        <a:ea typeface="+mn-ea"/>
        <a:cs typeface="+mn-cs"/>
        <a:sym typeface="Helvetica"/>
      </a:defRPr>
    </a:lvl2pPr>
    <a:lvl3pPr marL="0" marR="0" indent="1828434" algn="ctr" defTabSz="4570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533" strike="noStrike" sz="5600" u="none" kumimoji="0" normalizeH="0">
        <a:ln>
          <a:noFill/>
        </a:ln>
        <a:solidFill>
          <a:srgbClr val="000000"/>
        </a:solidFill>
        <a:effectLst>
          <a:outerShdw sx="100000" sy="100000" kx="0" ky="0" algn="b" rotWithShape="0" blurRad="38100" dist="12700" dir="5400000">
            <a:srgbClr val="000000">
              <a:alpha val="50000"/>
            </a:srgbClr>
          </a:outerShdw>
        </a:effectLst>
        <a:uFillTx/>
        <a:latin typeface="+mn-lt"/>
        <a:ea typeface="+mn-ea"/>
        <a:cs typeface="+mn-cs"/>
        <a:sym typeface="Helvetica"/>
      </a:defRPr>
    </a:lvl3pPr>
    <a:lvl4pPr marL="0" marR="0" indent="2742651" algn="ctr" defTabSz="4570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533" strike="noStrike" sz="5600" u="none" kumimoji="0" normalizeH="0">
        <a:ln>
          <a:noFill/>
        </a:ln>
        <a:solidFill>
          <a:srgbClr val="000000"/>
        </a:solidFill>
        <a:effectLst>
          <a:outerShdw sx="100000" sy="100000" kx="0" ky="0" algn="b" rotWithShape="0" blurRad="38100" dist="12700" dir="5400000">
            <a:srgbClr val="000000">
              <a:alpha val="50000"/>
            </a:srgbClr>
          </a:outerShdw>
        </a:effectLst>
        <a:uFillTx/>
        <a:latin typeface="+mn-lt"/>
        <a:ea typeface="+mn-ea"/>
        <a:cs typeface="+mn-cs"/>
        <a:sym typeface="Helvetica"/>
      </a:defRPr>
    </a:lvl4pPr>
    <a:lvl5pPr marL="0" marR="0" indent="3656868" algn="ctr" defTabSz="4570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533" strike="noStrike" sz="5600" u="none" kumimoji="0" normalizeH="0">
        <a:ln>
          <a:noFill/>
        </a:ln>
        <a:solidFill>
          <a:srgbClr val="000000"/>
        </a:solidFill>
        <a:effectLst>
          <a:outerShdw sx="100000" sy="100000" kx="0" ky="0" algn="b" rotWithShape="0" blurRad="38100" dist="12700" dir="5400000">
            <a:srgbClr val="000000">
              <a:alpha val="50000"/>
            </a:srgbClr>
          </a:outerShdw>
        </a:effectLst>
        <a:uFillTx/>
        <a:latin typeface="+mn-lt"/>
        <a:ea typeface="+mn-ea"/>
        <a:cs typeface="+mn-cs"/>
        <a:sym typeface="Helvetica"/>
      </a:defRPr>
    </a:lvl5pPr>
    <a:lvl6pPr marL="0" marR="0" indent="4571085" algn="ctr" defTabSz="4570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533" strike="noStrike" sz="5600" u="none" kumimoji="0" normalizeH="0">
        <a:ln>
          <a:noFill/>
        </a:ln>
        <a:solidFill>
          <a:srgbClr val="000000"/>
        </a:solidFill>
        <a:effectLst>
          <a:outerShdw sx="100000" sy="100000" kx="0" ky="0" algn="b" rotWithShape="0" blurRad="38100" dist="12700" dir="5400000">
            <a:srgbClr val="000000">
              <a:alpha val="50000"/>
            </a:srgbClr>
          </a:outerShdw>
        </a:effectLst>
        <a:uFillTx/>
        <a:latin typeface="+mn-lt"/>
        <a:ea typeface="+mn-ea"/>
        <a:cs typeface="+mn-cs"/>
        <a:sym typeface="Helvetica"/>
      </a:defRPr>
    </a:lvl6pPr>
    <a:lvl7pPr marL="0" marR="0" indent="5485302" algn="ctr" defTabSz="4570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533" strike="noStrike" sz="5600" u="none" kumimoji="0" normalizeH="0">
        <a:ln>
          <a:noFill/>
        </a:ln>
        <a:solidFill>
          <a:srgbClr val="000000"/>
        </a:solidFill>
        <a:effectLst>
          <a:outerShdw sx="100000" sy="100000" kx="0" ky="0" algn="b" rotWithShape="0" blurRad="38100" dist="12700" dir="5400000">
            <a:srgbClr val="000000">
              <a:alpha val="50000"/>
            </a:srgbClr>
          </a:outerShdw>
        </a:effectLst>
        <a:uFillTx/>
        <a:latin typeface="+mn-lt"/>
        <a:ea typeface="+mn-ea"/>
        <a:cs typeface="+mn-cs"/>
        <a:sym typeface="Helvetica"/>
      </a:defRPr>
    </a:lvl7pPr>
    <a:lvl8pPr marL="0" marR="0" indent="6399519" algn="ctr" defTabSz="4570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533" strike="noStrike" sz="5600" u="none" kumimoji="0" normalizeH="0">
        <a:ln>
          <a:noFill/>
        </a:ln>
        <a:solidFill>
          <a:srgbClr val="000000"/>
        </a:solidFill>
        <a:effectLst>
          <a:outerShdw sx="100000" sy="100000" kx="0" ky="0" algn="b" rotWithShape="0" blurRad="38100" dist="12700" dir="5400000">
            <a:srgbClr val="000000">
              <a:alpha val="50000"/>
            </a:srgbClr>
          </a:outerShdw>
        </a:effectLst>
        <a:uFillTx/>
        <a:latin typeface="+mn-lt"/>
        <a:ea typeface="+mn-ea"/>
        <a:cs typeface="+mn-cs"/>
        <a:sym typeface="Helvetica"/>
      </a:defRPr>
    </a:lvl8pPr>
    <a:lvl9pPr marL="0" marR="0" indent="7313737" algn="ctr" defTabSz="4570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533" strike="noStrike" sz="5600" u="none" kumimoji="0" normalizeH="0">
        <a:ln>
          <a:noFill/>
        </a:ln>
        <a:solidFill>
          <a:srgbClr val="000000"/>
        </a:solidFill>
        <a:effectLst>
          <a:outerShdw sx="100000" sy="100000" kx="0" ky="0" algn="b" rotWithShape="0" blurRad="38100" dist="12700" dir="5400000">
            <a:srgbClr val="000000">
              <a:alpha val="50000"/>
            </a:srgbClr>
          </a:outerShdw>
        </a:effectLst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inor">
          <a:srgbClr val="7F7F7F"/>
        </a:fontRef>
        <a:srgbClr val="7F7F7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Neue"/>
          <a:ea typeface="Helvetica Neue"/>
          <a:cs typeface="Helvetica Neue"/>
        </a:font>
        <a:srgbClr val="111111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def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111111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def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Neue"/>
          <a:ea typeface="Helvetica Neue"/>
          <a:cs typeface="Helvetica Neue"/>
        </a:font>
        <a:srgbClr val="111111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def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def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Neue"/>
          <a:ea typeface="Helvetica Neue"/>
          <a:cs typeface="Helvetica Neue"/>
        </a:font>
        <a:srgbClr val="111111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Neue"/>
          <a:ea typeface="Helvetica Neue"/>
          <a:cs typeface="Helvetica Neue"/>
        </a:font>
        <a:srgbClr val="111111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Neue"/>
          <a:ea typeface="Helvetica Neue"/>
          <a:cs typeface="Helvetica Neue"/>
        </a:font>
        <a:srgbClr val="111111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11111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111111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111111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Neue"/>
          <a:ea typeface="Helvetica Neue"/>
          <a:cs typeface="Helvetica Neue"/>
        </a:font>
        <a:srgbClr val="11111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11111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840004"/>
          <c:y val="0.029191"/>
          <c:w val="0.898588"/>
          <c:h val="0.845553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000000"/>
            </a:solidFill>
            <a:ln w="3175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>
              <a:outerShdw sx="100000" sy="100000" kx="0" ky="0" algn="tl" rotWithShape="1" blurRad="127000" dist="76200" dir="18900000">
                <a:srgbClr val="000000">
                  <a:alpha val="7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000000"/>
              </a:solidFill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300" u="none">
                    <a:solidFill>
                      <a:srgbClr val="000000"/>
                    </a:solidFill>
                    <a:latin typeface="Helvetica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500</c:v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0.200000</c:v>
                </c:pt>
                <c:pt idx="1">
                  <c:v>0.600000</c:v>
                </c:pt>
                <c:pt idx="2">
                  <c:v>0.500000</c:v>
                </c:pt>
                <c:pt idx="3">
                  <c:v>1.000000</c:v>
                </c:pt>
                <c:pt idx="4">
                  <c:v>0.900000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AAAAAA"/>
              </a:solidFill>
              <a:prstDash val="solid"/>
              <a:miter lim="400000"/>
            </a:ln>
          </c:spPr>
        </c:majorGridlines>
        <c:title>
          <c:tx>
            <c:rich>
              <a:bodyPr rot="0"/>
              <a:lstStyle/>
              <a:p>
                <a:pPr>
                  <a:defRPr b="0" i="0" strike="noStrike" sz="3200" u="none">
                    <a:solidFill>
                      <a:srgbClr val="000000"/>
                    </a:solidFill>
                    <a:latin typeface="Helvetica"/>
                  </a:defRPr>
                </a:pPr>
                <a:r>
                  <a:rPr b="0" i="0" strike="noStrike" sz="3200" u="none">
                    <a:solidFill>
                      <a:srgbClr val="000000"/>
                    </a:solidFill>
                    <a:latin typeface="Helvetica"/>
                  </a:rPr>
                  <a:t>Iterations</a:t>
                </a:r>
              </a:p>
            </c:rich>
          </c:tx>
          <c:layout/>
          <c:overlay val="1"/>
        </c:title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AAAAAA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300" u="none">
                <a:solidFill>
                  <a:srgbClr val="000000"/>
                </a:solidFill>
                <a:latin typeface="Helvetica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AAAAAA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3200" u="none">
                    <a:solidFill>
                      <a:srgbClr val="000000"/>
                    </a:solidFill>
                    <a:latin typeface="Helvetica"/>
                  </a:defRPr>
                </a:pPr>
                <a:r>
                  <a:rPr b="0" i="0" strike="noStrike" sz="3200" u="none">
                    <a:solidFill>
                      <a:srgbClr val="000000"/>
                    </a:solidFill>
                    <a:latin typeface="Helvetica"/>
                  </a:rPr>
                  <a:t>Maximum Fitness</a:t>
                </a:r>
              </a:p>
            </c:rich>
          </c:tx>
          <c:layout/>
          <c:overlay val="1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AAAAAA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300" u="none">
                <a:solidFill>
                  <a:srgbClr val="000000"/>
                </a:solidFill>
                <a:latin typeface="Helvetica"/>
              </a:defRPr>
            </a:pPr>
          </a:p>
        </c:txPr>
        <c:crossAx val="2094734552"/>
        <c:crosses val="autoZero"/>
        <c:crossBetween val="midCat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840004"/>
          <c:y val="0.029191"/>
          <c:w val="0.898588"/>
          <c:h val="0.845553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000000"/>
            </a:solidFill>
            <a:ln w="31750" cap="flat">
              <a:solidFill>
                <a:schemeClr val="accent3"/>
              </a:solidFill>
              <a:prstDash val="solid"/>
              <a:miter lim="400000"/>
            </a:ln>
            <a:effectLst>
              <a:outerShdw sx="100000" sy="100000" kx="0" ky="0" algn="tl" rotWithShape="1" blurRad="127000" dist="76200" dir="18900000">
                <a:srgbClr val="000000">
                  <a:alpha val="7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000000"/>
              </a:solidFill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300" u="none">
                    <a:solidFill>
                      <a:srgbClr val="000000"/>
                    </a:solidFill>
                    <a:latin typeface="Helvetica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500</c:v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0.200000</c:v>
                </c:pt>
                <c:pt idx="1">
                  <c:v>0.600000</c:v>
                </c:pt>
                <c:pt idx="2">
                  <c:v>0.600000</c:v>
                </c:pt>
                <c:pt idx="3">
                  <c:v>1.000000</c:v>
                </c:pt>
                <c:pt idx="4">
                  <c:v>1.000000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AAAAAA"/>
              </a:solidFill>
              <a:prstDash val="solid"/>
              <a:miter lim="400000"/>
            </a:ln>
          </c:spPr>
        </c:majorGridlines>
        <c:title>
          <c:tx>
            <c:rich>
              <a:bodyPr rot="0"/>
              <a:lstStyle/>
              <a:p>
                <a:pPr>
                  <a:defRPr b="0" i="0" strike="noStrike" sz="3200" u="none">
                    <a:solidFill>
                      <a:srgbClr val="000000"/>
                    </a:solidFill>
                    <a:latin typeface="Helvetica"/>
                  </a:defRPr>
                </a:pPr>
                <a:r>
                  <a:rPr b="0" i="0" strike="noStrike" sz="3200" u="none">
                    <a:solidFill>
                      <a:srgbClr val="000000"/>
                    </a:solidFill>
                    <a:latin typeface="Helvetica"/>
                  </a:rPr>
                  <a:t>Iterations</a:t>
                </a:r>
              </a:p>
            </c:rich>
          </c:tx>
          <c:layout/>
          <c:overlay val="1"/>
        </c:title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AAAAAA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300" u="none">
                <a:solidFill>
                  <a:srgbClr val="000000"/>
                </a:solidFill>
                <a:latin typeface="Helvetica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AAAAAA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3200" u="none">
                    <a:solidFill>
                      <a:srgbClr val="000000"/>
                    </a:solidFill>
                    <a:latin typeface="Helvetica"/>
                  </a:defRPr>
                </a:pPr>
                <a:r>
                  <a:rPr b="0" i="0" strike="noStrike" sz="3200" u="none">
                    <a:solidFill>
                      <a:srgbClr val="000000"/>
                    </a:solidFill>
                    <a:latin typeface="Helvetica"/>
                  </a:rPr>
                  <a:t>Maximum Fitness</a:t>
                </a:r>
              </a:p>
            </c:rich>
          </c:tx>
          <c:layout/>
          <c:overlay val="1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AAAAAA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300" u="none">
                <a:solidFill>
                  <a:srgbClr val="000000"/>
                </a:solidFill>
                <a:latin typeface="Helvetica"/>
              </a:defRPr>
            </a:pPr>
          </a:p>
        </c:txPr>
        <c:crossAx val="2094734552"/>
        <c:crosses val="autoZero"/>
        <c:crossBetween val="midCat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954144"/>
          <c:y val="0.0307461"/>
          <c:w val="0.884808"/>
          <c:h val="0.83799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000000"/>
            </a:solidFill>
            <a:ln w="31750" cap="flat">
              <a:solidFill>
                <a:schemeClr val="accent3"/>
              </a:solidFill>
              <a:prstDash val="solid"/>
              <a:miter lim="400000"/>
            </a:ln>
            <a:effectLst>
              <a:outerShdw sx="100000" sy="100000" kx="0" ky="0" algn="tl" rotWithShape="1" blurRad="127000" dist="76200" dir="18900000">
                <a:srgbClr val="000000">
                  <a:alpha val="75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000000"/>
              </a:solidFill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300" u="none">
                    <a:solidFill>
                      <a:srgbClr val="000000"/>
                    </a:solidFill>
                    <a:latin typeface="Helvetica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500</c:v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0.200000</c:v>
                </c:pt>
                <c:pt idx="1">
                  <c:v>0.600000</c:v>
                </c:pt>
                <c:pt idx="2">
                  <c:v>0.600000</c:v>
                </c:pt>
                <c:pt idx="3">
                  <c:v>1.000000</c:v>
                </c:pt>
                <c:pt idx="4">
                  <c:v>1.000000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AAAAAA"/>
              </a:solidFill>
              <a:prstDash val="solid"/>
              <a:miter lim="400000"/>
            </a:ln>
          </c:spPr>
        </c:majorGridlines>
        <c:title>
          <c:tx>
            <c:rich>
              <a:bodyPr rot="0"/>
              <a:lstStyle/>
              <a:p>
                <a:pPr>
                  <a:defRPr b="0" i="0" strike="noStrike" sz="3200" u="none">
                    <a:solidFill>
                      <a:srgbClr val="000000"/>
                    </a:solidFill>
                    <a:latin typeface="Helvetica"/>
                  </a:defRPr>
                </a:pPr>
                <a:r>
                  <a:rPr b="0" i="0" strike="noStrike" sz="3200" u="none">
                    <a:solidFill>
                      <a:srgbClr val="000000"/>
                    </a:solidFill>
                    <a:latin typeface="Helvetica"/>
                  </a:rPr>
                  <a:t>Iterations</a:t>
                </a:r>
              </a:p>
            </c:rich>
          </c:tx>
          <c:layout/>
          <c:overlay val="1"/>
        </c:title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AAAAAA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300" u="none">
                <a:solidFill>
                  <a:srgbClr val="000000"/>
                </a:solidFill>
                <a:latin typeface="Helvetica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AAAAAA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3200" u="none">
                    <a:solidFill>
                      <a:srgbClr val="000000"/>
                    </a:solidFill>
                    <a:latin typeface="Helvetica"/>
                  </a:defRPr>
                </a:pPr>
                <a:r>
                  <a:rPr b="0" i="0" strike="noStrike" sz="3200" u="none">
                    <a:solidFill>
                      <a:srgbClr val="000000"/>
                    </a:solidFill>
                    <a:latin typeface="Helvetica"/>
                  </a:rPr>
                  <a:t>Maximum Fitness</a:t>
                </a:r>
              </a:p>
            </c:rich>
          </c:tx>
          <c:layout/>
          <c:overlay val="1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AAAAAA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300" u="none">
                <a:solidFill>
                  <a:srgbClr val="000000"/>
                </a:solidFill>
                <a:latin typeface="Helvetica"/>
              </a:defRPr>
            </a:pPr>
          </a:p>
        </c:txPr>
        <c:crossAx val="2094734552"/>
        <c:crosses val="autoZero"/>
        <c:crossBetween val="midCat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6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16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16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16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16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16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16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16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18.xml.rels><?xml version="1.0" encoding="UTF-8" standalone="yes"?>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19.xml.rels><?xml version="1.0" encoding="UTF-8" standalone="yes"?>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0.xml.rels><?xml version="1.0" encoding="UTF-8" standalone="yes"?>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1.GA solving optimization problems based on a natural selection process —</a:t>
            </a:r>
          </a:p>
          <a:p>
            <a:pPr/>
            <a:r>
              <a:t>2.GA usually generate the initial population randomly so that it can reach the entire search space —</a:t>
            </a:r>
          </a:p>
          <a:p>
            <a:pPr/>
            <a:r>
              <a:t>3.in each generation, the fitness of every individual is evaluated —</a:t>
            </a:r>
          </a:p>
          <a:p>
            <a:pPr/>
            <a:r>
              <a:t>4.fitness comes from the value of the objective function —</a:t>
            </a:r>
          </a:p>
          <a:p>
            <a:pPr/>
            <a:r>
              <a:t>5.SGA has 3 bio-inspired operators —</a:t>
            </a:r>
          </a:p>
          <a:p>
            <a:pPr/>
            <a:r>
              <a:t>6.— we are not assure whether it is a global optima, may converge at local optima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1.in my grogram, one population has 100 chromosomes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1.if we take one chromosome as a whole in crossover part:</a:t>
            </a:r>
          </a:p>
          <a:p>
            <a:pPr/>
            <a:r>
              <a:t>only two x1 actually changed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Shape 1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2.split the whole chromosome into n pieces, and to crossover and mutation separately</a:t>
            </a:r>
          </a:p>
          <a:p>
            <a:pPr/>
            <a:r>
              <a:t>3.Next is our tests on several benchmark OFs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all benchmark OFs we choose are aimed to find minimum value, thus the fitness functions are the same</a:t>
            </a:r>
          </a:p>
          <a:p>
            <a:pPr/>
            <a:r>
              <a:t>also we set the optima value == 0 so that at that point max_fitness is 1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Running time: 14s</a:t>
            </a:r>
          </a:p>
          <a:p>
            <a:pPr/>
            <a:r>
              <a:t>typo p_mutation, not n_mutation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Running time: 0.04s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Running time: 14s</a:t>
            </a:r>
          </a:p>
          <a:p>
            <a:pPr/>
            <a:r>
              <a:t>max_fitness is around 0.28 GA seems failed on this OF</a:t>
            </a:r>
          </a:p>
          <a:p>
            <a:pPr/>
            <a:r>
              <a:t>but take a detailed look at y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7" name="Shape 2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 the beginning, avg_y is greater than 1600 and min_y is around 100</a:t>
            </a:r>
          </a:p>
          <a:p>
            <a:pPr/>
            <a:r>
              <a:t>after GA,  avg_y is around 400 and min_y is 2.57</a:t>
            </a:r>
          </a:p>
          <a:p>
            <a:pPr/>
            <a:r>
              <a:t>It is already a nice work I think</a:t>
            </a:r>
          </a:p>
          <a:p>
            <a:pPr/>
            <a:r>
              <a:t>max_fitness is small owns to property of fitness function</a:t>
            </a:r>
          </a:p>
          <a:p>
            <a:pPr/>
            <a:r>
              <a:t>when y becomes closer to 0, fitness varies a lot</a:t>
            </a:r>
          </a:p>
          <a:p>
            <a:pPr/>
          </a:p>
          <a:p>
            <a:pPr/>
            <a:r>
              <a:t>Other OFs: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1" name="Shape 2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GramacyLee 1D</a:t>
            </a:r>
          </a:p>
          <a:p>
            <a:pPr/>
            <a:r>
              <a:t>running time: 0.02s</a:t>
            </a:r>
          </a:p>
          <a:p>
            <a:p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5" name="Shape 2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Beale 2D</a:t>
            </a:r>
          </a:p>
          <a:p>
            <a:pPr/>
            <a:r>
              <a:t>running time: 0.96s</a:t>
            </a:r>
          </a:p>
          <a:p>
            <a:pPr/>
            <a:r>
              <a:t>Green dash line oscillate fiercely because p_m may be to large</a:t>
            </a:r>
          </a:p>
          <a:p>
            <a:p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3" name="Shape 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1.Python </a:t>
            </a:r>
          </a:p>
          <a:p>
            <a:pPr/>
            <a:r>
              <a:t>convenient random function &amp; data visualization tools matplotlib</a:t>
            </a:r>
          </a:p>
          <a:p>
            <a:pPr/>
            <a:r>
              <a:t>chromosome (genotype) is a individual solution in the population</a:t>
            </a:r>
          </a:p>
          <a:p>
            <a:pPr/>
            <a:r>
              <a:t>represent it as a binary string</a:t>
            </a:r>
          </a:p>
          <a:p>
            <a:pPr/>
            <a:r>
              <a:t>10-digit binary string one value 0-1024 740</a:t>
            </a:r>
          </a:p>
          <a:p>
            <a:pPr/>
            <a:r>
              <a:t>2. OF input more than one value, for example Himmelblau 2D</a:t>
            </a:r>
          </a:p>
          <a:p>
            <a:pPr/>
            <a:r>
              <a:t>DeJong &amp; Rosenbrock n-D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9" name="Shape 2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Rastrigin n-D. n==7</a:t>
            </a:r>
          </a:p>
          <a:p>
            <a:pPr/>
            <a:r>
              <a:t>running time: 12s</a:t>
            </a:r>
          </a:p>
          <a:p>
            <a:pPr/>
            <a:r>
              <a:t>when n increases, optimum results goes down inevitably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9" name="Shape 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7 OFs</a:t>
            </a:r>
          </a:p>
          <a:p>
            <a:pPr/>
            <a:r>
              <a:t>put all params into a dict</a:t>
            </a:r>
          </a:p>
          <a:p>
            <a:pPr/>
            <a:r>
              <a:t>1st column is size of the population, 100 individuals/chromosomes in one population </a:t>
            </a:r>
          </a:p>
          <a:p>
            <a:pPr/>
            <a:r>
              <a:t>2nd column binary string length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2.the function can be defined on any input domain but it is usually evaluated on [-6,6] for x, y</a:t>
            </a:r>
          </a:p>
          <a:p>
            <a:pPr/>
          </a:p>
          <a:p>
            <a:pPr/>
            <a:r>
              <a:t>preprocessing for every OF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" name="Shape 1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1.each individual chromosome has a fitness value</a:t>
            </a:r>
          </a:p>
          <a:p>
            <a:pPr/>
            <a:r>
              <a:t>individual with higher fitness, larger probability to be selected</a:t>
            </a:r>
          </a:p>
          <a:p>
            <a:pPr/>
          </a:p>
          <a:p>
            <a:pPr/>
            <a:r>
              <a:t>2.positively correlated larger f larger p</a:t>
            </a:r>
          </a:p>
          <a:p>
            <a:pPr/>
            <a:r>
              <a:t>negatively correlated smaller f larger p</a:t>
            </a:r>
          </a:p>
          <a:p>
            <a:pPr/>
            <a:r>
              <a:t> </a:t>
            </a:r>
          </a:p>
          <a:p>
            <a:p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1.fitness functions of all 7 OFs are the same</a:t>
            </a:r>
          </a:p>
          <a:p>
            <a:pPr/>
            <a:r>
              <a:t>all are aimed to find the minimum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1.If we draw a figure of fitness and iteration times we’ll probably get get curve like the red one.</a:t>
            </a:r>
          </a:p>
          <a:p>
            <a:pPr/>
            <a:r>
              <a:t>go up and down cause it will generate new individual sort of randomly</a:t>
            </a:r>
          </a:p>
          <a:p>
            <a:pPr/>
            <a:r>
              <a:t>2.Can we find a way to get a curve like the green one? Never going down. The answer is yes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2.elites are those individuals have the highest fitness</a:t>
            </a:r>
          </a:p>
          <a:p>
            <a:pPr/>
            <a:r>
              <a:t>they remained unchanged through generations</a:t>
            </a:r>
          </a:p>
          <a:p>
            <a:pPr/>
            <a:r>
              <a:t>so that the maximum fitness of next generation cannot be small than the previous one.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21870665" y="596900"/>
            <a:ext cx="1122083" cy="1033744"/>
          </a:xfrm>
          <a:prstGeom prst="rect">
            <a:avLst/>
          </a:prstGeom>
          <a:ln w="12700">
            <a:miter lim="400000"/>
          </a:ln>
        </p:spPr>
        <p:txBody>
          <a:bodyPr wrap="none" lIns="91421" tIns="91421" rIns="91421" bIns="91421">
            <a:spAutoFit/>
          </a:bodyPr>
          <a:lstStyle/>
          <a:p>
            <a:pPr/>
            <a:fld id="{86CB4B4D-7CA3-9044-876B-883B54F8677D}" type="slidenum"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218564" y="184149"/>
            <a:ext cx="21934171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1218564" y="3200400"/>
            <a:ext cx="21934171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ctr" defTabSz="4570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571" strike="noStrike" sz="6000" u="none">
          <a:ln>
            <a:noFill/>
          </a:ln>
          <a:solidFill>
            <a:srgbClr val="000000"/>
          </a:solidFill>
          <a:effectLst>
            <a:outerShdw sx="100000" sy="100000" kx="0" ky="0" algn="b" rotWithShape="0" blurRad="38100" dist="12700" dir="54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4570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571" strike="noStrike" sz="6000" u="none">
          <a:ln>
            <a:noFill/>
          </a:ln>
          <a:solidFill>
            <a:srgbClr val="000000"/>
          </a:solidFill>
          <a:effectLst>
            <a:outerShdw sx="100000" sy="100000" kx="0" ky="0" algn="b" rotWithShape="0" blurRad="38100" dist="12700" dir="54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4570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571" strike="noStrike" sz="6000" u="none">
          <a:ln>
            <a:noFill/>
          </a:ln>
          <a:solidFill>
            <a:srgbClr val="000000"/>
          </a:solidFill>
          <a:effectLst>
            <a:outerShdw sx="100000" sy="100000" kx="0" ky="0" algn="b" rotWithShape="0" blurRad="38100" dist="12700" dir="54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4570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571" strike="noStrike" sz="6000" u="none">
          <a:ln>
            <a:noFill/>
          </a:ln>
          <a:solidFill>
            <a:srgbClr val="000000"/>
          </a:solidFill>
          <a:effectLst>
            <a:outerShdw sx="100000" sy="100000" kx="0" ky="0" algn="b" rotWithShape="0" blurRad="38100" dist="12700" dir="54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4570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571" strike="noStrike" sz="6000" u="none">
          <a:ln>
            <a:noFill/>
          </a:ln>
          <a:solidFill>
            <a:srgbClr val="000000"/>
          </a:solidFill>
          <a:effectLst>
            <a:outerShdw sx="100000" sy="100000" kx="0" ky="0" algn="b" rotWithShape="0" blurRad="38100" dist="12700" dir="54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4570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571" strike="noStrike" sz="6000" u="none">
          <a:ln>
            <a:noFill/>
          </a:ln>
          <a:solidFill>
            <a:srgbClr val="000000"/>
          </a:solidFill>
          <a:effectLst>
            <a:outerShdw sx="100000" sy="100000" kx="0" ky="0" algn="b" rotWithShape="0" blurRad="38100" dist="12700" dir="54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4570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571" strike="noStrike" sz="6000" u="none">
          <a:ln>
            <a:noFill/>
          </a:ln>
          <a:solidFill>
            <a:srgbClr val="000000"/>
          </a:solidFill>
          <a:effectLst>
            <a:outerShdw sx="100000" sy="100000" kx="0" ky="0" algn="b" rotWithShape="0" blurRad="38100" dist="12700" dir="54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4570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571" strike="noStrike" sz="6000" u="none">
          <a:ln>
            <a:noFill/>
          </a:ln>
          <a:solidFill>
            <a:srgbClr val="000000"/>
          </a:solidFill>
          <a:effectLst>
            <a:outerShdw sx="100000" sy="100000" kx="0" ky="0" algn="b" rotWithShape="0" blurRad="38100" dist="12700" dir="54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4570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571" strike="noStrike" sz="6000" u="none">
          <a:ln>
            <a:noFill/>
          </a:ln>
          <a:solidFill>
            <a:srgbClr val="000000"/>
          </a:solidFill>
          <a:effectLst>
            <a:outerShdw sx="100000" sy="100000" kx="0" ky="0" algn="b" rotWithShape="0" blurRad="38100" dist="12700" dir="54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"/>
        </a:defRPr>
      </a:lvl9pPr>
    </p:titleStyle>
    <p:bodyStyle>
      <a:lvl1pPr marL="457109" marR="0" indent="-457109" algn="ctr" defTabSz="457062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1" baseline="0" cap="none" i="0" spc="457" strike="noStrike" sz="4800" u="none">
          <a:ln>
            <a:noFill/>
          </a:ln>
          <a:solidFill>
            <a:srgbClr val="000000"/>
          </a:solidFill>
          <a:effectLst>
            <a:outerShdw sx="100000" sy="100000" kx="0" ky="0" algn="b" rotWithShape="0" blurRad="38100" dist="12700" dir="54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"/>
        </a:defRPr>
      </a:lvl1pPr>
      <a:lvl2pPr marL="1462747" marR="0" indent="-548530" algn="ctr" defTabSz="457062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1" baseline="0" cap="none" i="0" spc="457" strike="noStrike" sz="4800" u="none">
          <a:ln>
            <a:noFill/>
          </a:ln>
          <a:solidFill>
            <a:srgbClr val="000000"/>
          </a:solidFill>
          <a:effectLst>
            <a:outerShdw sx="100000" sy="100000" kx="0" ky="0" algn="b" rotWithShape="0" blurRad="38100" dist="12700" dir="54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"/>
        </a:defRPr>
      </a:lvl2pPr>
      <a:lvl3pPr marL="2437912" marR="0" indent="-609478" algn="ctr" defTabSz="457062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1" baseline="0" cap="none" i="0" spc="457" strike="noStrike" sz="4800" u="none">
          <a:ln>
            <a:noFill/>
          </a:ln>
          <a:solidFill>
            <a:srgbClr val="000000"/>
          </a:solidFill>
          <a:effectLst>
            <a:outerShdw sx="100000" sy="100000" kx="0" ky="0" algn="b" rotWithShape="0" blurRad="38100" dist="12700" dir="54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"/>
        </a:defRPr>
      </a:lvl3pPr>
      <a:lvl4pPr marL="3428315" marR="0" indent="-685663" algn="ctr" defTabSz="457062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1" baseline="0" cap="none" i="0" spc="457" strike="noStrike" sz="4800" u="none">
          <a:ln>
            <a:noFill/>
          </a:ln>
          <a:solidFill>
            <a:srgbClr val="000000"/>
          </a:solidFill>
          <a:effectLst>
            <a:outerShdw sx="100000" sy="100000" kx="0" ky="0" algn="b" rotWithShape="0" blurRad="38100" dist="12700" dir="54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"/>
        </a:defRPr>
      </a:lvl4pPr>
      <a:lvl5pPr marL="4342531" marR="0" indent="-685663" algn="ctr" defTabSz="457062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1" baseline="0" cap="none" i="0" spc="457" strike="noStrike" sz="4800" u="none">
          <a:ln>
            <a:noFill/>
          </a:ln>
          <a:solidFill>
            <a:srgbClr val="000000"/>
          </a:solidFill>
          <a:effectLst>
            <a:outerShdw sx="100000" sy="100000" kx="0" ky="0" algn="b" rotWithShape="0" blurRad="38100" dist="12700" dir="54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"/>
        </a:defRPr>
      </a:lvl5pPr>
      <a:lvl6pPr marL="5180562" marR="0" indent="-609478" algn="ctr" defTabSz="457062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1" baseline="0" cap="none" i="0" spc="457" strike="noStrike" sz="4800" u="none">
          <a:ln>
            <a:noFill/>
          </a:ln>
          <a:solidFill>
            <a:srgbClr val="000000"/>
          </a:solidFill>
          <a:effectLst>
            <a:outerShdw sx="100000" sy="100000" kx="0" ky="0" algn="b" rotWithShape="0" blurRad="38100" dist="12700" dir="54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"/>
        </a:defRPr>
      </a:lvl6pPr>
      <a:lvl7pPr marL="6094780" marR="0" indent="-609478" algn="ctr" defTabSz="457062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1" baseline="0" cap="none" i="0" spc="457" strike="noStrike" sz="4800" u="none">
          <a:ln>
            <a:noFill/>
          </a:ln>
          <a:solidFill>
            <a:srgbClr val="000000"/>
          </a:solidFill>
          <a:effectLst>
            <a:outerShdw sx="100000" sy="100000" kx="0" ky="0" algn="b" rotWithShape="0" blurRad="38100" dist="12700" dir="54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"/>
        </a:defRPr>
      </a:lvl7pPr>
      <a:lvl8pPr marL="7008996" marR="0" indent="-609478" algn="ctr" defTabSz="457062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1" baseline="0" cap="none" i="0" spc="457" strike="noStrike" sz="4800" u="none">
          <a:ln>
            <a:noFill/>
          </a:ln>
          <a:solidFill>
            <a:srgbClr val="000000"/>
          </a:solidFill>
          <a:effectLst>
            <a:outerShdw sx="100000" sy="100000" kx="0" ky="0" algn="b" rotWithShape="0" blurRad="38100" dist="12700" dir="54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"/>
        </a:defRPr>
      </a:lvl8pPr>
      <a:lvl9pPr marL="7923214" marR="0" indent="-609478" algn="ctr" defTabSz="457062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1" baseline="0" cap="none" i="0" spc="457" strike="noStrike" sz="4800" u="none">
          <a:ln>
            <a:noFill/>
          </a:ln>
          <a:solidFill>
            <a:srgbClr val="000000"/>
          </a:solidFill>
          <a:effectLst>
            <a:outerShdw sx="100000" sy="100000" kx="0" ky="0" algn="b" rotWithShape="0" blurRad="38100" dist="12700" dir="54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45706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533" strike="noStrike" sz="56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38100" dist="12700" dir="54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45706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533" strike="noStrike" sz="56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38100" dist="12700" dir="54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45706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533" strike="noStrike" sz="56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38100" dist="12700" dir="54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45706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533" strike="noStrike" sz="56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38100" dist="12700" dir="54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45706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533" strike="noStrike" sz="56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38100" dist="12700" dir="54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45706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533" strike="noStrike" sz="56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38100" dist="12700" dir="54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45706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533" strike="noStrike" sz="56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38100" dist="12700" dir="54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45706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533" strike="noStrike" sz="56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38100" dist="12700" dir="54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45706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533" strike="noStrike" sz="56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38100" dist="12700" dir="540000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.xml"/><Relationship Id="rId4" Type="http://schemas.openxmlformats.org/officeDocument/2006/relationships/chart" Target="../charts/char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20132F062F132F542Fdna.46150.jpg"/>
          <p:cNvGrpSpPr/>
          <p:nvPr/>
        </p:nvGrpSpPr>
        <p:grpSpPr>
          <a:xfrm>
            <a:off x="-53375" y="-63357"/>
            <a:ext cx="24512575" cy="13842714"/>
            <a:chOff x="0" y="0"/>
            <a:chExt cx="24512573" cy="13842713"/>
          </a:xfrm>
        </p:grpSpPr>
        <p:pic>
          <p:nvPicPr>
            <p:cNvPr id="28" name="20132F062F132F542Fdna.46150.jpg" descr="20132F062F132F542Fdna.46150.jpg"/>
            <p:cNvPicPr>
              <a:picLocks noChangeAspect="0"/>
            </p:cNvPicPr>
            <p:nvPr/>
          </p:nvPicPr>
          <p:blipFill>
            <a:blip r:embed="rId2">
              <a:extLst/>
            </a:blip>
            <a:srcRect l="18884" t="18884" r="18884" b="18884"/>
            <a:stretch>
              <a:fillRect/>
            </a:stretch>
          </p:blipFill>
          <p:spPr>
            <a:xfrm>
              <a:off x="50800" y="50800"/>
              <a:ext cx="24410974" cy="1374111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7" name="20132F062F132F542Fdna.46150.jpg" descr="20132F062F132F542Fdna.46150.jp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4512574" cy="13842714"/>
            </a:xfrm>
            <a:prstGeom prst="rect">
              <a:avLst/>
            </a:prstGeom>
            <a:effectLst/>
          </p:spPr>
        </p:pic>
      </p:grpSp>
      <p:sp>
        <p:nvSpPr>
          <p:cNvPr id="30" name="Rectangle"/>
          <p:cNvSpPr/>
          <p:nvPr/>
        </p:nvSpPr>
        <p:spPr>
          <a:xfrm>
            <a:off x="8238275" y="1595587"/>
            <a:ext cx="7958717" cy="10524826"/>
          </a:xfrm>
          <a:prstGeom prst="rect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" name="CP468 Artificial Intelligence…"/>
          <p:cNvSpPr/>
          <p:nvPr/>
        </p:nvSpPr>
        <p:spPr>
          <a:xfrm>
            <a:off x="8396000" y="2489344"/>
            <a:ext cx="7643267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8744" tIns="108744" rIns="108744" bIns="108744">
            <a:spAutoFit/>
          </a:bodyPr>
          <a:lstStyle/>
          <a:p>
            <a:pPr defTabSz="1087636">
              <a:lnSpc>
                <a:spcPts val="4000"/>
              </a:lnSpc>
              <a:spcBef>
                <a:spcPts val="800"/>
              </a:spcBef>
              <a:defRPr spc="342" sz="3600">
                <a:solidFill>
                  <a:srgbClr val="FFFFFF"/>
                </a:solidFill>
              </a:defRPr>
            </a:pPr>
            <a:r>
              <a:t>CP468 Artificial Intelligence</a:t>
            </a:r>
          </a:p>
          <a:p>
            <a:pPr defTabSz="1087636">
              <a:lnSpc>
                <a:spcPts val="4000"/>
              </a:lnSpc>
              <a:spcBef>
                <a:spcPts val="800"/>
              </a:spcBef>
              <a:defRPr spc="342" sz="3600">
                <a:solidFill>
                  <a:srgbClr val="FFFFFF"/>
                </a:solidFill>
              </a:defRPr>
            </a:pPr>
            <a:r>
              <a:t>Term Project</a:t>
            </a:r>
          </a:p>
        </p:txBody>
      </p:sp>
      <p:sp>
        <p:nvSpPr>
          <p:cNvPr id="32" name="Simple…"/>
          <p:cNvSpPr/>
          <p:nvPr/>
        </p:nvSpPr>
        <p:spPr>
          <a:xfrm>
            <a:off x="8481309" y="4093993"/>
            <a:ext cx="7472649" cy="5718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ts val="13500"/>
              </a:lnSpc>
              <a:defRPr spc="990" sz="10400">
                <a:solidFill>
                  <a:srgbClr val="FFFFFF"/>
                </a:solidFill>
              </a:defRPr>
            </a:pPr>
            <a:r>
              <a:t>Simple </a:t>
            </a:r>
          </a:p>
          <a:p>
            <a:pPr>
              <a:lnSpc>
                <a:spcPts val="13500"/>
              </a:lnSpc>
              <a:defRPr spc="990" sz="10400">
                <a:solidFill>
                  <a:srgbClr val="FFFFFF"/>
                </a:solidFill>
              </a:defRPr>
            </a:pPr>
            <a:r>
              <a:t>Genetic</a:t>
            </a:r>
          </a:p>
          <a:p>
            <a:pPr>
              <a:lnSpc>
                <a:spcPts val="13500"/>
              </a:lnSpc>
              <a:defRPr spc="990" sz="10400">
                <a:solidFill>
                  <a:srgbClr val="FFFFFF"/>
                </a:solidFill>
              </a:defRPr>
            </a:pPr>
            <a:r>
              <a:t>Algorithm</a:t>
            </a:r>
          </a:p>
        </p:txBody>
      </p:sp>
      <p:sp>
        <p:nvSpPr>
          <p:cNvPr id="33" name="Group 4"/>
          <p:cNvSpPr/>
          <p:nvPr/>
        </p:nvSpPr>
        <p:spPr>
          <a:xfrm>
            <a:off x="11041817" y="9931544"/>
            <a:ext cx="2287666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08744" tIns="108744" rIns="108744" bIns="108744">
            <a:spAutoFit/>
          </a:bodyPr>
          <a:lstStyle>
            <a:lvl1pPr defTabSz="1087636">
              <a:lnSpc>
                <a:spcPts val="4000"/>
              </a:lnSpc>
              <a:spcBef>
                <a:spcPts val="800"/>
              </a:spcBef>
              <a:defRPr spc="342" sz="3600">
                <a:solidFill>
                  <a:srgbClr val="FFFFFF"/>
                </a:solidFill>
              </a:defRPr>
            </a:lvl1pPr>
          </a:lstStyle>
          <a:p>
            <a:pPr/>
            <a:r>
              <a:t>Group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Elitist Strategy"/>
          <p:cNvSpPr/>
          <p:nvPr/>
        </p:nvSpPr>
        <p:spPr>
          <a:xfrm>
            <a:off x="7997272" y="984188"/>
            <a:ext cx="8383169" cy="137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Elitist Strategy</a:t>
            </a:r>
          </a:p>
        </p:txBody>
      </p:sp>
      <p:sp>
        <p:nvSpPr>
          <p:cNvPr id="131" name="Line"/>
          <p:cNvSpPr/>
          <p:nvPr/>
        </p:nvSpPr>
        <p:spPr>
          <a:xfrm>
            <a:off x="11608676" y="2794666"/>
            <a:ext cx="1192924" cy="1"/>
          </a:xfrm>
          <a:prstGeom prst="line">
            <a:avLst/>
          </a:prstGeom>
          <a:ln w="571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i="1" spc="0" sz="1824">
                <a:solidFill>
                  <a:srgbClr val="111111"/>
                </a:solidFill>
                <a:effectLst/>
              </a:defRPr>
            </a:pPr>
          </a:p>
        </p:txBody>
      </p:sp>
      <p:sp>
        <p:nvSpPr>
          <p:cNvPr id="132" name="natural selection is cruel…"/>
          <p:cNvSpPr txBox="1"/>
          <p:nvPr/>
        </p:nvSpPr>
        <p:spPr>
          <a:xfrm>
            <a:off x="630157" y="4800048"/>
            <a:ext cx="11777002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natural selection is cruel</a:t>
            </a:r>
          </a:p>
          <a:p>
            <a:pPr/>
            <a:r>
              <a:t>let’s make it even more cruel</a:t>
            </a:r>
          </a:p>
        </p:txBody>
      </p:sp>
      <p:sp>
        <p:nvSpPr>
          <p:cNvPr id="133" name="elites have the privilege…"/>
          <p:cNvSpPr txBox="1"/>
          <p:nvPr/>
        </p:nvSpPr>
        <p:spPr>
          <a:xfrm>
            <a:off x="1337380" y="7755178"/>
            <a:ext cx="10362557" cy="435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elites have the privilege </a:t>
            </a:r>
          </a:p>
          <a:p>
            <a:pPr/>
            <a:r>
              <a:t>to waive reproduction, </a:t>
            </a:r>
          </a:p>
          <a:p>
            <a:pPr/>
            <a:r>
              <a:t>crossover and mutation</a:t>
            </a:r>
          </a:p>
          <a:p>
            <a:pPr/>
          </a:p>
        </p:txBody>
      </p:sp>
      <p:graphicFrame>
        <p:nvGraphicFramePr>
          <p:cNvPr id="134" name="2D Line Chart"/>
          <p:cNvGraphicFramePr/>
          <p:nvPr/>
        </p:nvGraphicFramePr>
        <p:xfrm>
          <a:off x="12453004" y="4352501"/>
          <a:ext cx="11553621" cy="743204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2"/>
      <p:bldP build="whole" bldLvl="1" animBg="1" rev="0" advAuto="0" spid="132" grpId="1"/>
      <p:bldP build="whole" bldLvl="1" animBg="1" rev="0" advAuto="0" spid="134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Elitist Strategy"/>
          <p:cNvSpPr/>
          <p:nvPr/>
        </p:nvSpPr>
        <p:spPr>
          <a:xfrm>
            <a:off x="7997272" y="984188"/>
            <a:ext cx="8383169" cy="137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Elitist Strategy</a:t>
            </a:r>
          </a:p>
        </p:txBody>
      </p:sp>
      <p:sp>
        <p:nvSpPr>
          <p:cNvPr id="139" name="Line"/>
          <p:cNvSpPr/>
          <p:nvPr/>
        </p:nvSpPr>
        <p:spPr>
          <a:xfrm>
            <a:off x="11608676" y="2794666"/>
            <a:ext cx="1192924" cy="1"/>
          </a:xfrm>
          <a:prstGeom prst="line">
            <a:avLst/>
          </a:prstGeom>
          <a:ln w="571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i="1" spc="0" sz="1824">
                <a:solidFill>
                  <a:srgbClr val="111111"/>
                </a:solidFill>
                <a:effectLst/>
              </a:defRPr>
            </a:pPr>
          </a:p>
        </p:txBody>
      </p:sp>
      <p:sp>
        <p:nvSpPr>
          <p:cNvPr id="140" name="each time before reproduction…"/>
          <p:cNvSpPr txBox="1"/>
          <p:nvPr/>
        </p:nvSpPr>
        <p:spPr>
          <a:xfrm>
            <a:off x="2631975" y="3231003"/>
            <a:ext cx="19146326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each time before reproduction</a:t>
            </a:r>
          </a:p>
          <a:p>
            <a:pPr/>
            <a:r>
              <a:t>put two elites at the front of the population list</a:t>
            </a:r>
          </a:p>
        </p:txBody>
      </p:sp>
      <p:graphicFrame>
        <p:nvGraphicFramePr>
          <p:cNvPr id="141" name="Table"/>
          <p:cNvGraphicFramePr/>
          <p:nvPr/>
        </p:nvGraphicFramePr>
        <p:xfrm>
          <a:off x="2820969" y="8656478"/>
          <a:ext cx="11718552" cy="20621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{8F44A2F1-9E1F-4B54-A3A2-5F16C0AD49E2}</a:tableStyleId>
              </a:tblPr>
              <a:tblGrid>
                <a:gridCol w="1170585"/>
                <a:gridCol w="1170585"/>
                <a:gridCol w="1170585"/>
                <a:gridCol w="1170585"/>
                <a:gridCol w="1170585"/>
                <a:gridCol w="1170585"/>
                <a:gridCol w="1170585"/>
                <a:gridCol w="1170585"/>
                <a:gridCol w="1170585"/>
                <a:gridCol w="1170585"/>
                <a:gridCol w="1170585"/>
                <a:gridCol w="1170585"/>
                <a:gridCol w="1170585"/>
                <a:gridCol w="1170585"/>
                <a:gridCol w="1170585"/>
                <a:gridCol w="1170585"/>
              </a:tblGrid>
              <a:tr h="1024701"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No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64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63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62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65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99</a:t>
                      </a:r>
                    </a:p>
                  </a:txBody>
                  <a:tcPr marL="0" marR="0" marT="0" marB="0" anchor="ctr" anchorCtr="0" horzOverflow="overflow"/>
                </a:tc>
              </a:tr>
              <a:tr h="1024701"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0.98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0.97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0.86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0.12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0.34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0.76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0.50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0.65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0.13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0.56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>
                        <a:hueOff val="-152896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0.19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5">
                        <a:hueOff val="-152896"/>
                        <a:lumOff val="12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0.45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0.36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42" name="Table"/>
          <p:cNvGraphicFramePr/>
          <p:nvPr/>
        </p:nvGraphicFramePr>
        <p:xfrm>
          <a:off x="2840457" y="6229827"/>
          <a:ext cx="11718552" cy="20621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{8F44A2F1-9E1F-4B54-A3A2-5F16C0AD49E2}</a:tableStyleId>
              </a:tblPr>
              <a:tblGrid>
                <a:gridCol w="1170585"/>
                <a:gridCol w="1170585"/>
                <a:gridCol w="1170585"/>
                <a:gridCol w="1170585"/>
                <a:gridCol w="1170585"/>
                <a:gridCol w="1170585"/>
                <a:gridCol w="1170585"/>
                <a:gridCol w="1170585"/>
                <a:gridCol w="1170585"/>
                <a:gridCol w="1170585"/>
                <a:gridCol w="1170585"/>
                <a:gridCol w="1170585"/>
                <a:gridCol w="1170585"/>
                <a:gridCol w="1170585"/>
                <a:gridCol w="1170585"/>
                <a:gridCol w="1170585"/>
              </a:tblGrid>
              <a:tr h="1024701"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No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62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63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64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65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99</a:t>
                      </a:r>
                    </a:p>
                  </a:txBody>
                  <a:tcPr marL="0" marR="0" marT="0" marB="0" anchor="ctr" anchorCtr="0" horzOverflow="overflow"/>
                </a:tc>
              </a:tr>
              <a:tr h="1024701"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1">
                        <a:lumOff val="16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0.19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0.56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0.86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0.12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0.34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0.76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0.50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0.65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0.13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0.97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0.98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0.45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…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0.36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143" name="2 first &amp; 98 economy"/>
          <p:cNvSpPr txBox="1"/>
          <p:nvPr/>
        </p:nvSpPr>
        <p:spPr>
          <a:xfrm>
            <a:off x="7992442" y="11344271"/>
            <a:ext cx="8425392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 first &amp; 98 economy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1"/>
      <p:bldP build="whole" bldLvl="1" animBg="1" rev="0" advAuto="0" spid="141" grpId="3"/>
      <p:bldP build="whole" bldLvl="1" animBg="1" rev="0" advAuto="0" spid="142" grpId="2"/>
      <p:bldP build="whole" bldLvl="1" animBg="1" rev="0" advAuto="0" spid="143" grpId="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Elitist Strategy"/>
          <p:cNvSpPr/>
          <p:nvPr/>
        </p:nvSpPr>
        <p:spPr>
          <a:xfrm>
            <a:off x="7997272" y="984188"/>
            <a:ext cx="8383169" cy="137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Elitist Strategy</a:t>
            </a:r>
          </a:p>
        </p:txBody>
      </p:sp>
      <p:sp>
        <p:nvSpPr>
          <p:cNvPr id="148" name="Line"/>
          <p:cNvSpPr/>
          <p:nvPr/>
        </p:nvSpPr>
        <p:spPr>
          <a:xfrm>
            <a:off x="11608676" y="2794666"/>
            <a:ext cx="1192924" cy="1"/>
          </a:xfrm>
          <a:prstGeom prst="line">
            <a:avLst/>
          </a:prstGeom>
          <a:ln w="571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i="1" spc="0" sz="1824">
                <a:solidFill>
                  <a:srgbClr val="111111"/>
                </a:solidFill>
                <a:effectLst/>
              </a:defRPr>
            </a:pPr>
          </a:p>
        </p:txBody>
      </p:sp>
      <p:sp>
        <p:nvSpPr>
          <p:cNvPr id="149" name="reproduction, crossover &amp; mutation…"/>
          <p:cNvSpPr txBox="1"/>
          <p:nvPr/>
        </p:nvSpPr>
        <p:spPr>
          <a:xfrm>
            <a:off x="4817789" y="3231003"/>
            <a:ext cx="14774698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reproduction, crossover &amp; mutation</a:t>
            </a:r>
          </a:p>
          <a:p>
            <a:pPr/>
            <a:r>
              <a:t>only works on n-2 civilians</a:t>
            </a:r>
          </a:p>
        </p:txBody>
      </p:sp>
      <p:pic>
        <p:nvPicPr>
          <p:cNvPr id="150" name="Screen Shot 2017-12-04 at 15.36.33.png" descr="Screen Shot 2017-12-04 at 15.36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2059" y="5907077"/>
            <a:ext cx="17027182" cy="6894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Screen Shot 2017-12-04 at 15.36.49.png" descr="Screen Shot 2017-12-04 at 15.36.4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46473" y="5164826"/>
            <a:ext cx="18078354" cy="83789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Screen Shot 2017-12-04 at 15.36.59.png" descr="Screen Shot 2017-12-04 at 15.36.5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03030" y="6616296"/>
            <a:ext cx="19204216" cy="54760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0" grpId="2"/>
      <p:bldP build="whole" bldLvl="1" animBg="1" rev="0" advAuto="0" spid="150" grpId="3"/>
      <p:bldP build="whole" bldLvl="1" animBg="1" rev="0" advAuto="0" spid="152" grpId="6"/>
      <p:bldP build="whole" bldLvl="1" animBg="1" rev="0" advAuto="0" spid="151" grpId="4"/>
      <p:bldP build="whole" bldLvl="1" animBg="1" rev="0" advAuto="0" spid="151" grpId="5"/>
      <p:bldP build="whole" bldLvl="1" animBg="1" rev="0" advAuto="0" spid="14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Normal Crossover Step…"/>
          <p:cNvSpPr/>
          <p:nvPr/>
        </p:nvSpPr>
        <p:spPr>
          <a:xfrm>
            <a:off x="7164108" y="984188"/>
            <a:ext cx="10049498" cy="179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Normal Crossover Step</a:t>
            </a:r>
          </a:p>
          <a:p>
            <a:pPr/>
            <a:r>
              <a:t>OF:Himmelblau Function</a:t>
            </a:r>
          </a:p>
        </p:txBody>
      </p:sp>
      <p:sp>
        <p:nvSpPr>
          <p:cNvPr id="155" name="Line"/>
          <p:cNvSpPr/>
          <p:nvPr/>
        </p:nvSpPr>
        <p:spPr>
          <a:xfrm>
            <a:off x="11608676" y="2794666"/>
            <a:ext cx="1192924" cy="1"/>
          </a:xfrm>
          <a:prstGeom prst="line">
            <a:avLst/>
          </a:prstGeom>
          <a:ln w="571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i="1" spc="0" sz="1824">
                <a:solidFill>
                  <a:srgbClr val="111111"/>
                </a:solidFill>
                <a:effectLst/>
              </a:defRPr>
            </a:pPr>
          </a:p>
        </p:txBody>
      </p:sp>
      <p:sp>
        <p:nvSpPr>
          <p:cNvPr id="156" name="after crossover at position 5"/>
          <p:cNvSpPr txBox="1"/>
          <p:nvPr/>
        </p:nvSpPr>
        <p:spPr>
          <a:xfrm>
            <a:off x="290947" y="7543269"/>
            <a:ext cx="11603717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after crossover at position 5</a:t>
            </a:r>
          </a:p>
        </p:txBody>
      </p:sp>
      <p:graphicFrame>
        <p:nvGraphicFramePr>
          <p:cNvPr id="157" name="Table"/>
          <p:cNvGraphicFramePr/>
          <p:nvPr/>
        </p:nvGraphicFramePr>
        <p:xfrm>
          <a:off x="7047466" y="3862882"/>
          <a:ext cx="7945932" cy="8385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{8F44A2F1-9E1F-4B54-A3A2-5F16C0AD49E2}</a:tableStyleId>
              </a:tblPr>
              <a:tblGrid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</a:tblGrid>
              <a:tr h="825861"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Table"/>
          <p:cNvGraphicFramePr/>
          <p:nvPr/>
        </p:nvGraphicFramePr>
        <p:xfrm>
          <a:off x="7047466" y="5728385"/>
          <a:ext cx="7945932" cy="8385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{8F44A2F1-9E1F-4B54-A3A2-5F16C0AD49E2}</a:tableStyleId>
              </a:tblPr>
              <a:tblGrid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</a:tblGrid>
              <a:tr h="825861"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159" name="Chromosome A:"/>
          <p:cNvSpPr txBox="1"/>
          <p:nvPr/>
        </p:nvSpPr>
        <p:spPr>
          <a:xfrm>
            <a:off x="209810" y="3799563"/>
            <a:ext cx="650073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Chromosome A:</a:t>
            </a:r>
          </a:p>
        </p:txBody>
      </p:sp>
      <p:sp>
        <p:nvSpPr>
          <p:cNvPr id="160" name="Chromosome B:"/>
          <p:cNvSpPr txBox="1"/>
          <p:nvPr/>
        </p:nvSpPr>
        <p:spPr>
          <a:xfrm>
            <a:off x="196788" y="5671416"/>
            <a:ext cx="6526776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Chromosome B:</a:t>
            </a:r>
          </a:p>
        </p:txBody>
      </p:sp>
      <p:sp>
        <p:nvSpPr>
          <p:cNvPr id="161" name="Chromosome A:"/>
          <p:cNvSpPr txBox="1"/>
          <p:nvPr/>
        </p:nvSpPr>
        <p:spPr>
          <a:xfrm>
            <a:off x="209810" y="9415121"/>
            <a:ext cx="650073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Chromosome A:</a:t>
            </a:r>
          </a:p>
        </p:txBody>
      </p:sp>
      <p:graphicFrame>
        <p:nvGraphicFramePr>
          <p:cNvPr id="162" name="Table"/>
          <p:cNvGraphicFramePr/>
          <p:nvPr/>
        </p:nvGraphicFramePr>
        <p:xfrm>
          <a:off x="7047466" y="9505203"/>
          <a:ext cx="7945932" cy="8385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{8F44A2F1-9E1F-4B54-A3A2-5F16C0AD49E2}</a:tableStyleId>
              </a:tblPr>
              <a:tblGrid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</a:tblGrid>
              <a:tr h="825861"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163" name="Chromosome B:"/>
          <p:cNvSpPr txBox="1"/>
          <p:nvPr/>
        </p:nvSpPr>
        <p:spPr>
          <a:xfrm>
            <a:off x="196788" y="11286974"/>
            <a:ext cx="6526776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Chromosome B:</a:t>
            </a:r>
          </a:p>
        </p:txBody>
      </p:sp>
      <p:graphicFrame>
        <p:nvGraphicFramePr>
          <p:cNvPr id="164" name="Table"/>
          <p:cNvGraphicFramePr/>
          <p:nvPr/>
        </p:nvGraphicFramePr>
        <p:xfrm>
          <a:off x="7047466" y="11350294"/>
          <a:ext cx="7945932" cy="8385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{8F44A2F1-9E1F-4B54-A3A2-5F16C0AD49E2}</a:tableStyleId>
              </a:tblPr>
              <a:tblGrid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</a:tblGrid>
              <a:tr h="825861"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165" name="x1=370"/>
          <p:cNvSpPr txBox="1"/>
          <p:nvPr/>
        </p:nvSpPr>
        <p:spPr>
          <a:xfrm>
            <a:off x="9922905" y="4455775"/>
            <a:ext cx="2913708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x1=370</a:t>
            </a:r>
          </a:p>
        </p:txBody>
      </p:sp>
      <p:sp>
        <p:nvSpPr>
          <p:cNvPr id="166" name="x2=179"/>
          <p:cNvSpPr txBox="1"/>
          <p:nvPr/>
        </p:nvSpPr>
        <p:spPr>
          <a:xfrm>
            <a:off x="17895141" y="4455775"/>
            <a:ext cx="2913709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x2=179</a:t>
            </a:r>
          </a:p>
        </p:txBody>
      </p:sp>
      <p:sp>
        <p:nvSpPr>
          <p:cNvPr id="167" name="x1=836"/>
          <p:cNvSpPr txBox="1"/>
          <p:nvPr/>
        </p:nvSpPr>
        <p:spPr>
          <a:xfrm>
            <a:off x="9922905" y="6381750"/>
            <a:ext cx="2913708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x1=836</a:t>
            </a:r>
          </a:p>
        </p:txBody>
      </p:sp>
      <p:sp>
        <p:nvSpPr>
          <p:cNvPr id="168" name="x2=741"/>
          <p:cNvSpPr txBox="1"/>
          <p:nvPr/>
        </p:nvSpPr>
        <p:spPr>
          <a:xfrm>
            <a:off x="17895141" y="6381750"/>
            <a:ext cx="2913709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x2=741</a:t>
            </a:r>
          </a:p>
        </p:txBody>
      </p:sp>
      <p:sp>
        <p:nvSpPr>
          <p:cNvPr id="169" name="x2=741"/>
          <p:cNvSpPr txBox="1"/>
          <p:nvPr/>
        </p:nvSpPr>
        <p:spPr>
          <a:xfrm>
            <a:off x="17895141" y="10115452"/>
            <a:ext cx="2913709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x2=741</a:t>
            </a:r>
          </a:p>
        </p:txBody>
      </p:sp>
      <p:sp>
        <p:nvSpPr>
          <p:cNvPr id="170" name="x2=179"/>
          <p:cNvSpPr txBox="1"/>
          <p:nvPr/>
        </p:nvSpPr>
        <p:spPr>
          <a:xfrm>
            <a:off x="17895141" y="12006790"/>
            <a:ext cx="2913709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x2=179</a:t>
            </a:r>
          </a:p>
        </p:txBody>
      </p:sp>
      <p:sp>
        <p:nvSpPr>
          <p:cNvPr id="171" name="x1=356"/>
          <p:cNvSpPr txBox="1"/>
          <p:nvPr/>
        </p:nvSpPr>
        <p:spPr>
          <a:xfrm>
            <a:off x="9922905" y="10115452"/>
            <a:ext cx="2913708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x1=356</a:t>
            </a:r>
          </a:p>
        </p:txBody>
      </p:sp>
      <p:sp>
        <p:nvSpPr>
          <p:cNvPr id="172" name="x1=850"/>
          <p:cNvSpPr txBox="1"/>
          <p:nvPr/>
        </p:nvSpPr>
        <p:spPr>
          <a:xfrm>
            <a:off x="9922905" y="12006790"/>
            <a:ext cx="2913708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x1=850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4"/>
      <p:bldP build="whole" bldLvl="1" animBg="1" rev="0" advAuto="0" spid="168" grpId="13"/>
      <p:bldP build="whole" bldLvl="1" animBg="1" rev="0" advAuto="0" spid="156" grpId="1"/>
      <p:bldP build="whole" bldLvl="1" animBg="1" rev="0" advAuto="0" spid="165" grpId="10"/>
      <p:bldP build="whole" bldLvl="1" animBg="1" rev="0" advAuto="0" spid="160" grpId="5"/>
      <p:bldP build="whole" bldLvl="1" animBg="1" rev="0" advAuto="0" spid="169" grpId="14"/>
      <p:bldP build="whole" bldLvl="1" animBg="1" rev="0" advAuto="0" spid="163" grpId="8"/>
      <p:bldP build="whole" bldLvl="1" animBg="1" rev="0" advAuto="0" spid="166" grpId="11"/>
      <p:bldP build="whole" bldLvl="1" animBg="1" rev="0" advAuto="0" spid="172" grpId="17"/>
      <p:bldP build="whole" bldLvl="1" animBg="1" rev="0" advAuto="0" spid="157" grpId="2"/>
      <p:bldP build="whole" bldLvl="1" animBg="1" rev="0" advAuto="0" spid="158" grpId="3"/>
      <p:bldP build="whole" bldLvl="1" animBg="1" rev="0" advAuto="0" spid="162" grpId="7"/>
      <p:bldP build="whole" bldLvl="1" animBg="1" rev="0" advAuto="0" spid="164" grpId="9"/>
      <p:bldP build="whole" bldLvl="1" animBg="1" rev="0" advAuto="0" spid="170" grpId="15"/>
      <p:bldP build="whole" bldLvl="1" animBg="1" rev="0" advAuto="0" spid="167" grpId="12"/>
      <p:bldP build="whole" bldLvl="1" animBg="1" rev="0" advAuto="0" spid="161" grpId="6"/>
      <p:bldP build="whole" bldLvl="1" animBg="1" rev="0" advAuto="0" spid="171" grpId="16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onclusion"/>
          <p:cNvSpPr/>
          <p:nvPr/>
        </p:nvSpPr>
        <p:spPr>
          <a:xfrm>
            <a:off x="7997272" y="984188"/>
            <a:ext cx="8383169" cy="137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Conclusion</a:t>
            </a:r>
          </a:p>
        </p:txBody>
      </p:sp>
      <p:sp>
        <p:nvSpPr>
          <p:cNvPr id="177" name="Line"/>
          <p:cNvSpPr/>
          <p:nvPr/>
        </p:nvSpPr>
        <p:spPr>
          <a:xfrm>
            <a:off x="11608676" y="2794666"/>
            <a:ext cx="1192924" cy="1"/>
          </a:xfrm>
          <a:prstGeom prst="line">
            <a:avLst/>
          </a:prstGeom>
          <a:ln w="571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i="1" spc="0" sz="1824">
                <a:solidFill>
                  <a:srgbClr val="111111"/>
                </a:solidFill>
                <a:effectLst/>
              </a:defRPr>
            </a:pPr>
          </a:p>
        </p:txBody>
      </p:sp>
      <p:sp>
        <p:nvSpPr>
          <p:cNvPr id="178" name="for n-D OF, only 1/n part of values…"/>
          <p:cNvSpPr txBox="1"/>
          <p:nvPr/>
        </p:nvSpPr>
        <p:spPr>
          <a:xfrm>
            <a:off x="5026826" y="3889160"/>
            <a:ext cx="14356624" cy="350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for n-D OF, only 1/n part of values </a:t>
            </a:r>
          </a:p>
          <a:p>
            <a:pPr/>
            <a:r>
              <a:t>may go through crossover</a:t>
            </a:r>
          </a:p>
          <a:p>
            <a:pPr/>
            <a:r>
              <a:t>at probability Pc</a:t>
            </a:r>
          </a:p>
          <a:p>
            <a:pPr/>
            <a:r>
              <a:t>same thing happens for mutation </a:t>
            </a:r>
          </a:p>
        </p:txBody>
      </p:sp>
      <p:sp>
        <p:nvSpPr>
          <p:cNvPr id="179" name="First Split Then Operate"/>
          <p:cNvSpPr txBox="1"/>
          <p:nvPr/>
        </p:nvSpPr>
        <p:spPr>
          <a:xfrm>
            <a:off x="7284988" y="9320433"/>
            <a:ext cx="9801325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First Split Then Operate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8" grpId="1"/>
      <p:bldP build="whole" bldLvl="1" animBg="1" rev="0" advAuto="0" spid="179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DeJong Sphere Function"/>
          <p:cNvSpPr/>
          <p:nvPr/>
        </p:nvSpPr>
        <p:spPr>
          <a:xfrm>
            <a:off x="7050891" y="984188"/>
            <a:ext cx="10275931" cy="137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DeJong Sphere Function </a:t>
            </a:r>
          </a:p>
        </p:txBody>
      </p:sp>
      <p:sp>
        <p:nvSpPr>
          <p:cNvPr id="184" name="Line"/>
          <p:cNvSpPr/>
          <p:nvPr/>
        </p:nvSpPr>
        <p:spPr>
          <a:xfrm>
            <a:off x="11608676" y="2794666"/>
            <a:ext cx="1192924" cy="1"/>
          </a:xfrm>
          <a:prstGeom prst="line">
            <a:avLst/>
          </a:prstGeom>
          <a:ln w="571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i="1" spc="0" sz="1824">
                <a:solidFill>
                  <a:srgbClr val="111111"/>
                </a:solidFill>
                <a:effectLst/>
              </a:defRPr>
            </a:pPr>
          </a:p>
        </p:txBody>
      </p:sp>
      <p:pic>
        <p:nvPicPr>
          <p:cNvPr id="185" name="Screen Shot 2017-12-04 at 16.11.43.png" descr="Screen Shot 2017-12-04 at 16.11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62319" y="3504570"/>
            <a:ext cx="7305591" cy="1519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spherefcn.png" descr="spherefc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898700" y="2332803"/>
            <a:ext cx="10275932" cy="7706949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definition:"/>
          <p:cNvSpPr txBox="1"/>
          <p:nvPr/>
        </p:nvSpPr>
        <p:spPr>
          <a:xfrm>
            <a:off x="718187" y="3788207"/>
            <a:ext cx="4295909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definition:</a:t>
            </a:r>
          </a:p>
        </p:txBody>
      </p:sp>
      <p:sp>
        <p:nvSpPr>
          <p:cNvPr id="188" name="domain: [-5.12,5.12]"/>
          <p:cNvSpPr txBox="1"/>
          <p:nvPr/>
        </p:nvSpPr>
        <p:spPr>
          <a:xfrm>
            <a:off x="733618" y="5257848"/>
            <a:ext cx="8108686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domain: [-5.12,5.12]</a:t>
            </a:r>
          </a:p>
        </p:txBody>
      </p:sp>
      <p:sp>
        <p:nvSpPr>
          <p:cNvPr id="189" name="global minima: f(x)=0  at x=(0,…,0)"/>
          <p:cNvSpPr txBox="1"/>
          <p:nvPr/>
        </p:nvSpPr>
        <p:spPr>
          <a:xfrm>
            <a:off x="697704" y="6727490"/>
            <a:ext cx="14024952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global minima: f(x)=0  at x=(0,…,0)</a:t>
            </a:r>
          </a:p>
        </p:txBody>
      </p:sp>
      <p:sp>
        <p:nvSpPr>
          <p:cNvPr id="190" name="params:…"/>
          <p:cNvSpPr txBox="1"/>
          <p:nvPr/>
        </p:nvSpPr>
        <p:spPr>
          <a:xfrm>
            <a:off x="6263835" y="8197130"/>
            <a:ext cx="6367761" cy="520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params:</a:t>
            </a:r>
          </a:p>
          <a:p>
            <a:pPr algn="l"/>
            <a:r>
              <a:t>n=100</a:t>
            </a:r>
          </a:p>
          <a:p>
            <a:pPr algn="l"/>
            <a:r>
              <a:t>str_length=100</a:t>
            </a:r>
          </a:p>
          <a:p>
            <a:pPr algn="l"/>
            <a:r>
              <a:t>p_c=1.0</a:t>
            </a:r>
          </a:p>
          <a:p>
            <a:pPr algn="l"/>
            <a:r>
              <a:t>p_m=0.002</a:t>
            </a:r>
          </a:p>
          <a:p>
            <a:pPr algn="l"/>
            <a:r>
              <a:t>iteration=1000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Figure_1.png" descr="Figure_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58122" y="-40642"/>
            <a:ext cx="19655056" cy="147412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Himmelblau Function"/>
          <p:cNvSpPr/>
          <p:nvPr/>
        </p:nvSpPr>
        <p:spPr>
          <a:xfrm>
            <a:off x="7745273" y="984188"/>
            <a:ext cx="8887167" cy="137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Himmelblau Function </a:t>
            </a:r>
          </a:p>
        </p:txBody>
      </p:sp>
      <p:sp>
        <p:nvSpPr>
          <p:cNvPr id="199" name="Line"/>
          <p:cNvSpPr/>
          <p:nvPr/>
        </p:nvSpPr>
        <p:spPr>
          <a:xfrm>
            <a:off x="11608676" y="2794666"/>
            <a:ext cx="1192924" cy="1"/>
          </a:xfrm>
          <a:prstGeom prst="line">
            <a:avLst/>
          </a:prstGeom>
          <a:ln w="571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i="1" spc="0" sz="1824">
                <a:solidFill>
                  <a:srgbClr val="111111"/>
                </a:solidFill>
                <a:effectLst/>
              </a:defRPr>
            </a:pPr>
          </a:p>
        </p:txBody>
      </p:sp>
      <p:sp>
        <p:nvSpPr>
          <p:cNvPr id="200" name="definition:"/>
          <p:cNvSpPr txBox="1"/>
          <p:nvPr/>
        </p:nvSpPr>
        <p:spPr>
          <a:xfrm>
            <a:off x="1593803" y="3788207"/>
            <a:ext cx="4295908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definition:</a:t>
            </a:r>
          </a:p>
        </p:txBody>
      </p:sp>
      <p:sp>
        <p:nvSpPr>
          <p:cNvPr id="201" name="domain: [-6,6]"/>
          <p:cNvSpPr txBox="1"/>
          <p:nvPr/>
        </p:nvSpPr>
        <p:spPr>
          <a:xfrm>
            <a:off x="2557872" y="5330816"/>
            <a:ext cx="5724956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domain: [-6,6]</a:t>
            </a:r>
          </a:p>
        </p:txBody>
      </p:sp>
      <p:sp>
        <p:nvSpPr>
          <p:cNvPr id="202" name="local minima: f(x)=0…"/>
          <p:cNvSpPr txBox="1"/>
          <p:nvPr/>
        </p:nvSpPr>
        <p:spPr>
          <a:xfrm>
            <a:off x="162167" y="6509372"/>
            <a:ext cx="13283672" cy="435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 local minima: f(x)=0  </a:t>
            </a:r>
          </a:p>
          <a:p>
            <a:pPr algn="l"/>
            <a:r>
              <a:t>                       at x=(3,2),</a:t>
            </a:r>
          </a:p>
          <a:p>
            <a:pPr algn="l"/>
            <a:r>
              <a:t>                           x=(-2.81,3.28)</a:t>
            </a:r>
          </a:p>
          <a:p>
            <a:pPr algn="l"/>
            <a:r>
              <a:t>                           x=(-3.78,-3.28)</a:t>
            </a:r>
          </a:p>
          <a:p>
            <a:pPr algn="l"/>
            <a:r>
              <a:t>                           x=(3.5,-1.8)</a:t>
            </a:r>
          </a:p>
        </p:txBody>
      </p:sp>
      <p:pic>
        <p:nvPicPr>
          <p:cNvPr id="203" name="himmelblaufcn_2.png" descr="himmelblaufcn_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54658" y="2895648"/>
            <a:ext cx="11186775" cy="7924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Screen Shot 2017-12-04 at 16.24.40.png" descr="Screen Shot 2017-12-04 at 16.24.4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70613" y="3764265"/>
            <a:ext cx="10391094" cy="1000386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params: n=100 str_length=20 p_c=0.8…"/>
          <p:cNvSpPr txBox="1"/>
          <p:nvPr/>
        </p:nvSpPr>
        <p:spPr>
          <a:xfrm>
            <a:off x="2347887" y="11747452"/>
            <a:ext cx="15420282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params: n=100 str_length=20 p_c=0.8</a:t>
            </a:r>
          </a:p>
          <a:p>
            <a:pPr algn="l"/>
            <a:r>
              <a:t>             p_m=0.01 iteration=20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Figure_1.png" descr="Figure_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99438" y="-10301"/>
            <a:ext cx="19572424" cy="146793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osenbrock Function"/>
          <p:cNvSpPr/>
          <p:nvPr/>
        </p:nvSpPr>
        <p:spPr>
          <a:xfrm>
            <a:off x="7705685" y="984188"/>
            <a:ext cx="8966343" cy="137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Rosenbrock Function </a:t>
            </a:r>
          </a:p>
        </p:txBody>
      </p:sp>
      <p:sp>
        <p:nvSpPr>
          <p:cNvPr id="212" name="Line"/>
          <p:cNvSpPr/>
          <p:nvPr/>
        </p:nvSpPr>
        <p:spPr>
          <a:xfrm>
            <a:off x="11608676" y="2794666"/>
            <a:ext cx="1192924" cy="1"/>
          </a:xfrm>
          <a:prstGeom prst="line">
            <a:avLst/>
          </a:prstGeom>
          <a:ln w="571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i="1" spc="0" sz="1824">
                <a:solidFill>
                  <a:srgbClr val="111111"/>
                </a:solidFill>
                <a:effectLst/>
              </a:defRPr>
            </a:pPr>
          </a:p>
        </p:txBody>
      </p:sp>
      <p:sp>
        <p:nvSpPr>
          <p:cNvPr id="213" name="definition:"/>
          <p:cNvSpPr txBox="1"/>
          <p:nvPr/>
        </p:nvSpPr>
        <p:spPr>
          <a:xfrm>
            <a:off x="1982965" y="3912130"/>
            <a:ext cx="4295908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definition:</a:t>
            </a:r>
          </a:p>
        </p:txBody>
      </p:sp>
      <p:sp>
        <p:nvSpPr>
          <p:cNvPr id="214" name="domain: [-2.048,2.048]"/>
          <p:cNvSpPr txBox="1"/>
          <p:nvPr/>
        </p:nvSpPr>
        <p:spPr>
          <a:xfrm>
            <a:off x="2897195" y="5330816"/>
            <a:ext cx="9035224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domain: [-2.048,2.048]</a:t>
            </a:r>
          </a:p>
        </p:txBody>
      </p:sp>
      <p:sp>
        <p:nvSpPr>
          <p:cNvPr id="215" name="global minima: f(x)=0…"/>
          <p:cNvSpPr txBox="1"/>
          <p:nvPr/>
        </p:nvSpPr>
        <p:spPr>
          <a:xfrm>
            <a:off x="162167" y="6749502"/>
            <a:ext cx="11041593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global minima: f(x)=0  </a:t>
            </a:r>
          </a:p>
          <a:p>
            <a:pPr algn="l"/>
            <a:r>
              <a:t>                       at x=(1,…,1)</a:t>
            </a:r>
          </a:p>
        </p:txBody>
      </p:sp>
      <p:sp>
        <p:nvSpPr>
          <p:cNvPr id="216" name="params: n=100…"/>
          <p:cNvSpPr txBox="1"/>
          <p:nvPr/>
        </p:nvSpPr>
        <p:spPr>
          <a:xfrm>
            <a:off x="2834340" y="8790892"/>
            <a:ext cx="9619077" cy="435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params: n=100 </a:t>
            </a:r>
          </a:p>
          <a:p>
            <a:pPr algn="l"/>
            <a:r>
              <a:t>             str_length=70 </a:t>
            </a:r>
          </a:p>
          <a:p>
            <a:pPr algn="l"/>
            <a:r>
              <a:t>             p_c=1.0</a:t>
            </a:r>
          </a:p>
          <a:p>
            <a:pPr algn="l"/>
            <a:r>
              <a:t>             p_m=0.05</a:t>
            </a:r>
          </a:p>
          <a:p>
            <a:pPr algn="l"/>
            <a:r>
              <a:t>             iteration=1000</a:t>
            </a:r>
          </a:p>
        </p:txBody>
      </p:sp>
      <p:pic>
        <p:nvPicPr>
          <p:cNvPr id="217" name="rosenbrockfcn.png" descr="rosenbrockfc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11273" y="2424035"/>
            <a:ext cx="11008566" cy="8256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Screen Shot 2017-12-04 at 16.35.13.png" descr="Screen Shot 2017-12-04 at 16.35.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25295" y="3717469"/>
            <a:ext cx="8384308" cy="1432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ine"/>
          <p:cNvSpPr/>
          <p:nvPr/>
        </p:nvSpPr>
        <p:spPr>
          <a:xfrm>
            <a:off x="12043857" y="10571764"/>
            <a:ext cx="379143" cy="1"/>
          </a:xfrm>
          <a:prstGeom prst="line">
            <a:avLst/>
          </a:prstGeom>
          <a:ln w="6350">
            <a:solidFill>
              <a:srgbClr val="D9D9D9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i="1" spc="0" sz="1824">
                <a:solidFill>
                  <a:srgbClr val="111111"/>
                </a:solidFill>
                <a:effectLst/>
              </a:defRPr>
            </a:pPr>
          </a:p>
        </p:txBody>
      </p:sp>
      <p:sp>
        <p:nvSpPr>
          <p:cNvPr id="36" name="Line"/>
          <p:cNvSpPr/>
          <p:nvPr/>
        </p:nvSpPr>
        <p:spPr>
          <a:xfrm>
            <a:off x="4865775" y="10571764"/>
            <a:ext cx="379143" cy="1"/>
          </a:xfrm>
          <a:prstGeom prst="line">
            <a:avLst/>
          </a:prstGeom>
          <a:ln w="6350">
            <a:solidFill>
              <a:srgbClr val="D9D9D9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i="1" spc="0" sz="1824">
                <a:solidFill>
                  <a:srgbClr val="111111"/>
                </a:solidFill>
                <a:effectLst/>
              </a:defRPr>
            </a:pPr>
          </a:p>
        </p:txBody>
      </p:sp>
      <p:sp>
        <p:nvSpPr>
          <p:cNvPr id="37" name="Line"/>
          <p:cNvSpPr/>
          <p:nvPr/>
        </p:nvSpPr>
        <p:spPr>
          <a:xfrm>
            <a:off x="19221941" y="10571764"/>
            <a:ext cx="379143" cy="1"/>
          </a:xfrm>
          <a:prstGeom prst="line">
            <a:avLst/>
          </a:prstGeom>
          <a:ln w="6350">
            <a:solidFill>
              <a:srgbClr val="D9D9D9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i="1" spc="0" sz="1824">
                <a:solidFill>
                  <a:srgbClr val="111111"/>
                </a:solidFill>
                <a:effectLst/>
              </a:defRPr>
            </a:pPr>
          </a:p>
        </p:txBody>
      </p:sp>
      <p:sp>
        <p:nvSpPr>
          <p:cNvPr id="38" name="Line"/>
          <p:cNvSpPr/>
          <p:nvPr/>
        </p:nvSpPr>
        <p:spPr>
          <a:xfrm>
            <a:off x="12043857" y="6071213"/>
            <a:ext cx="379143" cy="1"/>
          </a:xfrm>
          <a:prstGeom prst="line">
            <a:avLst/>
          </a:prstGeom>
          <a:ln w="6350">
            <a:solidFill>
              <a:srgbClr val="D9D9D9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i="1" spc="0" sz="1824">
                <a:solidFill>
                  <a:srgbClr val="111111"/>
                </a:solidFill>
                <a:effectLst/>
              </a:defRPr>
            </a:pPr>
          </a:p>
        </p:txBody>
      </p:sp>
      <p:sp>
        <p:nvSpPr>
          <p:cNvPr id="39" name="Line"/>
          <p:cNvSpPr/>
          <p:nvPr/>
        </p:nvSpPr>
        <p:spPr>
          <a:xfrm>
            <a:off x="4865775" y="6071213"/>
            <a:ext cx="379143" cy="1"/>
          </a:xfrm>
          <a:prstGeom prst="line">
            <a:avLst/>
          </a:prstGeom>
          <a:ln w="6350">
            <a:solidFill>
              <a:srgbClr val="D9D9D9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i="1" spc="0" sz="1824">
                <a:solidFill>
                  <a:srgbClr val="111111"/>
                </a:solidFill>
                <a:effectLst/>
              </a:defRPr>
            </a:pPr>
          </a:p>
        </p:txBody>
      </p:sp>
      <p:sp>
        <p:nvSpPr>
          <p:cNvPr id="40" name="Line"/>
          <p:cNvSpPr/>
          <p:nvPr/>
        </p:nvSpPr>
        <p:spPr>
          <a:xfrm>
            <a:off x="19221941" y="6071213"/>
            <a:ext cx="379143" cy="1"/>
          </a:xfrm>
          <a:prstGeom prst="line">
            <a:avLst/>
          </a:prstGeom>
          <a:ln w="6350">
            <a:solidFill>
              <a:srgbClr val="D9D9D9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i="1" spc="0" sz="1824">
                <a:solidFill>
                  <a:srgbClr val="111111"/>
                </a:solidFill>
                <a:effectLst/>
              </a:defRPr>
            </a:pPr>
          </a:p>
        </p:txBody>
      </p:sp>
      <p:sp>
        <p:nvSpPr>
          <p:cNvPr id="41" name="Line"/>
          <p:cNvSpPr/>
          <p:nvPr/>
        </p:nvSpPr>
        <p:spPr>
          <a:xfrm>
            <a:off x="11608676" y="2794666"/>
            <a:ext cx="1192924" cy="1"/>
          </a:xfrm>
          <a:prstGeom prst="line">
            <a:avLst/>
          </a:prstGeom>
          <a:ln w="571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i="1" spc="0" sz="1824">
                <a:solidFill>
                  <a:srgbClr val="111111"/>
                </a:solidFill>
                <a:effectLst/>
              </a:defRPr>
            </a:pPr>
          </a:p>
        </p:txBody>
      </p:sp>
      <p:sp>
        <p:nvSpPr>
          <p:cNvPr id="42" name="Recap"/>
          <p:cNvSpPr/>
          <p:nvPr/>
        </p:nvSpPr>
        <p:spPr>
          <a:xfrm>
            <a:off x="9280479" y="984188"/>
            <a:ext cx="5816753" cy="137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Recap</a:t>
            </a:r>
          </a:p>
        </p:txBody>
      </p:sp>
      <p:sp>
        <p:nvSpPr>
          <p:cNvPr id="43" name="mimic biological evolution"/>
          <p:cNvSpPr/>
          <p:nvPr/>
        </p:nvSpPr>
        <p:spPr>
          <a:xfrm>
            <a:off x="2875990" y="5979640"/>
            <a:ext cx="4358712" cy="1756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8744" tIns="108744" rIns="108744" bIns="108744">
            <a:spAutoFit/>
          </a:bodyPr>
          <a:lstStyle>
            <a:lvl1pPr defTabSz="1087636">
              <a:lnSpc>
                <a:spcPts val="4000"/>
              </a:lnSpc>
              <a:spcBef>
                <a:spcPts val="500"/>
              </a:spcBef>
              <a:defRPr spc="380" sz="4000">
                <a:solidFill>
                  <a:srgbClr val="5E5E5E"/>
                </a:solidFill>
              </a:defRPr>
            </a:lvl1pPr>
          </a:lstStyle>
          <a:p>
            <a:pPr/>
            <a:r>
              <a:t>mimic biological evolution </a:t>
            </a:r>
          </a:p>
        </p:txBody>
      </p:sp>
      <p:sp>
        <p:nvSpPr>
          <p:cNvPr id="44" name="Circle"/>
          <p:cNvSpPr/>
          <p:nvPr/>
        </p:nvSpPr>
        <p:spPr>
          <a:xfrm>
            <a:off x="18598173" y="3602447"/>
            <a:ext cx="1482357" cy="1482357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" name="Circle"/>
          <p:cNvSpPr/>
          <p:nvPr/>
        </p:nvSpPr>
        <p:spPr>
          <a:xfrm>
            <a:off x="4256135" y="3556696"/>
            <a:ext cx="1482357" cy="1482357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" name="Circle"/>
          <p:cNvSpPr/>
          <p:nvPr/>
        </p:nvSpPr>
        <p:spPr>
          <a:xfrm>
            <a:off x="11482120" y="3556696"/>
            <a:ext cx="1482357" cy="1482357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" name="Circle"/>
          <p:cNvSpPr/>
          <p:nvPr/>
        </p:nvSpPr>
        <p:spPr>
          <a:xfrm>
            <a:off x="18598173" y="8104324"/>
            <a:ext cx="1482357" cy="1482357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" name="Circle"/>
          <p:cNvSpPr/>
          <p:nvPr/>
        </p:nvSpPr>
        <p:spPr>
          <a:xfrm>
            <a:off x="4256135" y="8104324"/>
            <a:ext cx="1482357" cy="1482357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" name="Circle"/>
          <p:cNvSpPr/>
          <p:nvPr/>
        </p:nvSpPr>
        <p:spPr>
          <a:xfrm>
            <a:off x="11482120" y="8104324"/>
            <a:ext cx="1482357" cy="1482357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" name="Shape"/>
          <p:cNvSpPr/>
          <p:nvPr/>
        </p:nvSpPr>
        <p:spPr>
          <a:xfrm>
            <a:off x="4687168" y="4001637"/>
            <a:ext cx="558656" cy="5924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" name="Shape"/>
          <p:cNvSpPr/>
          <p:nvPr/>
        </p:nvSpPr>
        <p:spPr>
          <a:xfrm>
            <a:off x="19060024" y="8566175"/>
            <a:ext cx="558656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" name="Natural Selection"/>
          <p:cNvSpPr txBox="1"/>
          <p:nvPr/>
        </p:nvSpPr>
        <p:spPr>
          <a:xfrm>
            <a:off x="1428736" y="5077295"/>
            <a:ext cx="707552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Natural Selection</a:t>
            </a:r>
          </a:p>
        </p:txBody>
      </p:sp>
      <p:sp>
        <p:nvSpPr>
          <p:cNvPr id="53" name="Operators"/>
          <p:cNvSpPr txBox="1"/>
          <p:nvPr/>
        </p:nvSpPr>
        <p:spPr>
          <a:xfrm>
            <a:off x="10124181" y="9601385"/>
            <a:ext cx="4122937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Operators</a:t>
            </a:r>
          </a:p>
        </p:txBody>
      </p:sp>
      <p:sp>
        <p:nvSpPr>
          <p:cNvPr id="54" name="Shape"/>
          <p:cNvSpPr/>
          <p:nvPr/>
        </p:nvSpPr>
        <p:spPr>
          <a:xfrm>
            <a:off x="11925841" y="8566162"/>
            <a:ext cx="558595" cy="558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fill="norm" stroke="1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" name="reproduction…"/>
          <p:cNvSpPr/>
          <p:nvPr/>
        </p:nvSpPr>
        <p:spPr>
          <a:xfrm>
            <a:off x="10076923" y="10500568"/>
            <a:ext cx="4358712" cy="2411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8744" tIns="108744" rIns="108744" bIns="108744">
            <a:spAutoFit/>
          </a:bodyPr>
          <a:lstStyle/>
          <a:p>
            <a:pPr defTabSz="1087636">
              <a:lnSpc>
                <a:spcPts val="4000"/>
              </a:lnSpc>
              <a:spcBef>
                <a:spcPts val="500"/>
              </a:spcBef>
              <a:defRPr spc="380" sz="4000">
                <a:solidFill>
                  <a:srgbClr val="5E5E5E"/>
                </a:solidFill>
              </a:defRPr>
            </a:pPr>
            <a:r>
              <a:t>reproduction</a:t>
            </a:r>
          </a:p>
          <a:p>
            <a:pPr defTabSz="1087636">
              <a:lnSpc>
                <a:spcPts val="4000"/>
              </a:lnSpc>
              <a:spcBef>
                <a:spcPts val="500"/>
              </a:spcBef>
              <a:defRPr spc="380" sz="4000">
                <a:solidFill>
                  <a:srgbClr val="5E5E5E"/>
                </a:solidFill>
              </a:defRPr>
            </a:pPr>
            <a:r>
              <a:t>mutation crossover</a:t>
            </a:r>
          </a:p>
        </p:txBody>
      </p:sp>
      <p:sp>
        <p:nvSpPr>
          <p:cNvPr id="56" name="Shape"/>
          <p:cNvSpPr/>
          <p:nvPr/>
        </p:nvSpPr>
        <p:spPr>
          <a:xfrm>
            <a:off x="11976951" y="4069308"/>
            <a:ext cx="558656" cy="457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7" name="Population"/>
          <p:cNvSpPr txBox="1"/>
          <p:nvPr/>
        </p:nvSpPr>
        <p:spPr>
          <a:xfrm>
            <a:off x="10023427" y="5077295"/>
            <a:ext cx="4465704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Population</a:t>
            </a:r>
          </a:p>
        </p:txBody>
      </p:sp>
      <p:sp>
        <p:nvSpPr>
          <p:cNvPr id="58" name="repeatedly modify…"/>
          <p:cNvSpPr/>
          <p:nvPr/>
        </p:nvSpPr>
        <p:spPr>
          <a:xfrm>
            <a:off x="9577289" y="5943063"/>
            <a:ext cx="5357980" cy="1829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8744" tIns="108744" rIns="108744" bIns="108744">
            <a:spAutoFit/>
          </a:bodyPr>
          <a:lstStyle/>
          <a:p>
            <a:pPr defTabSz="1087636">
              <a:lnSpc>
                <a:spcPts val="4000"/>
              </a:lnSpc>
              <a:spcBef>
                <a:spcPts val="500"/>
              </a:spcBef>
              <a:defRPr spc="380" sz="4000">
                <a:solidFill>
                  <a:srgbClr val="5E5E5E"/>
                </a:solidFill>
              </a:defRPr>
            </a:pPr>
            <a:r>
              <a:t>repeatedly modify</a:t>
            </a:r>
          </a:p>
          <a:p>
            <a:pPr defTabSz="1087636">
              <a:lnSpc>
                <a:spcPts val="4000"/>
              </a:lnSpc>
              <a:spcBef>
                <a:spcPts val="500"/>
              </a:spcBef>
              <a:defRPr spc="380" sz="4000">
                <a:solidFill>
                  <a:srgbClr val="5E5E5E"/>
                </a:solidFill>
              </a:defRPr>
            </a:pPr>
            <a:r>
              <a:t>a population over generations</a:t>
            </a:r>
          </a:p>
        </p:txBody>
      </p:sp>
      <p:sp>
        <p:nvSpPr>
          <p:cNvPr id="59" name="Goal"/>
          <p:cNvSpPr txBox="1"/>
          <p:nvPr/>
        </p:nvSpPr>
        <p:spPr>
          <a:xfrm>
            <a:off x="18356358" y="9601385"/>
            <a:ext cx="1965987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Goal</a:t>
            </a:r>
          </a:p>
        </p:txBody>
      </p:sp>
      <p:sp>
        <p:nvSpPr>
          <p:cNvPr id="60" name="individual with higher fitness has larger probability to be selected"/>
          <p:cNvSpPr/>
          <p:nvPr/>
        </p:nvSpPr>
        <p:spPr>
          <a:xfrm>
            <a:off x="16430975" y="5818272"/>
            <a:ext cx="5816753" cy="226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8744" tIns="108744" rIns="108744" bIns="108744">
            <a:spAutoFit/>
          </a:bodyPr>
          <a:lstStyle>
            <a:lvl1pPr defTabSz="1087636">
              <a:lnSpc>
                <a:spcPts val="4000"/>
              </a:lnSpc>
              <a:spcBef>
                <a:spcPts val="500"/>
              </a:spcBef>
              <a:defRPr spc="380" sz="4000">
                <a:solidFill>
                  <a:srgbClr val="5E5E5E"/>
                </a:solidFill>
              </a:defRPr>
            </a:lvl1pPr>
          </a:lstStyle>
          <a:p>
            <a:pPr/>
            <a:r>
              <a:t>individual with higher fitness has larger probability to be selected </a:t>
            </a:r>
          </a:p>
        </p:txBody>
      </p:sp>
      <p:sp>
        <p:nvSpPr>
          <p:cNvPr id="61" name="Shape"/>
          <p:cNvSpPr/>
          <p:nvPr/>
        </p:nvSpPr>
        <p:spPr>
          <a:xfrm>
            <a:off x="19110810" y="4064298"/>
            <a:ext cx="457083" cy="558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400" y="12524"/>
                </a:moveTo>
                <a:cubicBezTo>
                  <a:pt x="19362" y="12218"/>
                  <a:pt x="17455" y="11782"/>
                  <a:pt x="15000" y="11782"/>
                </a:cubicBezTo>
                <a:cubicBezTo>
                  <a:pt x="12625" y="11782"/>
                  <a:pt x="11514" y="12089"/>
                  <a:pt x="10534" y="12360"/>
                </a:cubicBezTo>
                <a:cubicBezTo>
                  <a:pt x="9751" y="12577"/>
                  <a:pt x="9076" y="12764"/>
                  <a:pt x="7800" y="12764"/>
                </a:cubicBezTo>
                <a:cubicBezTo>
                  <a:pt x="6097" y="12764"/>
                  <a:pt x="5268" y="12537"/>
                  <a:pt x="4390" y="12298"/>
                </a:cubicBezTo>
                <a:cubicBezTo>
                  <a:pt x="3564" y="12073"/>
                  <a:pt x="2709" y="11842"/>
                  <a:pt x="1200" y="11792"/>
                </a:cubicBezTo>
                <a:lnTo>
                  <a:pt x="1200" y="992"/>
                </a:lnTo>
                <a:cubicBezTo>
                  <a:pt x="2511" y="1038"/>
                  <a:pt x="3242" y="1238"/>
                  <a:pt x="4010" y="1448"/>
                </a:cubicBezTo>
                <a:cubicBezTo>
                  <a:pt x="4941" y="1701"/>
                  <a:pt x="5903" y="1964"/>
                  <a:pt x="7800" y="1964"/>
                </a:cubicBezTo>
                <a:cubicBezTo>
                  <a:pt x="9273" y="1964"/>
                  <a:pt x="10109" y="1733"/>
                  <a:pt x="10918" y="1508"/>
                </a:cubicBezTo>
                <a:cubicBezTo>
                  <a:pt x="11854" y="1250"/>
                  <a:pt x="12823" y="982"/>
                  <a:pt x="15000" y="982"/>
                </a:cubicBezTo>
                <a:cubicBezTo>
                  <a:pt x="17661" y="982"/>
                  <a:pt x="19648" y="1545"/>
                  <a:pt x="20400" y="1794"/>
                </a:cubicBezTo>
                <a:cubicBezTo>
                  <a:pt x="20400" y="1794"/>
                  <a:pt x="20400" y="12524"/>
                  <a:pt x="20400" y="12524"/>
                </a:cubicBezTo>
                <a:close/>
                <a:moveTo>
                  <a:pt x="21594" y="1473"/>
                </a:moveTo>
                <a:cubicBezTo>
                  <a:pt x="21594" y="1293"/>
                  <a:pt x="21478" y="1120"/>
                  <a:pt x="21268" y="1034"/>
                </a:cubicBezTo>
                <a:cubicBezTo>
                  <a:pt x="21165" y="991"/>
                  <a:pt x="18699" y="0"/>
                  <a:pt x="15000" y="0"/>
                </a:cubicBezTo>
                <a:cubicBezTo>
                  <a:pt x="12625" y="0"/>
                  <a:pt x="11514" y="308"/>
                  <a:pt x="10534" y="579"/>
                </a:cubicBezTo>
                <a:cubicBezTo>
                  <a:pt x="9751" y="795"/>
                  <a:pt x="9076" y="982"/>
                  <a:pt x="7800" y="982"/>
                </a:cubicBezTo>
                <a:cubicBezTo>
                  <a:pt x="6097" y="982"/>
                  <a:pt x="5268" y="756"/>
                  <a:pt x="4390" y="516"/>
                </a:cubicBezTo>
                <a:cubicBezTo>
                  <a:pt x="3459" y="263"/>
                  <a:pt x="2497" y="0"/>
                  <a:pt x="600" y="0"/>
                </a:cubicBez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2774"/>
                </a:lnTo>
                <a:cubicBezTo>
                  <a:pt x="2511" y="12820"/>
                  <a:pt x="3242" y="13020"/>
                  <a:pt x="4010" y="13230"/>
                </a:cubicBezTo>
                <a:cubicBezTo>
                  <a:pt x="4941" y="13483"/>
                  <a:pt x="5903" y="13745"/>
                  <a:pt x="7800" y="13745"/>
                </a:cubicBezTo>
                <a:cubicBezTo>
                  <a:pt x="9273" y="13745"/>
                  <a:pt x="10109" y="13514"/>
                  <a:pt x="10918" y="13291"/>
                </a:cubicBezTo>
                <a:cubicBezTo>
                  <a:pt x="11854" y="13031"/>
                  <a:pt x="12823" y="12764"/>
                  <a:pt x="15000" y="12764"/>
                </a:cubicBezTo>
                <a:cubicBezTo>
                  <a:pt x="18400" y="12764"/>
                  <a:pt x="20709" y="13685"/>
                  <a:pt x="20733" y="13694"/>
                </a:cubicBezTo>
                <a:cubicBezTo>
                  <a:pt x="21029" y="13814"/>
                  <a:pt x="21389" y="13716"/>
                  <a:pt x="21537" y="13473"/>
                </a:cubicBezTo>
                <a:cubicBezTo>
                  <a:pt x="21580" y="13403"/>
                  <a:pt x="21594" y="13328"/>
                  <a:pt x="21594" y="13255"/>
                </a:cubicBezTo>
                <a:lnTo>
                  <a:pt x="21600" y="13255"/>
                </a:lnTo>
                <a:lnTo>
                  <a:pt x="21600" y="1473"/>
                </a:lnTo>
                <a:cubicBezTo>
                  <a:pt x="21600" y="1473"/>
                  <a:pt x="21594" y="1473"/>
                  <a:pt x="21594" y="147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" name="Objective Function"/>
          <p:cNvSpPr txBox="1"/>
          <p:nvPr/>
        </p:nvSpPr>
        <p:spPr>
          <a:xfrm>
            <a:off x="1098999" y="9601385"/>
            <a:ext cx="7734995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Objective Function</a:t>
            </a:r>
          </a:p>
        </p:txBody>
      </p:sp>
      <p:sp>
        <p:nvSpPr>
          <p:cNvPr id="63" name="reach convergence &amp; find optimum"/>
          <p:cNvSpPr/>
          <p:nvPr/>
        </p:nvSpPr>
        <p:spPr>
          <a:xfrm>
            <a:off x="17232157" y="10317764"/>
            <a:ext cx="4358712" cy="226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8744" tIns="108744" rIns="108744" bIns="108744">
            <a:spAutoFit/>
          </a:bodyPr>
          <a:lstStyle>
            <a:lvl1pPr defTabSz="1087636">
              <a:lnSpc>
                <a:spcPts val="4000"/>
              </a:lnSpc>
              <a:spcBef>
                <a:spcPts val="500"/>
              </a:spcBef>
              <a:defRPr spc="380" sz="4000">
                <a:solidFill>
                  <a:srgbClr val="5E5E5E"/>
                </a:solidFill>
              </a:defRPr>
            </a:lvl1pPr>
          </a:lstStyle>
          <a:p>
            <a:pPr/>
            <a:r>
              <a:t>reach convergence &amp; find optimum </a:t>
            </a:r>
          </a:p>
        </p:txBody>
      </p:sp>
      <p:sp>
        <p:nvSpPr>
          <p:cNvPr id="64" name="Shape"/>
          <p:cNvSpPr/>
          <p:nvPr/>
        </p:nvSpPr>
        <p:spPr>
          <a:xfrm>
            <a:off x="4687168" y="8616961"/>
            <a:ext cx="558656" cy="457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5" name="Fitness"/>
          <p:cNvSpPr txBox="1"/>
          <p:nvPr/>
        </p:nvSpPr>
        <p:spPr>
          <a:xfrm>
            <a:off x="17800187" y="5077295"/>
            <a:ext cx="3078329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Fitness</a:t>
            </a:r>
          </a:p>
        </p:txBody>
      </p:sp>
      <p:sp>
        <p:nvSpPr>
          <p:cNvPr id="66" name="maximize or minimize value of OF"/>
          <p:cNvSpPr/>
          <p:nvPr/>
        </p:nvSpPr>
        <p:spPr>
          <a:xfrm>
            <a:off x="2875990" y="10571764"/>
            <a:ext cx="4358712" cy="1756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08744" tIns="108744" rIns="108744" bIns="108744">
            <a:spAutoFit/>
          </a:bodyPr>
          <a:lstStyle>
            <a:lvl1pPr defTabSz="1087636">
              <a:lnSpc>
                <a:spcPts val="4000"/>
              </a:lnSpc>
              <a:spcBef>
                <a:spcPts val="500"/>
              </a:spcBef>
              <a:defRPr spc="380" sz="4000">
                <a:solidFill>
                  <a:srgbClr val="5E5E5E"/>
                </a:solidFill>
              </a:defRPr>
            </a:lvl1pPr>
          </a:lstStyle>
          <a:p>
            <a:pPr/>
            <a:r>
              <a:t>maximize or minimize value of OF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" grpId="25"/>
      <p:bldP build="whole" bldLvl="1" animBg="1" rev="0" advAuto="0" spid="62" grpId="18"/>
      <p:bldP build="whole" bldLvl="1" animBg="1" rev="0" advAuto="0" spid="56" grpId="7"/>
      <p:bldP build="whole" bldLvl="1" animBg="1" rev="0" advAuto="0" spid="44" grpId="11"/>
      <p:bldP build="whole" bldLvl="1" animBg="1" rev="0" advAuto="0" spid="60" grpId="14"/>
      <p:bldP build="whole" bldLvl="1" animBg="1" rev="0" advAuto="0" spid="49" grpId="21"/>
      <p:bldP build="whole" bldLvl="1" animBg="1" rev="0" advAuto="0" spid="54" grpId="22"/>
      <p:bldP build="whole" bldLvl="1" animBg="1" rev="0" advAuto="0" spid="51" grpId="27"/>
      <p:bldP build="whole" bldLvl="1" animBg="1" rev="0" advAuto="0" spid="37" grpId="29"/>
      <p:bldP build="whole" bldLvl="1" animBg="1" rev="0" advAuto="0" spid="50" grpId="2"/>
      <p:bldP build="whole" bldLvl="1" animBg="1" rev="0" advAuto="0" spid="52" grpId="3"/>
      <p:bldP build="whole" bldLvl="1" animBg="1" rev="0" advAuto="0" spid="58" grpId="9"/>
      <p:bldP build="whole" bldLvl="1" animBg="1" rev="0" advAuto="0" spid="63" grpId="30"/>
      <p:bldP build="whole" bldLvl="1" animBg="1" rev="0" advAuto="0" spid="57" grpId="8"/>
      <p:bldP build="whole" bldLvl="1" animBg="1" rev="0" advAuto="0" spid="40" grpId="15"/>
      <p:bldP build="whole" bldLvl="1" animBg="1" rev="0" advAuto="0" spid="64" grpId="17"/>
      <p:bldP build="whole" bldLvl="1" animBg="1" rev="0" advAuto="0" spid="43" grpId="4"/>
      <p:bldP build="whole" bldLvl="1" animBg="1" rev="0" advAuto="0" spid="59" grpId="28"/>
      <p:bldP build="whole" bldLvl="1" animBg="1" rev="0" advAuto="0" spid="48" grpId="16"/>
      <p:bldP build="whole" bldLvl="1" animBg="1" rev="0" advAuto="0" spid="55" grpId="24"/>
      <p:bldP build="whole" bldLvl="1" animBg="1" rev="0" advAuto="0" spid="53" grpId="23"/>
      <p:bldP build="whole" bldLvl="1" animBg="1" rev="0" advAuto="0" spid="65" grpId="13"/>
      <p:bldP build="whole" bldLvl="1" animBg="1" rev="0" advAuto="0" spid="66" grpId="19"/>
      <p:bldP build="whole" bldLvl="1" animBg="1" rev="0" advAuto="0" spid="36" grpId="20"/>
      <p:bldP build="whole" bldLvl="1" animBg="1" rev="0" advAuto="0" spid="46" grpId="6"/>
      <p:bldP build="whole" bldLvl="1" animBg="1" rev="0" advAuto="0" spid="38" grpId="10"/>
      <p:bldP build="whole" bldLvl="1" animBg="1" rev="0" advAuto="0" spid="39" grpId="5"/>
      <p:bldP build="whole" bldLvl="1" animBg="1" rev="0" advAuto="0" spid="45" grpId="1"/>
      <p:bldP build="whole" bldLvl="1" animBg="1" rev="0" advAuto="0" spid="47" grpId="26"/>
      <p:bldP build="whole" bldLvl="1" animBg="1" rev="0" advAuto="0" spid="61" grpId="1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Figure_1.png" descr="Figure_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1461" y="-37189"/>
            <a:ext cx="19608378" cy="147062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Figure_1.png" descr="Figure_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03010" y="54781"/>
            <a:ext cx="19430017" cy="14572511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f=1/(1+y)…"/>
          <p:cNvSpPr txBox="1"/>
          <p:nvPr/>
        </p:nvSpPr>
        <p:spPr>
          <a:xfrm>
            <a:off x="14984471" y="1966913"/>
            <a:ext cx="4999832" cy="359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f=1/(1+y)</a:t>
            </a:r>
          </a:p>
          <a:p>
            <a:pPr/>
            <a:r>
              <a:t>f=0.28</a:t>
            </a:r>
          </a:p>
          <a:p>
            <a:pPr/>
            <a:r>
              <a:t>⬇️</a:t>
            </a:r>
          </a:p>
          <a:p>
            <a:pPr>
              <a:defRPr>
                <a:effectLst/>
              </a:defRPr>
            </a:pPr>
            <a:r>
              <a:t>y=1/f-1=2.57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Figure_1.png" descr="Figure_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63041" y="65802"/>
            <a:ext cx="19445218" cy="145839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Figure_1.png" descr="Figure_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66689" y="37584"/>
            <a:ext cx="19437922" cy="145784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Figure_1.png" descr="Figure_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53054" y="70363"/>
            <a:ext cx="19465192" cy="145988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Questions…"/>
          <p:cNvSpPr txBox="1"/>
          <p:nvPr/>
        </p:nvSpPr>
        <p:spPr>
          <a:xfrm>
            <a:off x="9136053" y="6204353"/>
            <a:ext cx="4980352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Questions…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ine"/>
          <p:cNvSpPr/>
          <p:nvPr/>
        </p:nvSpPr>
        <p:spPr>
          <a:xfrm>
            <a:off x="11608676" y="2794666"/>
            <a:ext cx="1192924" cy="1"/>
          </a:xfrm>
          <a:prstGeom prst="line">
            <a:avLst/>
          </a:prstGeom>
          <a:ln w="571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i="1" spc="0" sz="1824">
                <a:solidFill>
                  <a:srgbClr val="111111"/>
                </a:solidFill>
                <a:effectLst/>
              </a:defRPr>
            </a:pPr>
          </a:p>
        </p:txBody>
      </p:sp>
      <p:sp>
        <p:nvSpPr>
          <p:cNvPr id="71" name="Chromosome"/>
          <p:cNvSpPr/>
          <p:nvPr/>
        </p:nvSpPr>
        <p:spPr>
          <a:xfrm>
            <a:off x="6125589" y="984188"/>
            <a:ext cx="12126520" cy="137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Chromosome</a:t>
            </a:r>
          </a:p>
        </p:txBody>
      </p:sp>
      <p:graphicFrame>
        <p:nvGraphicFramePr>
          <p:cNvPr id="72" name="Table"/>
          <p:cNvGraphicFramePr/>
          <p:nvPr/>
        </p:nvGraphicFramePr>
        <p:xfrm>
          <a:off x="7159022" y="4410629"/>
          <a:ext cx="7945932" cy="8385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{8F44A2F1-9E1F-4B54-A3A2-5F16C0AD49E2}</a:tableStyleId>
              </a:tblPr>
              <a:tblGrid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</a:tblGrid>
              <a:tr h="825861"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73" name="one value:"/>
          <p:cNvSpPr txBox="1"/>
          <p:nvPr/>
        </p:nvSpPr>
        <p:spPr>
          <a:xfrm>
            <a:off x="2791253" y="4347310"/>
            <a:ext cx="4309088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one value:</a:t>
            </a:r>
          </a:p>
        </p:txBody>
      </p:sp>
      <p:pic>
        <p:nvPicPr>
          <p:cNvPr id="74" name="Screen Shot 2017-12-04 at 11.33.31.png" descr="Screen Shot 2017-12-04 at 11.33.3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50677" y="6256535"/>
            <a:ext cx="10541454" cy="1202930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Himmelblau:"/>
          <p:cNvSpPr txBox="1"/>
          <p:nvPr/>
        </p:nvSpPr>
        <p:spPr>
          <a:xfrm>
            <a:off x="1956314" y="6381750"/>
            <a:ext cx="5127262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Himmelblau:</a:t>
            </a:r>
          </a:p>
        </p:txBody>
      </p:sp>
      <p:sp>
        <p:nvSpPr>
          <p:cNvPr id="76" name="two values:"/>
          <p:cNvSpPr txBox="1"/>
          <p:nvPr/>
        </p:nvSpPr>
        <p:spPr>
          <a:xfrm>
            <a:off x="2390671" y="8416190"/>
            <a:ext cx="473242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two values:</a:t>
            </a:r>
          </a:p>
        </p:txBody>
      </p:sp>
      <p:graphicFrame>
        <p:nvGraphicFramePr>
          <p:cNvPr id="77" name="Table"/>
          <p:cNvGraphicFramePr/>
          <p:nvPr/>
        </p:nvGraphicFramePr>
        <p:xfrm>
          <a:off x="7258077" y="8473159"/>
          <a:ext cx="7945931" cy="8385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{8F44A2F1-9E1F-4B54-A3A2-5F16C0AD49E2}</a:tableStyleId>
              </a:tblPr>
              <a:tblGrid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  <a:gridCol w="793323"/>
              </a:tblGrid>
              <a:tr h="825861"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7F7F7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1828433">
                        <a:defRPr spc="0" sz="1800">
                          <a:solidFill>
                            <a:srgbClr val="000000"/>
                          </a:solidFill>
                          <a:effectLst/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78" name="x=740"/>
          <p:cNvSpPr txBox="1"/>
          <p:nvPr/>
        </p:nvSpPr>
        <p:spPr>
          <a:xfrm>
            <a:off x="15694410" y="4347310"/>
            <a:ext cx="2450439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x=740</a:t>
            </a:r>
          </a:p>
        </p:txBody>
      </p:sp>
      <p:sp>
        <p:nvSpPr>
          <p:cNvPr id="79" name="x=740"/>
          <p:cNvSpPr txBox="1"/>
          <p:nvPr/>
        </p:nvSpPr>
        <p:spPr>
          <a:xfrm>
            <a:off x="10108603" y="9397327"/>
            <a:ext cx="245044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x=740</a:t>
            </a:r>
          </a:p>
        </p:txBody>
      </p:sp>
      <p:sp>
        <p:nvSpPr>
          <p:cNvPr id="80" name="y=179"/>
          <p:cNvSpPr txBox="1"/>
          <p:nvPr/>
        </p:nvSpPr>
        <p:spPr>
          <a:xfrm>
            <a:off x="18322407" y="9397327"/>
            <a:ext cx="245044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y=179</a:t>
            </a:r>
          </a:p>
        </p:txBody>
      </p:sp>
      <p:sp>
        <p:nvSpPr>
          <p:cNvPr id="81" name="n-D OF: len(binary_string)=10*n"/>
          <p:cNvSpPr txBox="1"/>
          <p:nvPr/>
        </p:nvSpPr>
        <p:spPr>
          <a:xfrm>
            <a:off x="3945632" y="10892759"/>
            <a:ext cx="12942806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n-D OF: len(binary_string)=10*n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9" grpId="5"/>
      <p:bldP build="whole" bldLvl="1" animBg="1" rev="0" advAuto="0" spid="81" grpId="7"/>
      <p:bldP build="whole" bldLvl="1" animBg="1" rev="0" advAuto="0" spid="76" grpId="4"/>
      <p:bldP build="whole" bldLvl="1" animBg="1" rev="0" advAuto="0" spid="77" grpId="3"/>
      <p:bldP build="whole" bldLvl="1" animBg="1" rev="0" advAuto="0" spid="74" grpId="1"/>
      <p:bldP build="whole" bldLvl="1" animBg="1" rev="0" advAuto="0" spid="75" grpId="2"/>
      <p:bldP build="whole" bldLvl="1" animBg="1" rev="0" advAuto="0" spid="80" grpId="6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hromosome"/>
          <p:cNvSpPr/>
          <p:nvPr/>
        </p:nvSpPr>
        <p:spPr>
          <a:xfrm>
            <a:off x="7997272" y="984188"/>
            <a:ext cx="8383169" cy="137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Chromosome</a:t>
            </a:r>
          </a:p>
        </p:txBody>
      </p:sp>
      <p:sp>
        <p:nvSpPr>
          <p:cNvPr id="86" name="Line"/>
          <p:cNvSpPr/>
          <p:nvPr/>
        </p:nvSpPr>
        <p:spPr>
          <a:xfrm>
            <a:off x="11608676" y="2794666"/>
            <a:ext cx="1192924" cy="1"/>
          </a:xfrm>
          <a:prstGeom prst="line">
            <a:avLst/>
          </a:prstGeom>
          <a:ln w="571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i="1" spc="0" sz="1824">
                <a:solidFill>
                  <a:srgbClr val="111111"/>
                </a:solidFill>
                <a:effectLst/>
              </a:defRPr>
            </a:pPr>
          </a:p>
        </p:txBody>
      </p:sp>
      <p:pic>
        <p:nvPicPr>
          <p:cNvPr id="87" name="Screen Shot 2017-12-04 at 12.15.24.png" descr="Screen Shot 2017-12-04 at 12.15.2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7584" y="3231003"/>
            <a:ext cx="19136132" cy="875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Line"/>
          <p:cNvSpPr/>
          <p:nvPr/>
        </p:nvSpPr>
        <p:spPr>
          <a:xfrm>
            <a:off x="11608676" y="2794666"/>
            <a:ext cx="1192924" cy="1"/>
          </a:xfrm>
          <a:prstGeom prst="line">
            <a:avLst/>
          </a:prstGeom>
          <a:ln w="571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i="1" spc="0" sz="1824">
                <a:solidFill>
                  <a:srgbClr val="111111"/>
                </a:solidFill>
                <a:effectLst/>
              </a:defRPr>
            </a:pPr>
          </a:p>
        </p:txBody>
      </p:sp>
      <p:sp>
        <p:nvSpPr>
          <p:cNvPr id="92" name="Chromosome"/>
          <p:cNvSpPr/>
          <p:nvPr/>
        </p:nvSpPr>
        <p:spPr>
          <a:xfrm>
            <a:off x="6125589" y="984188"/>
            <a:ext cx="12126520" cy="137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Chromosome</a:t>
            </a:r>
          </a:p>
        </p:txBody>
      </p:sp>
      <p:pic>
        <p:nvPicPr>
          <p:cNvPr id="93" name="Screen Shot 2017-12-04 at 11.33.31.png" descr="Screen Shot 2017-12-04 at 11.33.3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88671" y="3097380"/>
            <a:ext cx="10541454" cy="1202929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Himmelblau:"/>
          <p:cNvSpPr txBox="1"/>
          <p:nvPr/>
        </p:nvSpPr>
        <p:spPr>
          <a:xfrm>
            <a:off x="508489" y="3222594"/>
            <a:ext cx="5127262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Himmelblau:</a:t>
            </a:r>
          </a:p>
        </p:txBody>
      </p:sp>
      <p:sp>
        <p:nvSpPr>
          <p:cNvPr id="95" name="1. shifting: [0,1024]-512=[-512,512]"/>
          <p:cNvSpPr txBox="1"/>
          <p:nvPr/>
        </p:nvSpPr>
        <p:spPr>
          <a:xfrm>
            <a:off x="463983" y="8613095"/>
            <a:ext cx="14114563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shifting: [0,1024]-512=[-512,512]</a:t>
            </a:r>
          </a:p>
        </p:txBody>
      </p:sp>
      <p:pic>
        <p:nvPicPr>
          <p:cNvPr id="96" name="himmelblaufcn copy.png" descr="himmelblaufcn cop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751905" y="3869047"/>
            <a:ext cx="9783189" cy="6930406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domain normally used: [-6,6]"/>
          <p:cNvSpPr txBox="1"/>
          <p:nvPr/>
        </p:nvSpPr>
        <p:spPr>
          <a:xfrm>
            <a:off x="490281" y="5039360"/>
            <a:ext cx="1169260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domain normally used: [-6,6]</a:t>
            </a:r>
          </a:p>
        </p:txBody>
      </p:sp>
      <p:sp>
        <p:nvSpPr>
          <p:cNvPr id="98" name="transform [0,1024] to [-6,6]"/>
          <p:cNvSpPr txBox="1"/>
          <p:nvPr/>
        </p:nvSpPr>
        <p:spPr>
          <a:xfrm>
            <a:off x="523086" y="6858000"/>
            <a:ext cx="10942506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transform [0,1024] to [-6,6]</a:t>
            </a:r>
          </a:p>
        </p:txBody>
      </p:sp>
      <p:sp>
        <p:nvSpPr>
          <p:cNvPr id="99" name="2. scaling: [-512,512]/86=[-5.95,5.95]"/>
          <p:cNvSpPr txBox="1"/>
          <p:nvPr/>
        </p:nvSpPr>
        <p:spPr>
          <a:xfrm>
            <a:off x="500614" y="10368191"/>
            <a:ext cx="14725784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scaling: [-512,512]/86=[-5.95,5.95]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8" grpId="2"/>
      <p:bldP build="whole" bldLvl="1" animBg="1" rev="0" advAuto="0" spid="95" grpId="3"/>
      <p:bldP build="whole" bldLvl="1" animBg="1" rev="0" advAuto="0" spid="99" grpId="4"/>
      <p:bldP build="whole" bldLvl="1" animBg="1" rev="0" advAuto="0" spid="9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hromosome"/>
          <p:cNvSpPr/>
          <p:nvPr/>
        </p:nvSpPr>
        <p:spPr>
          <a:xfrm>
            <a:off x="7997272" y="984188"/>
            <a:ext cx="8383169" cy="137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Chromosome</a:t>
            </a:r>
          </a:p>
        </p:txBody>
      </p:sp>
      <p:sp>
        <p:nvSpPr>
          <p:cNvPr id="104" name="Line"/>
          <p:cNvSpPr/>
          <p:nvPr/>
        </p:nvSpPr>
        <p:spPr>
          <a:xfrm>
            <a:off x="11608676" y="2794666"/>
            <a:ext cx="1192924" cy="1"/>
          </a:xfrm>
          <a:prstGeom prst="line">
            <a:avLst/>
          </a:prstGeom>
          <a:ln w="571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i="1" spc="0" sz="1824">
                <a:solidFill>
                  <a:srgbClr val="111111"/>
                </a:solidFill>
                <a:effectLst/>
              </a:defRPr>
            </a:pPr>
          </a:p>
        </p:txBody>
      </p:sp>
      <p:pic>
        <p:nvPicPr>
          <p:cNvPr id="105" name="Screen Shot 2017-12-04 at 12.17.27.png" descr="Screen Shot 2017-12-04 at 12.17.2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5119" y="3838608"/>
            <a:ext cx="22141062" cy="84535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itness"/>
          <p:cNvSpPr/>
          <p:nvPr/>
        </p:nvSpPr>
        <p:spPr>
          <a:xfrm>
            <a:off x="7997272" y="984188"/>
            <a:ext cx="8383169" cy="137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Fitness</a:t>
            </a:r>
          </a:p>
        </p:txBody>
      </p:sp>
      <p:sp>
        <p:nvSpPr>
          <p:cNvPr id="110" name="Line"/>
          <p:cNvSpPr/>
          <p:nvPr/>
        </p:nvSpPr>
        <p:spPr>
          <a:xfrm>
            <a:off x="11608676" y="2794666"/>
            <a:ext cx="1192924" cy="1"/>
          </a:xfrm>
          <a:prstGeom prst="line">
            <a:avLst/>
          </a:prstGeom>
          <a:ln w="571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i="1" spc="0" sz="1824">
                <a:solidFill>
                  <a:srgbClr val="111111"/>
                </a:solidFill>
                <a:effectLst/>
              </a:defRPr>
            </a:pPr>
          </a:p>
        </p:txBody>
      </p:sp>
      <p:sp>
        <p:nvSpPr>
          <p:cNvPr id="111" name="maximize/minimize OF…"/>
          <p:cNvSpPr txBox="1"/>
          <p:nvPr/>
        </p:nvSpPr>
        <p:spPr>
          <a:xfrm>
            <a:off x="7523972" y="3803893"/>
            <a:ext cx="9362332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maximize/minimize OF</a:t>
            </a:r>
          </a:p>
          <a:p>
            <a:pPr/>
            <a:r>
              <a:t>⬇️</a:t>
            </a:r>
          </a:p>
          <a:p>
            <a:pPr/>
            <a:r>
              <a:t>maximize fitness</a:t>
            </a:r>
          </a:p>
        </p:txBody>
      </p:sp>
      <p:sp>
        <p:nvSpPr>
          <p:cNvPr id="112" name="If maximize OF:…"/>
          <p:cNvSpPr txBox="1"/>
          <p:nvPr/>
        </p:nvSpPr>
        <p:spPr>
          <a:xfrm>
            <a:off x="7010962" y="7992658"/>
            <a:ext cx="10349376" cy="350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If maximize OF:</a:t>
            </a:r>
          </a:p>
          <a:p>
            <a:pPr/>
            <a:r>
              <a:t>    fitness = y</a:t>
            </a:r>
          </a:p>
          <a:p>
            <a:pPr/>
            <a:r>
              <a:t>       Else if minimize OF:</a:t>
            </a:r>
          </a:p>
          <a:p>
            <a:pPr/>
            <a:r>
              <a:t>            fitness = 1/(1+y)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2" grpId="2"/>
      <p:bldP build="whole" bldLvl="1" animBg="1" rev="0" advAuto="0" spid="11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itness"/>
          <p:cNvSpPr/>
          <p:nvPr/>
        </p:nvSpPr>
        <p:spPr>
          <a:xfrm>
            <a:off x="7997272" y="984188"/>
            <a:ext cx="8383169" cy="137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Fitness</a:t>
            </a:r>
          </a:p>
        </p:txBody>
      </p:sp>
      <p:sp>
        <p:nvSpPr>
          <p:cNvPr id="117" name="Line"/>
          <p:cNvSpPr/>
          <p:nvPr/>
        </p:nvSpPr>
        <p:spPr>
          <a:xfrm>
            <a:off x="11608676" y="2794666"/>
            <a:ext cx="1192924" cy="1"/>
          </a:xfrm>
          <a:prstGeom prst="line">
            <a:avLst/>
          </a:prstGeom>
          <a:ln w="571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i="1" spc="0" sz="1824">
                <a:solidFill>
                  <a:srgbClr val="111111"/>
                </a:solidFill>
                <a:effectLst/>
              </a:defRPr>
            </a:pPr>
          </a:p>
        </p:txBody>
      </p:sp>
      <p:pic>
        <p:nvPicPr>
          <p:cNvPr id="118" name="Screen Shot 2017-12-04 at 14.09.19.png" descr="Screen Shot 2017-12-04 at 14.09.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7788" y="3450907"/>
            <a:ext cx="20954700" cy="4130757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Range(y):[0,+∞)…"/>
          <p:cNvSpPr txBox="1"/>
          <p:nvPr/>
        </p:nvSpPr>
        <p:spPr>
          <a:xfrm>
            <a:off x="8151316" y="8933276"/>
            <a:ext cx="8107644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Range(y):[0,+∞)</a:t>
            </a:r>
          </a:p>
          <a:p>
            <a:pPr/>
            <a:r>
              <a:t>Range(fitness):(0,1]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itness"/>
          <p:cNvSpPr/>
          <p:nvPr/>
        </p:nvSpPr>
        <p:spPr>
          <a:xfrm>
            <a:off x="7997272" y="984188"/>
            <a:ext cx="8383169" cy="137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Fitness</a:t>
            </a:r>
          </a:p>
        </p:txBody>
      </p:sp>
      <p:sp>
        <p:nvSpPr>
          <p:cNvPr id="124" name="Line"/>
          <p:cNvSpPr/>
          <p:nvPr/>
        </p:nvSpPr>
        <p:spPr>
          <a:xfrm>
            <a:off x="11608676" y="2794666"/>
            <a:ext cx="1192924" cy="1"/>
          </a:xfrm>
          <a:prstGeom prst="line">
            <a:avLst/>
          </a:prstGeom>
          <a:ln w="571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b="0" i="1" spc="0" sz="1824">
                <a:solidFill>
                  <a:srgbClr val="111111"/>
                </a:solidFill>
                <a:effectLst/>
              </a:defRPr>
            </a:pPr>
          </a:p>
        </p:txBody>
      </p:sp>
      <p:graphicFrame>
        <p:nvGraphicFramePr>
          <p:cNvPr id="125" name="2D Line Chart"/>
          <p:cNvGraphicFramePr/>
          <p:nvPr/>
        </p:nvGraphicFramePr>
        <p:xfrm>
          <a:off x="5186946" y="3607039"/>
          <a:ext cx="13123533" cy="782796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126" name="2D Line Chart"/>
          <p:cNvGraphicFramePr/>
          <p:nvPr/>
        </p:nvGraphicFramePr>
        <p:xfrm>
          <a:off x="5186946" y="3607039"/>
          <a:ext cx="13123533" cy="782796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2"/>
      <p:bldP build="whole" bldLvl="1" animBg="1" rev="0" advAuto="0" spid="125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4570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533" strike="noStrike" sz="5600" u="none" kumimoji="0" normalizeH="0">
            <a:ln>
              <a:noFill/>
            </a:ln>
            <a:solidFill>
              <a:srgbClr val="000000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0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533" strike="noStrike" sz="5600" u="none" kumimoji="0" normalizeH="0">
            <a:ln>
              <a:noFill/>
            </a:ln>
            <a:solidFill>
              <a:srgbClr val="000000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4570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533" strike="noStrike" sz="5600" u="none" kumimoji="0" normalizeH="0">
            <a:ln>
              <a:noFill/>
            </a:ln>
            <a:solidFill>
              <a:srgbClr val="000000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0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533" strike="noStrike" sz="5600" u="none" kumimoji="0" normalizeH="0">
            <a:ln>
              <a:noFill/>
            </a:ln>
            <a:solidFill>
              <a:srgbClr val="000000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