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1"/>
    <p:sldMasterId id="2147483943" r:id="rId2"/>
    <p:sldMasterId id="2147483952" r:id="rId3"/>
  </p:sldMasterIdLst>
  <p:notesMasterIdLst>
    <p:notesMasterId r:id="rId19"/>
  </p:notesMasterIdLst>
  <p:handoutMasterIdLst>
    <p:handoutMasterId r:id="rId20"/>
  </p:handoutMasterIdLst>
  <p:sldIdLst>
    <p:sldId id="307" r:id="rId4"/>
    <p:sldId id="346" r:id="rId5"/>
    <p:sldId id="308" r:id="rId6"/>
    <p:sldId id="351" r:id="rId7"/>
    <p:sldId id="256" r:id="rId8"/>
    <p:sldId id="364" r:id="rId9"/>
    <p:sldId id="365" r:id="rId10"/>
    <p:sldId id="366" r:id="rId11"/>
    <p:sldId id="367" r:id="rId12"/>
    <p:sldId id="368" r:id="rId13"/>
    <p:sldId id="369" r:id="rId14"/>
    <p:sldId id="362" r:id="rId15"/>
    <p:sldId id="370" r:id="rId16"/>
    <p:sldId id="337" r:id="rId17"/>
    <p:sldId id="328" r:id="rId18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8" userDrawn="1">
          <p15:clr>
            <a:srgbClr val="A4A3A4"/>
          </p15:clr>
        </p15:guide>
        <p15:guide id="3" orient="horz" pos="29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100"/>
    <a:srgbClr val="8EC354"/>
    <a:srgbClr val="00C7FF"/>
    <a:srgbClr val="00B087"/>
    <a:srgbClr val="836E6B"/>
    <a:srgbClr val="E389FF"/>
    <a:srgbClr val="FF5D85"/>
    <a:srgbClr val="262626"/>
    <a:srgbClr val="1F344C"/>
    <a:srgbClr val="294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8062B-6B3B-466D-B85C-6868D6CD56DA}" v="4" dt="2019-07-23T16:58:09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8843" autoAdjust="0"/>
  </p:normalViewPr>
  <p:slideViewPr>
    <p:cSldViewPr snapToGrid="0" snapToObjects="1" showGuides="1">
      <p:cViewPr varScale="1">
        <p:scale>
          <a:sx n="148" d="100"/>
          <a:sy n="148" d="100"/>
        </p:scale>
        <p:origin x="282" y="120"/>
      </p:cViewPr>
      <p:guideLst>
        <p:guide orient="horz" pos="1616"/>
        <p:guide pos="2880"/>
        <p:guide orient="horz" pos="1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2016" y="-966"/>
      </p:cViewPr>
      <p:guideLst>
        <p:guide orient="horz" pos="2929"/>
        <p:guide pos="2208"/>
        <p:guide orient="horz"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8822841"/>
            <a:ext cx="7010400" cy="473559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9532" tIns="94724" rIns="93177" bIns="94724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6355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>
                <a:solidFill>
                  <a:schemeClr val="bg1"/>
                </a:solidFill>
              </a:rPr>
              <a:pPr algn="l" defTabSz="186355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548743" y="8878062"/>
            <a:ext cx="1912915" cy="219035"/>
          </a:xfrm>
          <a:prstGeom prst="rect">
            <a:avLst/>
          </a:prstGeom>
          <a:noFill/>
        </p:spPr>
        <p:txBody>
          <a:bodyPr wrap="square" lIns="93177" tIns="46589" rIns="93177" bIns="46589" rtlCol="0" anchor="ctr">
            <a:spAutoFit/>
          </a:bodyPr>
          <a:lstStyle/>
          <a:p>
            <a:pPr algn="ctr" defTabSz="186355"/>
            <a:r>
              <a:rPr lang="en-US" sz="80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196592" y="9049931"/>
            <a:ext cx="2617216" cy="172098"/>
          </a:xfrm>
          <a:prstGeom prst="rect">
            <a:avLst/>
          </a:prstGeom>
        </p:spPr>
        <p:txBody>
          <a:bodyPr wrap="square" lIns="93177" tIns="46589" rIns="93177" bIns="46589" anchor="b" anchorCtr="0">
            <a:spAutoFit/>
          </a:bodyPr>
          <a:lstStyle/>
          <a:p>
            <a:pPr algn="ctr" defTabSz="279532" eaLnBrk="0" hangingPunct="0">
              <a:defRPr/>
            </a:pPr>
            <a:r>
              <a:rPr lang="en-US" sz="500" kern="300" spc="52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</a:t>
            </a:r>
            <a:r>
              <a:rPr lang="en-US" sz="500" kern="300" spc="52" dirty="0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2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007" y="0"/>
            <a:ext cx="2570386" cy="1265297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45" y="8932265"/>
            <a:ext cx="571196" cy="2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71513" y="1181100"/>
            <a:ext cx="5667375" cy="31877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49631" y="4545939"/>
            <a:ext cx="5711139" cy="4174084"/>
          </a:xfrm>
          <a:prstGeom prst="rect">
            <a:avLst/>
          </a:prstGeom>
        </p:spPr>
        <p:txBody>
          <a:bodyPr vert="horz" lIns="46589" tIns="46589" rIns="46589" bIns="46589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8822841"/>
            <a:ext cx="7010400" cy="473559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9532" tIns="94724" rIns="93177" bIns="94724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6355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6355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4"/>
          <p:cNvSpPr>
            <a:spLocks noChangeAspect="1"/>
          </p:cNvSpPr>
          <p:nvPr/>
        </p:nvSpPr>
        <p:spPr>
          <a:xfrm>
            <a:off x="2196592" y="9051056"/>
            <a:ext cx="2617216" cy="172098"/>
          </a:xfrm>
          <a:prstGeom prst="rect">
            <a:avLst/>
          </a:prstGeom>
        </p:spPr>
        <p:txBody>
          <a:bodyPr wrap="square" lIns="93177" tIns="46589" rIns="93177" bIns="46589" anchor="b" anchorCtr="0">
            <a:spAutoFit/>
          </a:bodyPr>
          <a:lstStyle/>
          <a:p>
            <a:pPr algn="ctr" defTabSz="279532" eaLnBrk="0" hangingPunct="0">
              <a:defRPr/>
            </a:pPr>
            <a:r>
              <a:rPr lang="en-US" sz="500" kern="300" spc="52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2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2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5"/>
          <p:cNvSpPr txBox="1"/>
          <p:nvPr/>
        </p:nvSpPr>
        <p:spPr>
          <a:xfrm>
            <a:off x="2548743" y="8878062"/>
            <a:ext cx="1912915" cy="219035"/>
          </a:xfrm>
          <a:prstGeom prst="rect">
            <a:avLst/>
          </a:prstGeom>
          <a:noFill/>
        </p:spPr>
        <p:txBody>
          <a:bodyPr wrap="square" lIns="93177" tIns="46589" rIns="93177" bIns="46589" rtlCol="0" anchor="ctr">
            <a:spAutoFit/>
          </a:bodyPr>
          <a:lstStyle/>
          <a:p>
            <a:pPr algn="ctr" defTabSz="186355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007" y="0"/>
            <a:ext cx="2570386" cy="1265297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45" y="8932265"/>
            <a:ext cx="571196" cy="2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1513" y="1181100"/>
            <a:ext cx="5667375" cy="3187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9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_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marine_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4481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_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olet_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5742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rgbClr val="262626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EFC07-23DE-42DC-8898-3D23F50E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291-269F-4017-8EF3-5876289F47E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54AAF-0D39-41F9-A739-48D8AC24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0F39-43DB-40AC-88DF-DB040AB0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D4CB-B0FD-47F7-BD03-A2F41CD6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88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63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0495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/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549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60"/>
            <a:ext cx="6016752" cy="4507140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solidFill>
                  <a:schemeClr val="tx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278497" y="137381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21" name="Group 20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25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23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150547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20" name="Group 19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33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31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63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>
            <a:grpSpLocks noChangeAspect="1"/>
          </p:cNvGrpSpPr>
          <p:nvPr userDrawn="1"/>
        </p:nvGrpSpPr>
        <p:grpSpPr>
          <a:xfrm>
            <a:off x="3706544" y="366711"/>
            <a:ext cx="1701875" cy="356702"/>
            <a:chOff x="2281238" y="2917826"/>
            <a:chExt cx="4567238" cy="957263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5237163" y="3119438"/>
              <a:ext cx="68263" cy="66675"/>
            </a:xfrm>
            <a:custGeom>
              <a:avLst/>
              <a:gdLst>
                <a:gd name="T0" fmla="*/ 33 w 85"/>
                <a:gd name="T1" fmla="*/ 23 h 84"/>
                <a:gd name="T2" fmla="*/ 33 w 85"/>
                <a:gd name="T3" fmla="*/ 41 h 84"/>
                <a:gd name="T4" fmla="*/ 42 w 85"/>
                <a:gd name="T5" fmla="*/ 41 h 84"/>
                <a:gd name="T6" fmla="*/ 45 w 85"/>
                <a:gd name="T7" fmla="*/ 41 h 84"/>
                <a:gd name="T8" fmla="*/ 49 w 85"/>
                <a:gd name="T9" fmla="*/ 41 h 84"/>
                <a:gd name="T10" fmla="*/ 52 w 85"/>
                <a:gd name="T11" fmla="*/ 39 h 84"/>
                <a:gd name="T12" fmla="*/ 54 w 85"/>
                <a:gd name="T13" fmla="*/ 35 h 84"/>
                <a:gd name="T14" fmla="*/ 54 w 85"/>
                <a:gd name="T15" fmla="*/ 32 h 84"/>
                <a:gd name="T16" fmla="*/ 54 w 85"/>
                <a:gd name="T17" fmla="*/ 28 h 84"/>
                <a:gd name="T18" fmla="*/ 52 w 85"/>
                <a:gd name="T19" fmla="*/ 27 h 84"/>
                <a:gd name="T20" fmla="*/ 50 w 85"/>
                <a:gd name="T21" fmla="*/ 25 h 84"/>
                <a:gd name="T22" fmla="*/ 47 w 85"/>
                <a:gd name="T23" fmla="*/ 23 h 84"/>
                <a:gd name="T24" fmla="*/ 43 w 85"/>
                <a:gd name="T25" fmla="*/ 23 h 84"/>
                <a:gd name="T26" fmla="*/ 33 w 85"/>
                <a:gd name="T27" fmla="*/ 23 h 84"/>
                <a:gd name="T28" fmla="*/ 28 w 85"/>
                <a:gd name="T29" fmla="*/ 20 h 84"/>
                <a:gd name="T30" fmla="*/ 43 w 85"/>
                <a:gd name="T31" fmla="*/ 20 h 84"/>
                <a:gd name="T32" fmla="*/ 49 w 85"/>
                <a:gd name="T33" fmla="*/ 20 h 84"/>
                <a:gd name="T34" fmla="*/ 54 w 85"/>
                <a:gd name="T35" fmla="*/ 21 h 84"/>
                <a:gd name="T36" fmla="*/ 57 w 85"/>
                <a:gd name="T37" fmla="*/ 23 h 84"/>
                <a:gd name="T38" fmla="*/ 59 w 85"/>
                <a:gd name="T39" fmla="*/ 27 h 84"/>
                <a:gd name="T40" fmla="*/ 59 w 85"/>
                <a:gd name="T41" fmla="*/ 32 h 84"/>
                <a:gd name="T42" fmla="*/ 59 w 85"/>
                <a:gd name="T43" fmla="*/ 37 h 84"/>
                <a:gd name="T44" fmla="*/ 56 w 85"/>
                <a:gd name="T45" fmla="*/ 41 h 84"/>
                <a:gd name="T46" fmla="*/ 52 w 85"/>
                <a:gd name="T47" fmla="*/ 44 h 84"/>
                <a:gd name="T48" fmla="*/ 47 w 85"/>
                <a:gd name="T49" fmla="*/ 44 h 84"/>
                <a:gd name="T50" fmla="*/ 61 w 85"/>
                <a:gd name="T51" fmla="*/ 65 h 84"/>
                <a:gd name="T52" fmla="*/ 56 w 85"/>
                <a:gd name="T53" fmla="*/ 65 h 84"/>
                <a:gd name="T54" fmla="*/ 42 w 85"/>
                <a:gd name="T55" fmla="*/ 46 h 84"/>
                <a:gd name="T56" fmla="*/ 33 w 85"/>
                <a:gd name="T57" fmla="*/ 46 h 84"/>
                <a:gd name="T58" fmla="*/ 33 w 85"/>
                <a:gd name="T59" fmla="*/ 65 h 84"/>
                <a:gd name="T60" fmla="*/ 28 w 85"/>
                <a:gd name="T61" fmla="*/ 65 h 84"/>
                <a:gd name="T62" fmla="*/ 28 w 85"/>
                <a:gd name="T63" fmla="*/ 20 h 84"/>
                <a:gd name="T64" fmla="*/ 43 w 85"/>
                <a:gd name="T65" fmla="*/ 6 h 84"/>
                <a:gd name="T66" fmla="*/ 24 w 85"/>
                <a:gd name="T67" fmla="*/ 11 h 84"/>
                <a:gd name="T68" fmla="*/ 10 w 85"/>
                <a:gd name="T69" fmla="*/ 23 h 84"/>
                <a:gd name="T70" fmla="*/ 5 w 85"/>
                <a:gd name="T71" fmla="*/ 42 h 84"/>
                <a:gd name="T72" fmla="*/ 9 w 85"/>
                <a:gd name="T73" fmla="*/ 56 h 84"/>
                <a:gd name="T74" fmla="*/ 16 w 85"/>
                <a:gd name="T75" fmla="*/ 68 h 84"/>
                <a:gd name="T76" fmla="*/ 28 w 85"/>
                <a:gd name="T77" fmla="*/ 77 h 84"/>
                <a:gd name="T78" fmla="*/ 43 w 85"/>
                <a:gd name="T79" fmla="*/ 81 h 84"/>
                <a:gd name="T80" fmla="*/ 61 w 85"/>
                <a:gd name="T81" fmla="*/ 75 h 84"/>
                <a:gd name="T82" fmla="*/ 75 w 85"/>
                <a:gd name="T83" fmla="*/ 61 h 84"/>
                <a:gd name="T84" fmla="*/ 80 w 85"/>
                <a:gd name="T85" fmla="*/ 42 h 84"/>
                <a:gd name="T86" fmla="*/ 75 w 85"/>
                <a:gd name="T87" fmla="*/ 23 h 84"/>
                <a:gd name="T88" fmla="*/ 61 w 85"/>
                <a:gd name="T89" fmla="*/ 11 h 84"/>
                <a:gd name="T90" fmla="*/ 43 w 85"/>
                <a:gd name="T91" fmla="*/ 6 h 84"/>
                <a:gd name="T92" fmla="*/ 43 w 85"/>
                <a:gd name="T93" fmla="*/ 0 h 84"/>
                <a:gd name="T94" fmla="*/ 59 w 85"/>
                <a:gd name="T95" fmla="*/ 4 h 84"/>
                <a:gd name="T96" fmla="*/ 73 w 85"/>
                <a:gd name="T97" fmla="*/ 13 h 84"/>
                <a:gd name="T98" fmla="*/ 82 w 85"/>
                <a:gd name="T99" fmla="*/ 27 h 84"/>
                <a:gd name="T100" fmla="*/ 85 w 85"/>
                <a:gd name="T101" fmla="*/ 42 h 84"/>
                <a:gd name="T102" fmla="*/ 82 w 85"/>
                <a:gd name="T103" fmla="*/ 60 h 84"/>
                <a:gd name="T104" fmla="*/ 73 w 85"/>
                <a:gd name="T105" fmla="*/ 72 h 84"/>
                <a:gd name="T106" fmla="*/ 59 w 85"/>
                <a:gd name="T107" fmla="*/ 81 h 84"/>
                <a:gd name="T108" fmla="*/ 43 w 85"/>
                <a:gd name="T109" fmla="*/ 84 h 84"/>
                <a:gd name="T110" fmla="*/ 26 w 85"/>
                <a:gd name="T111" fmla="*/ 81 h 84"/>
                <a:gd name="T112" fmla="*/ 14 w 85"/>
                <a:gd name="T113" fmla="*/ 72 h 84"/>
                <a:gd name="T114" fmla="*/ 3 w 85"/>
                <a:gd name="T115" fmla="*/ 60 h 84"/>
                <a:gd name="T116" fmla="*/ 0 w 85"/>
                <a:gd name="T117" fmla="*/ 42 h 84"/>
                <a:gd name="T118" fmla="*/ 3 w 85"/>
                <a:gd name="T119" fmla="*/ 27 h 84"/>
                <a:gd name="T120" fmla="*/ 14 w 85"/>
                <a:gd name="T121" fmla="*/ 13 h 84"/>
                <a:gd name="T122" fmla="*/ 26 w 85"/>
                <a:gd name="T123" fmla="*/ 4 h 84"/>
                <a:gd name="T124" fmla="*/ 43 w 85"/>
                <a:gd name="T12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5" h="84">
                  <a:moveTo>
                    <a:pt x="33" y="23"/>
                  </a:moveTo>
                  <a:lnTo>
                    <a:pt x="33" y="41"/>
                  </a:lnTo>
                  <a:lnTo>
                    <a:pt x="42" y="41"/>
                  </a:lnTo>
                  <a:lnTo>
                    <a:pt x="45" y="41"/>
                  </a:lnTo>
                  <a:lnTo>
                    <a:pt x="49" y="41"/>
                  </a:lnTo>
                  <a:lnTo>
                    <a:pt x="52" y="39"/>
                  </a:lnTo>
                  <a:lnTo>
                    <a:pt x="54" y="35"/>
                  </a:lnTo>
                  <a:lnTo>
                    <a:pt x="54" y="32"/>
                  </a:lnTo>
                  <a:lnTo>
                    <a:pt x="54" y="28"/>
                  </a:lnTo>
                  <a:lnTo>
                    <a:pt x="52" y="27"/>
                  </a:lnTo>
                  <a:lnTo>
                    <a:pt x="50" y="25"/>
                  </a:lnTo>
                  <a:lnTo>
                    <a:pt x="47" y="23"/>
                  </a:lnTo>
                  <a:lnTo>
                    <a:pt x="43" y="23"/>
                  </a:lnTo>
                  <a:lnTo>
                    <a:pt x="33" y="23"/>
                  </a:lnTo>
                  <a:close/>
                  <a:moveTo>
                    <a:pt x="28" y="20"/>
                  </a:moveTo>
                  <a:lnTo>
                    <a:pt x="43" y="20"/>
                  </a:lnTo>
                  <a:lnTo>
                    <a:pt x="49" y="20"/>
                  </a:lnTo>
                  <a:lnTo>
                    <a:pt x="54" y="21"/>
                  </a:lnTo>
                  <a:lnTo>
                    <a:pt x="57" y="23"/>
                  </a:lnTo>
                  <a:lnTo>
                    <a:pt x="59" y="27"/>
                  </a:lnTo>
                  <a:lnTo>
                    <a:pt x="59" y="32"/>
                  </a:lnTo>
                  <a:lnTo>
                    <a:pt x="59" y="37"/>
                  </a:lnTo>
                  <a:lnTo>
                    <a:pt x="56" y="41"/>
                  </a:lnTo>
                  <a:lnTo>
                    <a:pt x="52" y="44"/>
                  </a:lnTo>
                  <a:lnTo>
                    <a:pt x="47" y="44"/>
                  </a:lnTo>
                  <a:lnTo>
                    <a:pt x="61" y="65"/>
                  </a:lnTo>
                  <a:lnTo>
                    <a:pt x="56" y="65"/>
                  </a:lnTo>
                  <a:lnTo>
                    <a:pt x="42" y="46"/>
                  </a:lnTo>
                  <a:lnTo>
                    <a:pt x="33" y="46"/>
                  </a:lnTo>
                  <a:lnTo>
                    <a:pt x="33" y="65"/>
                  </a:lnTo>
                  <a:lnTo>
                    <a:pt x="28" y="65"/>
                  </a:lnTo>
                  <a:lnTo>
                    <a:pt x="28" y="20"/>
                  </a:lnTo>
                  <a:close/>
                  <a:moveTo>
                    <a:pt x="43" y="6"/>
                  </a:moveTo>
                  <a:lnTo>
                    <a:pt x="24" y="11"/>
                  </a:lnTo>
                  <a:lnTo>
                    <a:pt x="10" y="23"/>
                  </a:lnTo>
                  <a:lnTo>
                    <a:pt x="5" y="42"/>
                  </a:lnTo>
                  <a:lnTo>
                    <a:pt x="9" y="56"/>
                  </a:lnTo>
                  <a:lnTo>
                    <a:pt x="16" y="68"/>
                  </a:lnTo>
                  <a:lnTo>
                    <a:pt x="28" y="77"/>
                  </a:lnTo>
                  <a:lnTo>
                    <a:pt x="43" y="81"/>
                  </a:lnTo>
                  <a:lnTo>
                    <a:pt x="61" y="75"/>
                  </a:lnTo>
                  <a:lnTo>
                    <a:pt x="75" y="61"/>
                  </a:lnTo>
                  <a:lnTo>
                    <a:pt x="80" y="42"/>
                  </a:lnTo>
                  <a:lnTo>
                    <a:pt x="75" y="23"/>
                  </a:lnTo>
                  <a:lnTo>
                    <a:pt x="61" y="11"/>
                  </a:lnTo>
                  <a:lnTo>
                    <a:pt x="43" y="6"/>
                  </a:lnTo>
                  <a:close/>
                  <a:moveTo>
                    <a:pt x="43" y="0"/>
                  </a:moveTo>
                  <a:lnTo>
                    <a:pt x="59" y="4"/>
                  </a:lnTo>
                  <a:lnTo>
                    <a:pt x="73" y="13"/>
                  </a:lnTo>
                  <a:lnTo>
                    <a:pt x="82" y="27"/>
                  </a:lnTo>
                  <a:lnTo>
                    <a:pt x="85" y="42"/>
                  </a:lnTo>
                  <a:lnTo>
                    <a:pt x="82" y="60"/>
                  </a:lnTo>
                  <a:lnTo>
                    <a:pt x="73" y="72"/>
                  </a:lnTo>
                  <a:lnTo>
                    <a:pt x="59" y="81"/>
                  </a:lnTo>
                  <a:lnTo>
                    <a:pt x="43" y="84"/>
                  </a:lnTo>
                  <a:lnTo>
                    <a:pt x="26" y="81"/>
                  </a:lnTo>
                  <a:lnTo>
                    <a:pt x="14" y="72"/>
                  </a:lnTo>
                  <a:lnTo>
                    <a:pt x="3" y="60"/>
                  </a:lnTo>
                  <a:lnTo>
                    <a:pt x="0" y="42"/>
                  </a:lnTo>
                  <a:lnTo>
                    <a:pt x="3" y="27"/>
                  </a:lnTo>
                  <a:lnTo>
                    <a:pt x="14" y="13"/>
                  </a:lnTo>
                  <a:lnTo>
                    <a:pt x="26" y="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>
              <a:off x="3916363" y="3114676"/>
              <a:ext cx="341313" cy="585788"/>
            </a:xfrm>
            <a:custGeom>
              <a:avLst/>
              <a:gdLst>
                <a:gd name="T0" fmla="*/ 275 w 429"/>
                <a:gd name="T1" fmla="*/ 4 h 739"/>
                <a:gd name="T2" fmla="*/ 356 w 429"/>
                <a:gd name="T3" fmla="*/ 32 h 739"/>
                <a:gd name="T4" fmla="*/ 415 w 429"/>
                <a:gd name="T5" fmla="*/ 80 h 739"/>
                <a:gd name="T6" fmla="*/ 364 w 429"/>
                <a:gd name="T7" fmla="*/ 80 h 739"/>
                <a:gd name="T8" fmla="*/ 303 w 429"/>
                <a:gd name="T9" fmla="*/ 46 h 739"/>
                <a:gd name="T10" fmla="*/ 228 w 429"/>
                <a:gd name="T11" fmla="*/ 33 h 739"/>
                <a:gd name="T12" fmla="*/ 164 w 429"/>
                <a:gd name="T13" fmla="*/ 42 h 739"/>
                <a:gd name="T14" fmla="*/ 106 w 429"/>
                <a:gd name="T15" fmla="*/ 70 h 739"/>
                <a:gd name="T16" fmla="*/ 64 w 429"/>
                <a:gd name="T17" fmla="*/ 119 h 739"/>
                <a:gd name="T18" fmla="*/ 49 w 429"/>
                <a:gd name="T19" fmla="*/ 185 h 739"/>
                <a:gd name="T20" fmla="*/ 61 w 429"/>
                <a:gd name="T21" fmla="*/ 248 h 739"/>
                <a:gd name="T22" fmla="*/ 96 w 429"/>
                <a:gd name="T23" fmla="*/ 291 h 739"/>
                <a:gd name="T24" fmla="*/ 146 w 429"/>
                <a:gd name="T25" fmla="*/ 322 h 739"/>
                <a:gd name="T26" fmla="*/ 207 w 429"/>
                <a:gd name="T27" fmla="*/ 347 h 739"/>
                <a:gd name="T28" fmla="*/ 270 w 429"/>
                <a:gd name="T29" fmla="*/ 369 h 739"/>
                <a:gd name="T30" fmla="*/ 330 w 429"/>
                <a:gd name="T31" fmla="*/ 394 h 739"/>
                <a:gd name="T32" fmla="*/ 380 w 429"/>
                <a:gd name="T33" fmla="*/ 429 h 739"/>
                <a:gd name="T34" fmla="*/ 415 w 429"/>
                <a:gd name="T35" fmla="*/ 477 h 739"/>
                <a:gd name="T36" fmla="*/ 429 w 429"/>
                <a:gd name="T37" fmla="*/ 547 h 739"/>
                <a:gd name="T38" fmla="*/ 415 w 429"/>
                <a:gd name="T39" fmla="*/ 622 h 739"/>
                <a:gd name="T40" fmla="*/ 375 w 429"/>
                <a:gd name="T41" fmla="*/ 679 h 739"/>
                <a:gd name="T42" fmla="*/ 317 w 429"/>
                <a:gd name="T43" fmla="*/ 718 h 739"/>
                <a:gd name="T44" fmla="*/ 247 w 429"/>
                <a:gd name="T45" fmla="*/ 737 h 739"/>
                <a:gd name="T46" fmla="*/ 160 w 429"/>
                <a:gd name="T47" fmla="*/ 735 h 739"/>
                <a:gd name="T48" fmla="*/ 69 w 429"/>
                <a:gd name="T49" fmla="*/ 706 h 739"/>
                <a:gd name="T50" fmla="*/ 0 w 429"/>
                <a:gd name="T51" fmla="*/ 648 h 739"/>
                <a:gd name="T52" fmla="*/ 57 w 429"/>
                <a:gd name="T53" fmla="*/ 653 h 739"/>
                <a:gd name="T54" fmla="*/ 129 w 429"/>
                <a:gd name="T55" fmla="*/ 692 h 739"/>
                <a:gd name="T56" fmla="*/ 211 w 429"/>
                <a:gd name="T57" fmla="*/ 706 h 739"/>
                <a:gd name="T58" fmla="*/ 277 w 429"/>
                <a:gd name="T59" fmla="*/ 695 h 739"/>
                <a:gd name="T60" fmla="*/ 335 w 429"/>
                <a:gd name="T61" fmla="*/ 665 h 739"/>
                <a:gd name="T62" fmla="*/ 375 w 429"/>
                <a:gd name="T63" fmla="*/ 615 h 739"/>
                <a:gd name="T64" fmla="*/ 391 w 429"/>
                <a:gd name="T65" fmla="*/ 549 h 739"/>
                <a:gd name="T66" fmla="*/ 378 w 429"/>
                <a:gd name="T67" fmla="*/ 488 h 739"/>
                <a:gd name="T68" fmla="*/ 343 w 429"/>
                <a:gd name="T69" fmla="*/ 444 h 739"/>
                <a:gd name="T70" fmla="*/ 293 w 429"/>
                <a:gd name="T71" fmla="*/ 413 h 739"/>
                <a:gd name="T72" fmla="*/ 234 w 429"/>
                <a:gd name="T73" fmla="*/ 389 h 739"/>
                <a:gd name="T74" fmla="*/ 171 w 429"/>
                <a:gd name="T75" fmla="*/ 368 h 739"/>
                <a:gd name="T76" fmla="*/ 110 w 429"/>
                <a:gd name="T77" fmla="*/ 342 h 739"/>
                <a:gd name="T78" fmla="*/ 59 w 429"/>
                <a:gd name="T79" fmla="*/ 305 h 739"/>
                <a:gd name="T80" fmla="*/ 24 w 429"/>
                <a:gd name="T81" fmla="*/ 256 h 739"/>
                <a:gd name="T82" fmla="*/ 12 w 429"/>
                <a:gd name="T83" fmla="*/ 187 h 739"/>
                <a:gd name="T84" fmla="*/ 26 w 429"/>
                <a:gd name="T85" fmla="*/ 113 h 739"/>
                <a:gd name="T86" fmla="*/ 66 w 429"/>
                <a:gd name="T87" fmla="*/ 58 h 739"/>
                <a:gd name="T88" fmla="*/ 124 w 429"/>
                <a:gd name="T89" fmla="*/ 21 h 739"/>
                <a:gd name="T90" fmla="*/ 193 w 429"/>
                <a:gd name="T91" fmla="*/ 2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739">
                  <a:moveTo>
                    <a:pt x="230" y="0"/>
                  </a:moveTo>
                  <a:lnTo>
                    <a:pt x="275" y="4"/>
                  </a:lnTo>
                  <a:lnTo>
                    <a:pt x="317" y="14"/>
                  </a:lnTo>
                  <a:lnTo>
                    <a:pt x="356" y="32"/>
                  </a:lnTo>
                  <a:lnTo>
                    <a:pt x="389" y="52"/>
                  </a:lnTo>
                  <a:lnTo>
                    <a:pt x="415" y="80"/>
                  </a:lnTo>
                  <a:lnTo>
                    <a:pt x="387" y="105"/>
                  </a:lnTo>
                  <a:lnTo>
                    <a:pt x="364" y="80"/>
                  </a:lnTo>
                  <a:lnTo>
                    <a:pt x="337" y="59"/>
                  </a:lnTo>
                  <a:lnTo>
                    <a:pt x="303" y="46"/>
                  </a:lnTo>
                  <a:lnTo>
                    <a:pt x="268" y="37"/>
                  </a:lnTo>
                  <a:lnTo>
                    <a:pt x="228" y="33"/>
                  </a:lnTo>
                  <a:lnTo>
                    <a:pt x="197" y="35"/>
                  </a:lnTo>
                  <a:lnTo>
                    <a:pt x="164" y="42"/>
                  </a:lnTo>
                  <a:lnTo>
                    <a:pt x="134" y="54"/>
                  </a:lnTo>
                  <a:lnTo>
                    <a:pt x="106" y="70"/>
                  </a:lnTo>
                  <a:lnTo>
                    <a:pt x="83" y="93"/>
                  </a:lnTo>
                  <a:lnTo>
                    <a:pt x="64" y="119"/>
                  </a:lnTo>
                  <a:lnTo>
                    <a:pt x="52" y="150"/>
                  </a:lnTo>
                  <a:lnTo>
                    <a:pt x="49" y="185"/>
                  </a:lnTo>
                  <a:lnTo>
                    <a:pt x="52" y="220"/>
                  </a:lnTo>
                  <a:lnTo>
                    <a:pt x="61" y="248"/>
                  </a:lnTo>
                  <a:lnTo>
                    <a:pt x="76" y="270"/>
                  </a:lnTo>
                  <a:lnTo>
                    <a:pt x="96" y="291"/>
                  </a:lnTo>
                  <a:lnTo>
                    <a:pt x="120" y="308"/>
                  </a:lnTo>
                  <a:lnTo>
                    <a:pt x="146" y="322"/>
                  </a:lnTo>
                  <a:lnTo>
                    <a:pt x="176" y="335"/>
                  </a:lnTo>
                  <a:lnTo>
                    <a:pt x="207" y="347"/>
                  </a:lnTo>
                  <a:lnTo>
                    <a:pt x="239" y="357"/>
                  </a:lnTo>
                  <a:lnTo>
                    <a:pt x="270" y="369"/>
                  </a:lnTo>
                  <a:lnTo>
                    <a:pt x="302" y="382"/>
                  </a:lnTo>
                  <a:lnTo>
                    <a:pt x="330" y="394"/>
                  </a:lnTo>
                  <a:lnTo>
                    <a:pt x="357" y="411"/>
                  </a:lnTo>
                  <a:lnTo>
                    <a:pt x="380" y="429"/>
                  </a:lnTo>
                  <a:lnTo>
                    <a:pt x="401" y="451"/>
                  </a:lnTo>
                  <a:lnTo>
                    <a:pt x="415" y="477"/>
                  </a:lnTo>
                  <a:lnTo>
                    <a:pt x="426" y="510"/>
                  </a:lnTo>
                  <a:lnTo>
                    <a:pt x="429" y="547"/>
                  </a:lnTo>
                  <a:lnTo>
                    <a:pt x="426" y="587"/>
                  </a:lnTo>
                  <a:lnTo>
                    <a:pt x="415" y="622"/>
                  </a:lnTo>
                  <a:lnTo>
                    <a:pt x="398" y="653"/>
                  </a:lnTo>
                  <a:lnTo>
                    <a:pt x="375" y="679"/>
                  </a:lnTo>
                  <a:lnTo>
                    <a:pt x="349" y="700"/>
                  </a:lnTo>
                  <a:lnTo>
                    <a:pt x="317" y="718"/>
                  </a:lnTo>
                  <a:lnTo>
                    <a:pt x="284" y="730"/>
                  </a:lnTo>
                  <a:lnTo>
                    <a:pt x="247" y="737"/>
                  </a:lnTo>
                  <a:lnTo>
                    <a:pt x="211" y="739"/>
                  </a:lnTo>
                  <a:lnTo>
                    <a:pt x="160" y="735"/>
                  </a:lnTo>
                  <a:lnTo>
                    <a:pt x="113" y="725"/>
                  </a:lnTo>
                  <a:lnTo>
                    <a:pt x="69" y="706"/>
                  </a:lnTo>
                  <a:lnTo>
                    <a:pt x="33" y="681"/>
                  </a:lnTo>
                  <a:lnTo>
                    <a:pt x="0" y="648"/>
                  </a:lnTo>
                  <a:lnTo>
                    <a:pt x="24" y="624"/>
                  </a:lnTo>
                  <a:lnTo>
                    <a:pt x="57" y="653"/>
                  </a:lnTo>
                  <a:lnTo>
                    <a:pt x="90" y="676"/>
                  </a:lnTo>
                  <a:lnTo>
                    <a:pt x="129" y="692"/>
                  </a:lnTo>
                  <a:lnTo>
                    <a:pt x="167" y="702"/>
                  </a:lnTo>
                  <a:lnTo>
                    <a:pt x="211" y="706"/>
                  </a:lnTo>
                  <a:lnTo>
                    <a:pt x="244" y="702"/>
                  </a:lnTo>
                  <a:lnTo>
                    <a:pt x="277" y="695"/>
                  </a:lnTo>
                  <a:lnTo>
                    <a:pt x="309" y="683"/>
                  </a:lnTo>
                  <a:lnTo>
                    <a:pt x="335" y="665"/>
                  </a:lnTo>
                  <a:lnTo>
                    <a:pt x="359" y="643"/>
                  </a:lnTo>
                  <a:lnTo>
                    <a:pt x="375" y="615"/>
                  </a:lnTo>
                  <a:lnTo>
                    <a:pt x="387" y="584"/>
                  </a:lnTo>
                  <a:lnTo>
                    <a:pt x="391" y="549"/>
                  </a:lnTo>
                  <a:lnTo>
                    <a:pt x="387" y="516"/>
                  </a:lnTo>
                  <a:lnTo>
                    <a:pt x="378" y="488"/>
                  </a:lnTo>
                  <a:lnTo>
                    <a:pt x="363" y="463"/>
                  </a:lnTo>
                  <a:lnTo>
                    <a:pt x="343" y="444"/>
                  </a:lnTo>
                  <a:lnTo>
                    <a:pt x="319" y="427"/>
                  </a:lnTo>
                  <a:lnTo>
                    <a:pt x="293" y="413"/>
                  </a:lnTo>
                  <a:lnTo>
                    <a:pt x="263" y="401"/>
                  </a:lnTo>
                  <a:lnTo>
                    <a:pt x="234" y="389"/>
                  </a:lnTo>
                  <a:lnTo>
                    <a:pt x="202" y="378"/>
                  </a:lnTo>
                  <a:lnTo>
                    <a:pt x="171" y="368"/>
                  </a:lnTo>
                  <a:lnTo>
                    <a:pt x="139" y="355"/>
                  </a:lnTo>
                  <a:lnTo>
                    <a:pt x="110" y="342"/>
                  </a:lnTo>
                  <a:lnTo>
                    <a:pt x="83" y="324"/>
                  </a:lnTo>
                  <a:lnTo>
                    <a:pt x="59" y="305"/>
                  </a:lnTo>
                  <a:lnTo>
                    <a:pt x="40" y="282"/>
                  </a:lnTo>
                  <a:lnTo>
                    <a:pt x="24" y="256"/>
                  </a:lnTo>
                  <a:lnTo>
                    <a:pt x="15" y="223"/>
                  </a:lnTo>
                  <a:lnTo>
                    <a:pt x="12" y="187"/>
                  </a:lnTo>
                  <a:lnTo>
                    <a:pt x="15" y="148"/>
                  </a:lnTo>
                  <a:lnTo>
                    <a:pt x="26" y="113"/>
                  </a:lnTo>
                  <a:lnTo>
                    <a:pt x="43" y="84"/>
                  </a:lnTo>
                  <a:lnTo>
                    <a:pt x="66" y="58"/>
                  </a:lnTo>
                  <a:lnTo>
                    <a:pt x="92" y="37"/>
                  </a:lnTo>
                  <a:lnTo>
                    <a:pt x="124" y="21"/>
                  </a:lnTo>
                  <a:lnTo>
                    <a:pt x="157" y="9"/>
                  </a:lnTo>
                  <a:lnTo>
                    <a:pt x="193" y="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 userDrawn="1"/>
          </p:nvSpPr>
          <p:spPr bwMode="auto">
            <a:xfrm>
              <a:off x="4308476" y="3130551"/>
              <a:ext cx="508000" cy="555625"/>
            </a:xfrm>
            <a:custGeom>
              <a:avLst/>
              <a:gdLst>
                <a:gd name="T0" fmla="*/ 323 w 640"/>
                <a:gd name="T1" fmla="*/ 33 h 700"/>
                <a:gd name="T2" fmla="*/ 137 w 640"/>
                <a:gd name="T3" fmla="*/ 472 h 700"/>
                <a:gd name="T4" fmla="*/ 504 w 640"/>
                <a:gd name="T5" fmla="*/ 472 h 700"/>
                <a:gd name="T6" fmla="*/ 323 w 640"/>
                <a:gd name="T7" fmla="*/ 33 h 700"/>
                <a:gd name="T8" fmla="*/ 303 w 640"/>
                <a:gd name="T9" fmla="*/ 0 h 700"/>
                <a:gd name="T10" fmla="*/ 345 w 640"/>
                <a:gd name="T11" fmla="*/ 0 h 700"/>
                <a:gd name="T12" fmla="*/ 640 w 640"/>
                <a:gd name="T13" fmla="*/ 700 h 700"/>
                <a:gd name="T14" fmla="*/ 600 w 640"/>
                <a:gd name="T15" fmla="*/ 700 h 700"/>
                <a:gd name="T16" fmla="*/ 518 w 640"/>
                <a:gd name="T17" fmla="*/ 505 h 700"/>
                <a:gd name="T18" fmla="*/ 124 w 640"/>
                <a:gd name="T19" fmla="*/ 505 h 700"/>
                <a:gd name="T20" fmla="*/ 41 w 640"/>
                <a:gd name="T21" fmla="*/ 700 h 700"/>
                <a:gd name="T22" fmla="*/ 0 w 640"/>
                <a:gd name="T23" fmla="*/ 700 h 700"/>
                <a:gd name="T24" fmla="*/ 303 w 640"/>
                <a:gd name="T25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0" h="700">
                  <a:moveTo>
                    <a:pt x="323" y="33"/>
                  </a:moveTo>
                  <a:lnTo>
                    <a:pt x="137" y="472"/>
                  </a:lnTo>
                  <a:lnTo>
                    <a:pt x="504" y="472"/>
                  </a:lnTo>
                  <a:lnTo>
                    <a:pt x="323" y="33"/>
                  </a:lnTo>
                  <a:close/>
                  <a:moveTo>
                    <a:pt x="303" y="0"/>
                  </a:moveTo>
                  <a:lnTo>
                    <a:pt x="345" y="0"/>
                  </a:lnTo>
                  <a:lnTo>
                    <a:pt x="640" y="700"/>
                  </a:lnTo>
                  <a:lnTo>
                    <a:pt x="600" y="700"/>
                  </a:lnTo>
                  <a:lnTo>
                    <a:pt x="518" y="505"/>
                  </a:lnTo>
                  <a:lnTo>
                    <a:pt x="124" y="505"/>
                  </a:lnTo>
                  <a:lnTo>
                    <a:pt x="41" y="700"/>
                  </a:lnTo>
                  <a:lnTo>
                    <a:pt x="0" y="70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 userDrawn="1"/>
          </p:nvSpPr>
          <p:spPr bwMode="auto">
            <a:xfrm>
              <a:off x="4865688" y="3114676"/>
              <a:ext cx="339725" cy="585788"/>
            </a:xfrm>
            <a:custGeom>
              <a:avLst/>
              <a:gdLst>
                <a:gd name="T0" fmla="*/ 276 w 430"/>
                <a:gd name="T1" fmla="*/ 4 h 739"/>
                <a:gd name="T2" fmla="*/ 356 w 430"/>
                <a:gd name="T3" fmla="*/ 32 h 739"/>
                <a:gd name="T4" fmla="*/ 416 w 430"/>
                <a:gd name="T5" fmla="*/ 80 h 739"/>
                <a:gd name="T6" fmla="*/ 365 w 430"/>
                <a:gd name="T7" fmla="*/ 80 h 739"/>
                <a:gd name="T8" fmla="*/ 304 w 430"/>
                <a:gd name="T9" fmla="*/ 46 h 739"/>
                <a:gd name="T10" fmla="*/ 231 w 430"/>
                <a:gd name="T11" fmla="*/ 33 h 739"/>
                <a:gd name="T12" fmla="*/ 164 w 430"/>
                <a:gd name="T13" fmla="*/ 42 h 739"/>
                <a:gd name="T14" fmla="*/ 107 w 430"/>
                <a:gd name="T15" fmla="*/ 70 h 739"/>
                <a:gd name="T16" fmla="*/ 65 w 430"/>
                <a:gd name="T17" fmla="*/ 119 h 739"/>
                <a:gd name="T18" fmla="*/ 49 w 430"/>
                <a:gd name="T19" fmla="*/ 185 h 739"/>
                <a:gd name="T20" fmla="*/ 63 w 430"/>
                <a:gd name="T21" fmla="*/ 248 h 739"/>
                <a:gd name="T22" fmla="*/ 98 w 430"/>
                <a:gd name="T23" fmla="*/ 291 h 739"/>
                <a:gd name="T24" fmla="*/ 149 w 430"/>
                <a:gd name="T25" fmla="*/ 322 h 739"/>
                <a:gd name="T26" fmla="*/ 208 w 430"/>
                <a:gd name="T27" fmla="*/ 347 h 739"/>
                <a:gd name="T28" fmla="*/ 271 w 430"/>
                <a:gd name="T29" fmla="*/ 369 h 739"/>
                <a:gd name="T30" fmla="*/ 330 w 430"/>
                <a:gd name="T31" fmla="*/ 394 h 739"/>
                <a:gd name="T32" fmla="*/ 381 w 430"/>
                <a:gd name="T33" fmla="*/ 429 h 739"/>
                <a:gd name="T34" fmla="*/ 416 w 430"/>
                <a:gd name="T35" fmla="*/ 477 h 739"/>
                <a:gd name="T36" fmla="*/ 430 w 430"/>
                <a:gd name="T37" fmla="*/ 547 h 739"/>
                <a:gd name="T38" fmla="*/ 416 w 430"/>
                <a:gd name="T39" fmla="*/ 622 h 739"/>
                <a:gd name="T40" fmla="*/ 376 w 430"/>
                <a:gd name="T41" fmla="*/ 679 h 739"/>
                <a:gd name="T42" fmla="*/ 318 w 430"/>
                <a:gd name="T43" fmla="*/ 718 h 739"/>
                <a:gd name="T44" fmla="*/ 248 w 430"/>
                <a:gd name="T45" fmla="*/ 737 h 739"/>
                <a:gd name="T46" fmla="*/ 161 w 430"/>
                <a:gd name="T47" fmla="*/ 735 h 739"/>
                <a:gd name="T48" fmla="*/ 70 w 430"/>
                <a:gd name="T49" fmla="*/ 706 h 739"/>
                <a:gd name="T50" fmla="*/ 0 w 430"/>
                <a:gd name="T51" fmla="*/ 648 h 739"/>
                <a:gd name="T52" fmla="*/ 58 w 430"/>
                <a:gd name="T53" fmla="*/ 653 h 739"/>
                <a:gd name="T54" fmla="*/ 129 w 430"/>
                <a:gd name="T55" fmla="*/ 692 h 739"/>
                <a:gd name="T56" fmla="*/ 211 w 430"/>
                <a:gd name="T57" fmla="*/ 706 h 739"/>
                <a:gd name="T58" fmla="*/ 278 w 430"/>
                <a:gd name="T59" fmla="*/ 695 h 739"/>
                <a:gd name="T60" fmla="*/ 337 w 430"/>
                <a:gd name="T61" fmla="*/ 665 h 739"/>
                <a:gd name="T62" fmla="*/ 377 w 430"/>
                <a:gd name="T63" fmla="*/ 615 h 739"/>
                <a:gd name="T64" fmla="*/ 391 w 430"/>
                <a:gd name="T65" fmla="*/ 549 h 739"/>
                <a:gd name="T66" fmla="*/ 379 w 430"/>
                <a:gd name="T67" fmla="*/ 488 h 739"/>
                <a:gd name="T68" fmla="*/ 344 w 430"/>
                <a:gd name="T69" fmla="*/ 444 h 739"/>
                <a:gd name="T70" fmla="*/ 294 w 430"/>
                <a:gd name="T71" fmla="*/ 413 h 739"/>
                <a:gd name="T72" fmla="*/ 234 w 430"/>
                <a:gd name="T73" fmla="*/ 389 h 739"/>
                <a:gd name="T74" fmla="*/ 171 w 430"/>
                <a:gd name="T75" fmla="*/ 368 h 739"/>
                <a:gd name="T76" fmla="*/ 110 w 430"/>
                <a:gd name="T77" fmla="*/ 342 h 739"/>
                <a:gd name="T78" fmla="*/ 60 w 430"/>
                <a:gd name="T79" fmla="*/ 305 h 739"/>
                <a:gd name="T80" fmla="*/ 25 w 430"/>
                <a:gd name="T81" fmla="*/ 256 h 739"/>
                <a:gd name="T82" fmla="*/ 12 w 430"/>
                <a:gd name="T83" fmla="*/ 187 h 739"/>
                <a:gd name="T84" fmla="*/ 26 w 430"/>
                <a:gd name="T85" fmla="*/ 113 h 739"/>
                <a:gd name="T86" fmla="*/ 67 w 430"/>
                <a:gd name="T87" fmla="*/ 58 h 739"/>
                <a:gd name="T88" fmla="*/ 124 w 430"/>
                <a:gd name="T89" fmla="*/ 21 h 739"/>
                <a:gd name="T90" fmla="*/ 194 w 430"/>
                <a:gd name="T91" fmla="*/ 2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0" h="739">
                  <a:moveTo>
                    <a:pt x="231" y="0"/>
                  </a:moveTo>
                  <a:lnTo>
                    <a:pt x="276" y="4"/>
                  </a:lnTo>
                  <a:lnTo>
                    <a:pt x="318" y="14"/>
                  </a:lnTo>
                  <a:lnTo>
                    <a:pt x="356" y="32"/>
                  </a:lnTo>
                  <a:lnTo>
                    <a:pt x="390" y="52"/>
                  </a:lnTo>
                  <a:lnTo>
                    <a:pt x="416" y="80"/>
                  </a:lnTo>
                  <a:lnTo>
                    <a:pt x="388" y="105"/>
                  </a:lnTo>
                  <a:lnTo>
                    <a:pt x="365" y="80"/>
                  </a:lnTo>
                  <a:lnTo>
                    <a:pt x="337" y="59"/>
                  </a:lnTo>
                  <a:lnTo>
                    <a:pt x="304" y="46"/>
                  </a:lnTo>
                  <a:lnTo>
                    <a:pt x="269" y="37"/>
                  </a:lnTo>
                  <a:lnTo>
                    <a:pt x="231" y="33"/>
                  </a:lnTo>
                  <a:lnTo>
                    <a:pt x="198" y="35"/>
                  </a:lnTo>
                  <a:lnTo>
                    <a:pt x="164" y="42"/>
                  </a:lnTo>
                  <a:lnTo>
                    <a:pt x="135" y="54"/>
                  </a:lnTo>
                  <a:lnTo>
                    <a:pt x="107" y="70"/>
                  </a:lnTo>
                  <a:lnTo>
                    <a:pt x="84" y="93"/>
                  </a:lnTo>
                  <a:lnTo>
                    <a:pt x="65" y="119"/>
                  </a:lnTo>
                  <a:lnTo>
                    <a:pt x="53" y="150"/>
                  </a:lnTo>
                  <a:lnTo>
                    <a:pt x="49" y="185"/>
                  </a:lnTo>
                  <a:lnTo>
                    <a:pt x="53" y="220"/>
                  </a:lnTo>
                  <a:lnTo>
                    <a:pt x="63" y="248"/>
                  </a:lnTo>
                  <a:lnTo>
                    <a:pt x="77" y="270"/>
                  </a:lnTo>
                  <a:lnTo>
                    <a:pt x="98" y="291"/>
                  </a:lnTo>
                  <a:lnTo>
                    <a:pt x="121" y="308"/>
                  </a:lnTo>
                  <a:lnTo>
                    <a:pt x="149" y="322"/>
                  </a:lnTo>
                  <a:lnTo>
                    <a:pt x="177" y="335"/>
                  </a:lnTo>
                  <a:lnTo>
                    <a:pt x="208" y="347"/>
                  </a:lnTo>
                  <a:lnTo>
                    <a:pt x="239" y="357"/>
                  </a:lnTo>
                  <a:lnTo>
                    <a:pt x="271" y="369"/>
                  </a:lnTo>
                  <a:lnTo>
                    <a:pt x="302" y="382"/>
                  </a:lnTo>
                  <a:lnTo>
                    <a:pt x="330" y="394"/>
                  </a:lnTo>
                  <a:lnTo>
                    <a:pt x="358" y="411"/>
                  </a:lnTo>
                  <a:lnTo>
                    <a:pt x="381" y="429"/>
                  </a:lnTo>
                  <a:lnTo>
                    <a:pt x="402" y="451"/>
                  </a:lnTo>
                  <a:lnTo>
                    <a:pt x="416" y="477"/>
                  </a:lnTo>
                  <a:lnTo>
                    <a:pt x="426" y="510"/>
                  </a:lnTo>
                  <a:lnTo>
                    <a:pt x="430" y="547"/>
                  </a:lnTo>
                  <a:lnTo>
                    <a:pt x="426" y="587"/>
                  </a:lnTo>
                  <a:lnTo>
                    <a:pt x="416" y="622"/>
                  </a:lnTo>
                  <a:lnTo>
                    <a:pt x="398" y="653"/>
                  </a:lnTo>
                  <a:lnTo>
                    <a:pt x="376" y="679"/>
                  </a:lnTo>
                  <a:lnTo>
                    <a:pt x="349" y="700"/>
                  </a:lnTo>
                  <a:lnTo>
                    <a:pt x="318" y="718"/>
                  </a:lnTo>
                  <a:lnTo>
                    <a:pt x="285" y="730"/>
                  </a:lnTo>
                  <a:lnTo>
                    <a:pt x="248" y="737"/>
                  </a:lnTo>
                  <a:lnTo>
                    <a:pt x="211" y="739"/>
                  </a:lnTo>
                  <a:lnTo>
                    <a:pt x="161" y="735"/>
                  </a:lnTo>
                  <a:lnTo>
                    <a:pt x="114" y="725"/>
                  </a:lnTo>
                  <a:lnTo>
                    <a:pt x="70" y="706"/>
                  </a:lnTo>
                  <a:lnTo>
                    <a:pt x="33" y="681"/>
                  </a:lnTo>
                  <a:lnTo>
                    <a:pt x="0" y="648"/>
                  </a:lnTo>
                  <a:lnTo>
                    <a:pt x="25" y="624"/>
                  </a:lnTo>
                  <a:lnTo>
                    <a:pt x="58" y="653"/>
                  </a:lnTo>
                  <a:lnTo>
                    <a:pt x="91" y="676"/>
                  </a:lnTo>
                  <a:lnTo>
                    <a:pt x="129" y="692"/>
                  </a:lnTo>
                  <a:lnTo>
                    <a:pt x="170" y="702"/>
                  </a:lnTo>
                  <a:lnTo>
                    <a:pt x="211" y="706"/>
                  </a:lnTo>
                  <a:lnTo>
                    <a:pt x="246" y="702"/>
                  </a:lnTo>
                  <a:lnTo>
                    <a:pt x="278" y="695"/>
                  </a:lnTo>
                  <a:lnTo>
                    <a:pt x="309" y="683"/>
                  </a:lnTo>
                  <a:lnTo>
                    <a:pt x="337" y="665"/>
                  </a:lnTo>
                  <a:lnTo>
                    <a:pt x="360" y="643"/>
                  </a:lnTo>
                  <a:lnTo>
                    <a:pt x="377" y="615"/>
                  </a:lnTo>
                  <a:lnTo>
                    <a:pt x="388" y="584"/>
                  </a:lnTo>
                  <a:lnTo>
                    <a:pt x="391" y="549"/>
                  </a:lnTo>
                  <a:lnTo>
                    <a:pt x="388" y="516"/>
                  </a:lnTo>
                  <a:lnTo>
                    <a:pt x="379" y="488"/>
                  </a:lnTo>
                  <a:lnTo>
                    <a:pt x="363" y="463"/>
                  </a:lnTo>
                  <a:lnTo>
                    <a:pt x="344" y="444"/>
                  </a:lnTo>
                  <a:lnTo>
                    <a:pt x="320" y="427"/>
                  </a:lnTo>
                  <a:lnTo>
                    <a:pt x="294" y="413"/>
                  </a:lnTo>
                  <a:lnTo>
                    <a:pt x="264" y="401"/>
                  </a:lnTo>
                  <a:lnTo>
                    <a:pt x="234" y="389"/>
                  </a:lnTo>
                  <a:lnTo>
                    <a:pt x="203" y="378"/>
                  </a:lnTo>
                  <a:lnTo>
                    <a:pt x="171" y="368"/>
                  </a:lnTo>
                  <a:lnTo>
                    <a:pt x="140" y="355"/>
                  </a:lnTo>
                  <a:lnTo>
                    <a:pt x="110" y="342"/>
                  </a:lnTo>
                  <a:lnTo>
                    <a:pt x="84" y="324"/>
                  </a:lnTo>
                  <a:lnTo>
                    <a:pt x="60" y="305"/>
                  </a:lnTo>
                  <a:lnTo>
                    <a:pt x="40" y="282"/>
                  </a:lnTo>
                  <a:lnTo>
                    <a:pt x="25" y="256"/>
                  </a:lnTo>
                  <a:lnTo>
                    <a:pt x="16" y="223"/>
                  </a:lnTo>
                  <a:lnTo>
                    <a:pt x="12" y="187"/>
                  </a:lnTo>
                  <a:lnTo>
                    <a:pt x="16" y="148"/>
                  </a:lnTo>
                  <a:lnTo>
                    <a:pt x="26" y="113"/>
                  </a:lnTo>
                  <a:lnTo>
                    <a:pt x="44" y="84"/>
                  </a:lnTo>
                  <a:lnTo>
                    <a:pt x="67" y="58"/>
                  </a:lnTo>
                  <a:lnTo>
                    <a:pt x="95" y="37"/>
                  </a:lnTo>
                  <a:lnTo>
                    <a:pt x="124" y="21"/>
                  </a:lnTo>
                  <a:lnTo>
                    <a:pt x="157" y="9"/>
                  </a:lnTo>
                  <a:lnTo>
                    <a:pt x="194" y="2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5467351" y="3130551"/>
              <a:ext cx="461963" cy="555625"/>
            </a:xfrm>
            <a:custGeom>
              <a:avLst/>
              <a:gdLst>
                <a:gd name="T0" fmla="*/ 0 w 581"/>
                <a:gd name="T1" fmla="*/ 0 h 700"/>
                <a:gd name="T2" fmla="*/ 40 w 581"/>
                <a:gd name="T3" fmla="*/ 0 h 700"/>
                <a:gd name="T4" fmla="*/ 288 w 581"/>
                <a:gd name="T5" fmla="*/ 659 h 700"/>
                <a:gd name="T6" fmla="*/ 289 w 581"/>
                <a:gd name="T7" fmla="*/ 659 h 700"/>
                <a:gd name="T8" fmla="*/ 541 w 581"/>
                <a:gd name="T9" fmla="*/ 0 h 700"/>
                <a:gd name="T10" fmla="*/ 581 w 581"/>
                <a:gd name="T11" fmla="*/ 0 h 700"/>
                <a:gd name="T12" fmla="*/ 312 w 581"/>
                <a:gd name="T13" fmla="*/ 700 h 700"/>
                <a:gd name="T14" fmla="*/ 267 w 581"/>
                <a:gd name="T15" fmla="*/ 700 h 700"/>
                <a:gd name="T16" fmla="*/ 0 w 581"/>
                <a:gd name="T17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700">
                  <a:moveTo>
                    <a:pt x="0" y="0"/>
                  </a:moveTo>
                  <a:lnTo>
                    <a:pt x="40" y="0"/>
                  </a:lnTo>
                  <a:lnTo>
                    <a:pt x="288" y="659"/>
                  </a:lnTo>
                  <a:lnTo>
                    <a:pt x="289" y="659"/>
                  </a:lnTo>
                  <a:lnTo>
                    <a:pt x="541" y="0"/>
                  </a:lnTo>
                  <a:lnTo>
                    <a:pt x="581" y="0"/>
                  </a:lnTo>
                  <a:lnTo>
                    <a:pt x="312" y="700"/>
                  </a:lnTo>
                  <a:lnTo>
                    <a:pt x="267" y="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 userDrawn="1"/>
          </p:nvSpPr>
          <p:spPr bwMode="auto">
            <a:xfrm>
              <a:off x="5975351" y="3144838"/>
              <a:ext cx="47625" cy="541338"/>
            </a:xfrm>
            <a:custGeom>
              <a:avLst/>
              <a:gdLst>
                <a:gd name="T0" fmla="*/ 14 w 61"/>
                <a:gd name="T1" fmla="*/ 224 h 680"/>
                <a:gd name="T2" fmla="*/ 49 w 61"/>
                <a:gd name="T3" fmla="*/ 224 h 680"/>
                <a:gd name="T4" fmla="*/ 49 w 61"/>
                <a:gd name="T5" fmla="*/ 680 h 680"/>
                <a:gd name="T6" fmla="*/ 14 w 61"/>
                <a:gd name="T7" fmla="*/ 680 h 680"/>
                <a:gd name="T8" fmla="*/ 14 w 61"/>
                <a:gd name="T9" fmla="*/ 224 h 680"/>
                <a:gd name="T10" fmla="*/ 32 w 61"/>
                <a:gd name="T11" fmla="*/ 0 h 680"/>
                <a:gd name="T12" fmla="*/ 46 w 61"/>
                <a:gd name="T13" fmla="*/ 5 h 680"/>
                <a:gd name="T14" fmla="*/ 56 w 61"/>
                <a:gd name="T15" fmla="*/ 15 h 680"/>
                <a:gd name="T16" fmla="*/ 61 w 61"/>
                <a:gd name="T17" fmla="*/ 31 h 680"/>
                <a:gd name="T18" fmla="*/ 58 w 61"/>
                <a:gd name="T19" fmla="*/ 45 h 680"/>
                <a:gd name="T20" fmla="*/ 53 w 61"/>
                <a:gd name="T21" fmla="*/ 55 h 680"/>
                <a:gd name="T22" fmla="*/ 42 w 61"/>
                <a:gd name="T23" fmla="*/ 62 h 680"/>
                <a:gd name="T24" fmla="*/ 32 w 61"/>
                <a:gd name="T25" fmla="*/ 64 h 680"/>
                <a:gd name="T26" fmla="*/ 20 w 61"/>
                <a:gd name="T27" fmla="*/ 62 h 680"/>
                <a:gd name="T28" fmla="*/ 11 w 61"/>
                <a:gd name="T29" fmla="*/ 55 h 680"/>
                <a:gd name="T30" fmla="*/ 4 w 61"/>
                <a:gd name="T31" fmla="*/ 45 h 680"/>
                <a:gd name="T32" fmla="*/ 0 w 61"/>
                <a:gd name="T33" fmla="*/ 31 h 680"/>
                <a:gd name="T34" fmla="*/ 6 w 61"/>
                <a:gd name="T35" fmla="*/ 15 h 680"/>
                <a:gd name="T36" fmla="*/ 16 w 61"/>
                <a:gd name="T37" fmla="*/ 5 h 680"/>
                <a:gd name="T38" fmla="*/ 32 w 61"/>
                <a:gd name="T39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680">
                  <a:moveTo>
                    <a:pt x="14" y="224"/>
                  </a:moveTo>
                  <a:lnTo>
                    <a:pt x="49" y="224"/>
                  </a:lnTo>
                  <a:lnTo>
                    <a:pt x="49" y="680"/>
                  </a:lnTo>
                  <a:lnTo>
                    <a:pt x="14" y="680"/>
                  </a:lnTo>
                  <a:lnTo>
                    <a:pt x="14" y="224"/>
                  </a:lnTo>
                  <a:close/>
                  <a:moveTo>
                    <a:pt x="32" y="0"/>
                  </a:moveTo>
                  <a:lnTo>
                    <a:pt x="46" y="5"/>
                  </a:lnTo>
                  <a:lnTo>
                    <a:pt x="56" y="15"/>
                  </a:lnTo>
                  <a:lnTo>
                    <a:pt x="61" y="31"/>
                  </a:lnTo>
                  <a:lnTo>
                    <a:pt x="58" y="45"/>
                  </a:lnTo>
                  <a:lnTo>
                    <a:pt x="53" y="55"/>
                  </a:lnTo>
                  <a:lnTo>
                    <a:pt x="42" y="62"/>
                  </a:lnTo>
                  <a:lnTo>
                    <a:pt x="32" y="64"/>
                  </a:lnTo>
                  <a:lnTo>
                    <a:pt x="20" y="62"/>
                  </a:lnTo>
                  <a:lnTo>
                    <a:pt x="11" y="55"/>
                  </a:lnTo>
                  <a:lnTo>
                    <a:pt x="4" y="45"/>
                  </a:lnTo>
                  <a:lnTo>
                    <a:pt x="0" y="31"/>
                  </a:lnTo>
                  <a:lnTo>
                    <a:pt x="6" y="15"/>
                  </a:lnTo>
                  <a:lnTo>
                    <a:pt x="16" y="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/>
            </p:cNvSpPr>
            <p:nvPr userDrawn="1"/>
          </p:nvSpPr>
          <p:spPr bwMode="auto">
            <a:xfrm>
              <a:off x="6107113" y="3324226"/>
              <a:ext cx="317500" cy="550863"/>
            </a:xfrm>
            <a:custGeom>
              <a:avLst/>
              <a:gdLst>
                <a:gd name="T0" fmla="*/ 0 w 400"/>
                <a:gd name="T1" fmla="*/ 0 h 695"/>
                <a:gd name="T2" fmla="*/ 40 w 400"/>
                <a:gd name="T3" fmla="*/ 0 h 695"/>
                <a:gd name="T4" fmla="*/ 204 w 400"/>
                <a:gd name="T5" fmla="*/ 427 h 695"/>
                <a:gd name="T6" fmla="*/ 361 w 400"/>
                <a:gd name="T7" fmla="*/ 0 h 695"/>
                <a:gd name="T8" fmla="*/ 400 w 400"/>
                <a:gd name="T9" fmla="*/ 0 h 695"/>
                <a:gd name="T10" fmla="*/ 173 w 400"/>
                <a:gd name="T11" fmla="*/ 597 h 695"/>
                <a:gd name="T12" fmla="*/ 159 w 400"/>
                <a:gd name="T13" fmla="*/ 625 h 695"/>
                <a:gd name="T14" fmla="*/ 145 w 400"/>
                <a:gd name="T15" fmla="*/ 650 h 695"/>
                <a:gd name="T16" fmla="*/ 127 w 400"/>
                <a:gd name="T17" fmla="*/ 669 h 695"/>
                <a:gd name="T18" fmla="*/ 105 w 400"/>
                <a:gd name="T19" fmla="*/ 685 h 695"/>
                <a:gd name="T20" fmla="*/ 80 w 400"/>
                <a:gd name="T21" fmla="*/ 693 h 695"/>
                <a:gd name="T22" fmla="*/ 51 w 400"/>
                <a:gd name="T23" fmla="*/ 695 h 695"/>
                <a:gd name="T24" fmla="*/ 28 w 400"/>
                <a:gd name="T25" fmla="*/ 693 h 695"/>
                <a:gd name="T26" fmla="*/ 5 w 400"/>
                <a:gd name="T27" fmla="*/ 690 h 695"/>
                <a:gd name="T28" fmla="*/ 10 w 400"/>
                <a:gd name="T29" fmla="*/ 657 h 695"/>
                <a:gd name="T30" fmla="*/ 30 w 400"/>
                <a:gd name="T31" fmla="*/ 662 h 695"/>
                <a:gd name="T32" fmla="*/ 51 w 400"/>
                <a:gd name="T33" fmla="*/ 664 h 695"/>
                <a:gd name="T34" fmla="*/ 75 w 400"/>
                <a:gd name="T35" fmla="*/ 660 h 695"/>
                <a:gd name="T36" fmla="*/ 94 w 400"/>
                <a:gd name="T37" fmla="*/ 651 h 695"/>
                <a:gd name="T38" fmla="*/ 112 w 400"/>
                <a:gd name="T39" fmla="*/ 638 h 695"/>
                <a:gd name="T40" fmla="*/ 124 w 400"/>
                <a:gd name="T41" fmla="*/ 620 h 695"/>
                <a:gd name="T42" fmla="*/ 136 w 400"/>
                <a:gd name="T43" fmla="*/ 599 h 695"/>
                <a:gd name="T44" fmla="*/ 145 w 400"/>
                <a:gd name="T45" fmla="*/ 578 h 695"/>
                <a:gd name="T46" fmla="*/ 187 w 400"/>
                <a:gd name="T47" fmla="*/ 465 h 695"/>
                <a:gd name="T48" fmla="*/ 0 w 400"/>
                <a:gd name="T49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0" h="695">
                  <a:moveTo>
                    <a:pt x="0" y="0"/>
                  </a:moveTo>
                  <a:lnTo>
                    <a:pt x="40" y="0"/>
                  </a:lnTo>
                  <a:lnTo>
                    <a:pt x="204" y="427"/>
                  </a:lnTo>
                  <a:lnTo>
                    <a:pt x="361" y="0"/>
                  </a:lnTo>
                  <a:lnTo>
                    <a:pt x="400" y="0"/>
                  </a:lnTo>
                  <a:lnTo>
                    <a:pt x="173" y="597"/>
                  </a:lnTo>
                  <a:lnTo>
                    <a:pt x="159" y="625"/>
                  </a:lnTo>
                  <a:lnTo>
                    <a:pt x="145" y="650"/>
                  </a:lnTo>
                  <a:lnTo>
                    <a:pt x="127" y="669"/>
                  </a:lnTo>
                  <a:lnTo>
                    <a:pt x="105" y="685"/>
                  </a:lnTo>
                  <a:lnTo>
                    <a:pt x="80" y="693"/>
                  </a:lnTo>
                  <a:lnTo>
                    <a:pt x="51" y="695"/>
                  </a:lnTo>
                  <a:lnTo>
                    <a:pt x="28" y="693"/>
                  </a:lnTo>
                  <a:lnTo>
                    <a:pt x="5" y="690"/>
                  </a:lnTo>
                  <a:lnTo>
                    <a:pt x="10" y="657"/>
                  </a:lnTo>
                  <a:lnTo>
                    <a:pt x="30" y="662"/>
                  </a:lnTo>
                  <a:lnTo>
                    <a:pt x="51" y="664"/>
                  </a:lnTo>
                  <a:lnTo>
                    <a:pt x="75" y="660"/>
                  </a:lnTo>
                  <a:lnTo>
                    <a:pt x="94" y="651"/>
                  </a:lnTo>
                  <a:lnTo>
                    <a:pt x="112" y="638"/>
                  </a:lnTo>
                  <a:lnTo>
                    <a:pt x="124" y="620"/>
                  </a:lnTo>
                  <a:lnTo>
                    <a:pt x="136" y="599"/>
                  </a:lnTo>
                  <a:lnTo>
                    <a:pt x="145" y="578"/>
                  </a:lnTo>
                  <a:lnTo>
                    <a:pt x="187" y="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 noEditPoints="1"/>
            </p:cNvSpPr>
            <p:nvPr userDrawn="1"/>
          </p:nvSpPr>
          <p:spPr bwMode="auto">
            <a:xfrm>
              <a:off x="6462713" y="3313113"/>
              <a:ext cx="293688" cy="384175"/>
            </a:xfrm>
            <a:custGeom>
              <a:avLst/>
              <a:gdLst>
                <a:gd name="T0" fmla="*/ 241 w 370"/>
                <a:gd name="T1" fmla="*/ 228 h 484"/>
                <a:gd name="T2" fmla="*/ 176 w 370"/>
                <a:gd name="T3" fmla="*/ 234 h 484"/>
                <a:gd name="T4" fmla="*/ 115 w 370"/>
                <a:gd name="T5" fmla="*/ 248 h 484"/>
                <a:gd name="T6" fmla="*/ 68 w 370"/>
                <a:gd name="T7" fmla="*/ 275 h 484"/>
                <a:gd name="T8" fmla="*/ 40 w 370"/>
                <a:gd name="T9" fmla="*/ 319 h 484"/>
                <a:gd name="T10" fmla="*/ 40 w 370"/>
                <a:gd name="T11" fmla="*/ 376 h 484"/>
                <a:gd name="T12" fmla="*/ 61 w 370"/>
                <a:gd name="T13" fmla="*/ 416 h 484"/>
                <a:gd name="T14" fmla="*/ 98 w 370"/>
                <a:gd name="T15" fmla="*/ 441 h 484"/>
                <a:gd name="T16" fmla="*/ 139 w 370"/>
                <a:gd name="T17" fmla="*/ 453 h 484"/>
                <a:gd name="T18" fmla="*/ 199 w 370"/>
                <a:gd name="T19" fmla="*/ 451 h 484"/>
                <a:gd name="T20" fmla="*/ 258 w 370"/>
                <a:gd name="T21" fmla="*/ 425 h 484"/>
                <a:gd name="T22" fmla="*/ 298 w 370"/>
                <a:gd name="T23" fmla="*/ 378 h 484"/>
                <a:gd name="T24" fmla="*/ 321 w 370"/>
                <a:gd name="T25" fmla="*/ 319 h 484"/>
                <a:gd name="T26" fmla="*/ 328 w 370"/>
                <a:gd name="T27" fmla="*/ 255 h 484"/>
                <a:gd name="T28" fmla="*/ 272 w 370"/>
                <a:gd name="T29" fmla="*/ 227 h 484"/>
                <a:gd name="T30" fmla="*/ 227 w 370"/>
                <a:gd name="T31" fmla="*/ 2 h 484"/>
                <a:gd name="T32" fmla="*/ 290 w 370"/>
                <a:gd name="T33" fmla="*/ 23 h 484"/>
                <a:gd name="T34" fmla="*/ 335 w 370"/>
                <a:gd name="T35" fmla="*/ 65 h 484"/>
                <a:gd name="T36" fmla="*/ 359 w 370"/>
                <a:gd name="T37" fmla="*/ 127 h 484"/>
                <a:gd name="T38" fmla="*/ 363 w 370"/>
                <a:gd name="T39" fmla="*/ 368 h 484"/>
                <a:gd name="T40" fmla="*/ 366 w 370"/>
                <a:gd name="T41" fmla="*/ 441 h 484"/>
                <a:gd name="T42" fmla="*/ 337 w 370"/>
                <a:gd name="T43" fmla="*/ 470 h 484"/>
                <a:gd name="T44" fmla="*/ 331 w 370"/>
                <a:gd name="T45" fmla="*/ 422 h 484"/>
                <a:gd name="T46" fmla="*/ 330 w 370"/>
                <a:gd name="T47" fmla="*/ 373 h 484"/>
                <a:gd name="T48" fmla="*/ 309 w 370"/>
                <a:gd name="T49" fmla="*/ 408 h 484"/>
                <a:gd name="T50" fmla="*/ 256 w 370"/>
                <a:gd name="T51" fmla="*/ 457 h 484"/>
                <a:gd name="T52" fmla="*/ 192 w 370"/>
                <a:gd name="T53" fmla="*/ 481 h 484"/>
                <a:gd name="T54" fmla="*/ 127 w 370"/>
                <a:gd name="T55" fmla="*/ 483 h 484"/>
                <a:gd name="T56" fmla="*/ 75 w 370"/>
                <a:gd name="T57" fmla="*/ 467 h 484"/>
                <a:gd name="T58" fmla="*/ 29 w 370"/>
                <a:gd name="T59" fmla="*/ 434 h 484"/>
                <a:gd name="T60" fmla="*/ 3 w 370"/>
                <a:gd name="T61" fmla="*/ 383 h 484"/>
                <a:gd name="T62" fmla="*/ 3 w 370"/>
                <a:gd name="T63" fmla="*/ 317 h 484"/>
                <a:gd name="T64" fmla="*/ 29 w 370"/>
                <a:gd name="T65" fmla="*/ 265 h 484"/>
                <a:gd name="T66" fmla="*/ 75 w 370"/>
                <a:gd name="T67" fmla="*/ 232 h 484"/>
                <a:gd name="T68" fmla="*/ 132 w 370"/>
                <a:gd name="T69" fmla="*/ 211 h 484"/>
                <a:gd name="T70" fmla="*/ 199 w 370"/>
                <a:gd name="T71" fmla="*/ 201 h 484"/>
                <a:gd name="T72" fmla="*/ 262 w 370"/>
                <a:gd name="T73" fmla="*/ 199 h 484"/>
                <a:gd name="T74" fmla="*/ 328 w 370"/>
                <a:gd name="T75" fmla="*/ 169 h 484"/>
                <a:gd name="T76" fmla="*/ 316 w 370"/>
                <a:gd name="T77" fmla="*/ 100 h 484"/>
                <a:gd name="T78" fmla="*/ 279 w 370"/>
                <a:gd name="T79" fmla="*/ 54 h 484"/>
                <a:gd name="T80" fmla="*/ 223 w 370"/>
                <a:gd name="T81" fmla="*/ 33 h 484"/>
                <a:gd name="T82" fmla="*/ 148 w 370"/>
                <a:gd name="T83" fmla="*/ 35 h 484"/>
                <a:gd name="T84" fmla="*/ 78 w 370"/>
                <a:gd name="T85" fmla="*/ 63 h 484"/>
                <a:gd name="T86" fmla="*/ 29 w 370"/>
                <a:gd name="T87" fmla="*/ 59 h 484"/>
                <a:gd name="T88" fmla="*/ 103 w 370"/>
                <a:gd name="T89" fmla="*/ 16 h 484"/>
                <a:gd name="T90" fmla="*/ 190 w 370"/>
                <a:gd name="T91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0" h="484">
                  <a:moveTo>
                    <a:pt x="272" y="227"/>
                  </a:moveTo>
                  <a:lnTo>
                    <a:pt x="241" y="228"/>
                  </a:lnTo>
                  <a:lnTo>
                    <a:pt x="207" y="230"/>
                  </a:lnTo>
                  <a:lnTo>
                    <a:pt x="176" y="234"/>
                  </a:lnTo>
                  <a:lnTo>
                    <a:pt x="145" y="239"/>
                  </a:lnTo>
                  <a:lnTo>
                    <a:pt x="115" y="248"/>
                  </a:lnTo>
                  <a:lnTo>
                    <a:pt x="89" y="260"/>
                  </a:lnTo>
                  <a:lnTo>
                    <a:pt x="68" y="275"/>
                  </a:lnTo>
                  <a:lnTo>
                    <a:pt x="50" y="296"/>
                  </a:lnTo>
                  <a:lnTo>
                    <a:pt x="40" y="319"/>
                  </a:lnTo>
                  <a:lnTo>
                    <a:pt x="36" y="349"/>
                  </a:lnTo>
                  <a:lnTo>
                    <a:pt x="40" y="376"/>
                  </a:lnTo>
                  <a:lnTo>
                    <a:pt x="49" y="399"/>
                  </a:lnTo>
                  <a:lnTo>
                    <a:pt x="61" y="416"/>
                  </a:lnTo>
                  <a:lnTo>
                    <a:pt x="78" y="430"/>
                  </a:lnTo>
                  <a:lnTo>
                    <a:pt x="98" y="441"/>
                  </a:lnTo>
                  <a:lnTo>
                    <a:pt x="118" y="450"/>
                  </a:lnTo>
                  <a:lnTo>
                    <a:pt x="139" y="453"/>
                  </a:lnTo>
                  <a:lnTo>
                    <a:pt x="160" y="455"/>
                  </a:lnTo>
                  <a:lnTo>
                    <a:pt x="199" y="451"/>
                  </a:lnTo>
                  <a:lnTo>
                    <a:pt x="230" y="441"/>
                  </a:lnTo>
                  <a:lnTo>
                    <a:pt x="258" y="425"/>
                  </a:lnTo>
                  <a:lnTo>
                    <a:pt x="281" y="404"/>
                  </a:lnTo>
                  <a:lnTo>
                    <a:pt x="298" y="378"/>
                  </a:lnTo>
                  <a:lnTo>
                    <a:pt x="312" y="350"/>
                  </a:lnTo>
                  <a:lnTo>
                    <a:pt x="321" y="319"/>
                  </a:lnTo>
                  <a:lnTo>
                    <a:pt x="326" y="288"/>
                  </a:lnTo>
                  <a:lnTo>
                    <a:pt x="328" y="255"/>
                  </a:lnTo>
                  <a:lnTo>
                    <a:pt x="328" y="227"/>
                  </a:lnTo>
                  <a:lnTo>
                    <a:pt x="272" y="227"/>
                  </a:lnTo>
                  <a:close/>
                  <a:moveTo>
                    <a:pt x="190" y="0"/>
                  </a:moveTo>
                  <a:lnTo>
                    <a:pt x="227" y="2"/>
                  </a:lnTo>
                  <a:lnTo>
                    <a:pt x="260" y="9"/>
                  </a:lnTo>
                  <a:lnTo>
                    <a:pt x="290" y="23"/>
                  </a:lnTo>
                  <a:lnTo>
                    <a:pt x="316" y="40"/>
                  </a:lnTo>
                  <a:lnTo>
                    <a:pt x="335" y="65"/>
                  </a:lnTo>
                  <a:lnTo>
                    <a:pt x="351" y="93"/>
                  </a:lnTo>
                  <a:lnTo>
                    <a:pt x="359" y="127"/>
                  </a:lnTo>
                  <a:lnTo>
                    <a:pt x="363" y="167"/>
                  </a:lnTo>
                  <a:lnTo>
                    <a:pt x="363" y="368"/>
                  </a:lnTo>
                  <a:lnTo>
                    <a:pt x="363" y="404"/>
                  </a:lnTo>
                  <a:lnTo>
                    <a:pt x="366" y="441"/>
                  </a:lnTo>
                  <a:lnTo>
                    <a:pt x="370" y="470"/>
                  </a:lnTo>
                  <a:lnTo>
                    <a:pt x="337" y="470"/>
                  </a:lnTo>
                  <a:lnTo>
                    <a:pt x="335" y="450"/>
                  </a:lnTo>
                  <a:lnTo>
                    <a:pt x="331" y="422"/>
                  </a:lnTo>
                  <a:lnTo>
                    <a:pt x="330" y="396"/>
                  </a:lnTo>
                  <a:lnTo>
                    <a:pt x="330" y="373"/>
                  </a:lnTo>
                  <a:lnTo>
                    <a:pt x="326" y="373"/>
                  </a:lnTo>
                  <a:lnTo>
                    <a:pt x="309" y="408"/>
                  </a:lnTo>
                  <a:lnTo>
                    <a:pt x="284" y="436"/>
                  </a:lnTo>
                  <a:lnTo>
                    <a:pt x="256" y="457"/>
                  </a:lnTo>
                  <a:lnTo>
                    <a:pt x="225" y="472"/>
                  </a:lnTo>
                  <a:lnTo>
                    <a:pt x="192" y="481"/>
                  </a:lnTo>
                  <a:lnTo>
                    <a:pt x="155" y="484"/>
                  </a:lnTo>
                  <a:lnTo>
                    <a:pt x="127" y="483"/>
                  </a:lnTo>
                  <a:lnTo>
                    <a:pt x="99" y="476"/>
                  </a:lnTo>
                  <a:lnTo>
                    <a:pt x="75" y="467"/>
                  </a:lnTo>
                  <a:lnTo>
                    <a:pt x="50" y="453"/>
                  </a:lnTo>
                  <a:lnTo>
                    <a:pt x="29" y="434"/>
                  </a:lnTo>
                  <a:lnTo>
                    <a:pt x="14" y="411"/>
                  </a:lnTo>
                  <a:lnTo>
                    <a:pt x="3" y="383"/>
                  </a:lnTo>
                  <a:lnTo>
                    <a:pt x="0" y="350"/>
                  </a:lnTo>
                  <a:lnTo>
                    <a:pt x="3" y="317"/>
                  </a:lnTo>
                  <a:lnTo>
                    <a:pt x="14" y="289"/>
                  </a:lnTo>
                  <a:lnTo>
                    <a:pt x="29" y="265"/>
                  </a:lnTo>
                  <a:lnTo>
                    <a:pt x="50" y="246"/>
                  </a:lnTo>
                  <a:lnTo>
                    <a:pt x="75" y="232"/>
                  </a:lnTo>
                  <a:lnTo>
                    <a:pt x="103" y="220"/>
                  </a:lnTo>
                  <a:lnTo>
                    <a:pt x="132" y="211"/>
                  </a:lnTo>
                  <a:lnTo>
                    <a:pt x="166" y="206"/>
                  </a:lnTo>
                  <a:lnTo>
                    <a:pt x="199" y="201"/>
                  </a:lnTo>
                  <a:lnTo>
                    <a:pt x="230" y="199"/>
                  </a:lnTo>
                  <a:lnTo>
                    <a:pt x="262" y="199"/>
                  </a:lnTo>
                  <a:lnTo>
                    <a:pt x="328" y="199"/>
                  </a:lnTo>
                  <a:lnTo>
                    <a:pt x="328" y="169"/>
                  </a:lnTo>
                  <a:lnTo>
                    <a:pt x="324" y="131"/>
                  </a:lnTo>
                  <a:lnTo>
                    <a:pt x="316" y="100"/>
                  </a:lnTo>
                  <a:lnTo>
                    <a:pt x="300" y="75"/>
                  </a:lnTo>
                  <a:lnTo>
                    <a:pt x="279" y="54"/>
                  </a:lnTo>
                  <a:lnTo>
                    <a:pt x="253" y="42"/>
                  </a:lnTo>
                  <a:lnTo>
                    <a:pt x="223" y="33"/>
                  </a:lnTo>
                  <a:lnTo>
                    <a:pt x="188" y="30"/>
                  </a:lnTo>
                  <a:lnTo>
                    <a:pt x="148" y="35"/>
                  </a:lnTo>
                  <a:lnTo>
                    <a:pt x="111" y="46"/>
                  </a:lnTo>
                  <a:lnTo>
                    <a:pt x="78" y="63"/>
                  </a:lnTo>
                  <a:lnTo>
                    <a:pt x="49" y="86"/>
                  </a:lnTo>
                  <a:lnTo>
                    <a:pt x="29" y="59"/>
                  </a:lnTo>
                  <a:lnTo>
                    <a:pt x="63" y="35"/>
                  </a:lnTo>
                  <a:lnTo>
                    <a:pt x="103" y="16"/>
                  </a:lnTo>
                  <a:lnTo>
                    <a:pt x="145" y="4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EditPoints="1"/>
            </p:cNvSpPr>
            <p:nvPr userDrawn="1"/>
          </p:nvSpPr>
          <p:spPr bwMode="auto">
            <a:xfrm>
              <a:off x="6753226" y="3311526"/>
              <a:ext cx="95250" cy="46038"/>
            </a:xfrm>
            <a:custGeom>
              <a:avLst/>
              <a:gdLst>
                <a:gd name="T0" fmla="*/ 60 w 119"/>
                <a:gd name="T1" fmla="*/ 0 h 59"/>
                <a:gd name="T2" fmla="*/ 67 w 119"/>
                <a:gd name="T3" fmla="*/ 0 h 59"/>
                <a:gd name="T4" fmla="*/ 89 w 119"/>
                <a:gd name="T5" fmla="*/ 52 h 59"/>
                <a:gd name="T6" fmla="*/ 110 w 119"/>
                <a:gd name="T7" fmla="*/ 0 h 59"/>
                <a:gd name="T8" fmla="*/ 119 w 119"/>
                <a:gd name="T9" fmla="*/ 0 h 59"/>
                <a:gd name="T10" fmla="*/ 119 w 119"/>
                <a:gd name="T11" fmla="*/ 59 h 59"/>
                <a:gd name="T12" fmla="*/ 114 w 119"/>
                <a:gd name="T13" fmla="*/ 59 h 59"/>
                <a:gd name="T14" fmla="*/ 114 w 119"/>
                <a:gd name="T15" fmla="*/ 5 h 59"/>
                <a:gd name="T16" fmla="*/ 114 w 119"/>
                <a:gd name="T17" fmla="*/ 5 h 59"/>
                <a:gd name="T18" fmla="*/ 91 w 119"/>
                <a:gd name="T19" fmla="*/ 59 h 59"/>
                <a:gd name="T20" fmla="*/ 88 w 119"/>
                <a:gd name="T21" fmla="*/ 59 h 59"/>
                <a:gd name="T22" fmla="*/ 65 w 119"/>
                <a:gd name="T23" fmla="*/ 5 h 59"/>
                <a:gd name="T24" fmla="*/ 65 w 119"/>
                <a:gd name="T25" fmla="*/ 5 h 59"/>
                <a:gd name="T26" fmla="*/ 65 w 119"/>
                <a:gd name="T27" fmla="*/ 59 h 59"/>
                <a:gd name="T28" fmla="*/ 60 w 119"/>
                <a:gd name="T29" fmla="*/ 59 h 59"/>
                <a:gd name="T30" fmla="*/ 60 w 119"/>
                <a:gd name="T31" fmla="*/ 0 h 59"/>
                <a:gd name="T32" fmla="*/ 0 w 119"/>
                <a:gd name="T33" fmla="*/ 0 h 59"/>
                <a:gd name="T34" fmla="*/ 46 w 119"/>
                <a:gd name="T35" fmla="*/ 0 h 59"/>
                <a:gd name="T36" fmla="*/ 46 w 119"/>
                <a:gd name="T37" fmla="*/ 3 h 59"/>
                <a:gd name="T38" fmla="*/ 25 w 119"/>
                <a:gd name="T39" fmla="*/ 3 h 59"/>
                <a:gd name="T40" fmla="*/ 25 w 119"/>
                <a:gd name="T41" fmla="*/ 59 h 59"/>
                <a:gd name="T42" fmla="*/ 21 w 119"/>
                <a:gd name="T43" fmla="*/ 59 h 59"/>
                <a:gd name="T44" fmla="*/ 21 w 119"/>
                <a:gd name="T45" fmla="*/ 3 h 59"/>
                <a:gd name="T46" fmla="*/ 0 w 119"/>
                <a:gd name="T47" fmla="*/ 3 h 59"/>
                <a:gd name="T48" fmla="*/ 0 w 119"/>
                <a:gd name="T4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59">
                  <a:moveTo>
                    <a:pt x="60" y="0"/>
                  </a:moveTo>
                  <a:lnTo>
                    <a:pt x="67" y="0"/>
                  </a:lnTo>
                  <a:lnTo>
                    <a:pt x="89" y="52"/>
                  </a:lnTo>
                  <a:lnTo>
                    <a:pt x="110" y="0"/>
                  </a:lnTo>
                  <a:lnTo>
                    <a:pt x="119" y="0"/>
                  </a:lnTo>
                  <a:lnTo>
                    <a:pt x="119" y="59"/>
                  </a:lnTo>
                  <a:lnTo>
                    <a:pt x="114" y="59"/>
                  </a:lnTo>
                  <a:lnTo>
                    <a:pt x="114" y="5"/>
                  </a:lnTo>
                  <a:lnTo>
                    <a:pt x="114" y="5"/>
                  </a:lnTo>
                  <a:lnTo>
                    <a:pt x="91" y="59"/>
                  </a:lnTo>
                  <a:lnTo>
                    <a:pt x="88" y="59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59"/>
                  </a:lnTo>
                  <a:lnTo>
                    <a:pt x="60" y="59"/>
                  </a:lnTo>
                  <a:lnTo>
                    <a:pt x="60" y="0"/>
                  </a:lnTo>
                  <a:close/>
                  <a:moveTo>
                    <a:pt x="0" y="0"/>
                  </a:moveTo>
                  <a:lnTo>
                    <a:pt x="46" y="0"/>
                  </a:lnTo>
                  <a:lnTo>
                    <a:pt x="46" y="3"/>
                  </a:lnTo>
                  <a:lnTo>
                    <a:pt x="25" y="3"/>
                  </a:lnTo>
                  <a:lnTo>
                    <a:pt x="25" y="59"/>
                  </a:lnTo>
                  <a:lnTo>
                    <a:pt x="21" y="59"/>
                  </a:lnTo>
                  <a:lnTo>
                    <a:pt x="21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/>
            </p:cNvSpPr>
            <p:nvPr userDrawn="1"/>
          </p:nvSpPr>
          <p:spPr bwMode="auto">
            <a:xfrm>
              <a:off x="2281238" y="2917826"/>
              <a:ext cx="1417638" cy="925513"/>
            </a:xfrm>
            <a:custGeom>
              <a:avLst/>
              <a:gdLst>
                <a:gd name="T0" fmla="*/ 929 w 1786"/>
                <a:gd name="T1" fmla="*/ 37 h 1167"/>
                <a:gd name="T2" fmla="*/ 1080 w 1786"/>
                <a:gd name="T3" fmla="*/ 145 h 1167"/>
                <a:gd name="T4" fmla="*/ 1087 w 1786"/>
                <a:gd name="T5" fmla="*/ 190 h 1167"/>
                <a:gd name="T6" fmla="*/ 1028 w 1786"/>
                <a:gd name="T7" fmla="*/ 213 h 1167"/>
                <a:gd name="T8" fmla="*/ 916 w 1786"/>
                <a:gd name="T9" fmla="*/ 131 h 1167"/>
                <a:gd name="T10" fmla="*/ 688 w 1786"/>
                <a:gd name="T11" fmla="*/ 94 h 1167"/>
                <a:gd name="T12" fmla="*/ 485 w 1786"/>
                <a:gd name="T13" fmla="*/ 199 h 1167"/>
                <a:gd name="T14" fmla="*/ 382 w 1786"/>
                <a:gd name="T15" fmla="*/ 399 h 1167"/>
                <a:gd name="T16" fmla="*/ 339 w 1786"/>
                <a:gd name="T17" fmla="*/ 573 h 1167"/>
                <a:gd name="T18" fmla="*/ 164 w 1786"/>
                <a:gd name="T19" fmla="*/ 650 h 1167"/>
                <a:gd name="T20" fmla="*/ 91 w 1786"/>
                <a:gd name="T21" fmla="*/ 826 h 1167"/>
                <a:gd name="T22" fmla="*/ 164 w 1786"/>
                <a:gd name="T23" fmla="*/ 1003 h 1167"/>
                <a:gd name="T24" fmla="*/ 342 w 1786"/>
                <a:gd name="T25" fmla="*/ 1076 h 1167"/>
                <a:gd name="T26" fmla="*/ 1443 w 1786"/>
                <a:gd name="T27" fmla="*/ 1076 h 1167"/>
                <a:gd name="T28" fmla="*/ 1622 w 1786"/>
                <a:gd name="T29" fmla="*/ 1003 h 1167"/>
                <a:gd name="T30" fmla="*/ 1695 w 1786"/>
                <a:gd name="T31" fmla="*/ 826 h 1167"/>
                <a:gd name="T32" fmla="*/ 1632 w 1786"/>
                <a:gd name="T33" fmla="*/ 658 h 1167"/>
                <a:gd name="T34" fmla="*/ 1473 w 1786"/>
                <a:gd name="T35" fmla="*/ 575 h 1167"/>
                <a:gd name="T36" fmla="*/ 1433 w 1786"/>
                <a:gd name="T37" fmla="*/ 448 h 1167"/>
                <a:gd name="T38" fmla="*/ 1389 w 1786"/>
                <a:gd name="T39" fmla="*/ 373 h 1167"/>
                <a:gd name="T40" fmla="*/ 1285 w 1786"/>
                <a:gd name="T41" fmla="*/ 333 h 1167"/>
                <a:gd name="T42" fmla="*/ 1190 w 1786"/>
                <a:gd name="T43" fmla="*/ 362 h 1167"/>
                <a:gd name="T44" fmla="*/ 1155 w 1786"/>
                <a:gd name="T45" fmla="*/ 401 h 1167"/>
                <a:gd name="T46" fmla="*/ 1149 w 1786"/>
                <a:gd name="T47" fmla="*/ 413 h 1167"/>
                <a:gd name="T48" fmla="*/ 918 w 1786"/>
                <a:gd name="T49" fmla="*/ 928 h 1167"/>
                <a:gd name="T50" fmla="*/ 867 w 1786"/>
                <a:gd name="T51" fmla="*/ 955 h 1167"/>
                <a:gd name="T52" fmla="*/ 834 w 1786"/>
                <a:gd name="T53" fmla="*/ 923 h 1167"/>
                <a:gd name="T54" fmla="*/ 651 w 1786"/>
                <a:gd name="T55" fmla="*/ 443 h 1167"/>
                <a:gd name="T56" fmla="*/ 714 w 1786"/>
                <a:gd name="T57" fmla="*/ 441 h 1167"/>
                <a:gd name="T58" fmla="*/ 1059 w 1786"/>
                <a:gd name="T59" fmla="*/ 387 h 1167"/>
                <a:gd name="T60" fmla="*/ 1173 w 1786"/>
                <a:gd name="T61" fmla="*/ 270 h 1167"/>
                <a:gd name="T62" fmla="*/ 1258 w 1786"/>
                <a:gd name="T63" fmla="*/ 244 h 1167"/>
                <a:gd name="T64" fmla="*/ 1272 w 1786"/>
                <a:gd name="T65" fmla="*/ 244 h 1167"/>
                <a:gd name="T66" fmla="*/ 1293 w 1786"/>
                <a:gd name="T67" fmla="*/ 244 h 1167"/>
                <a:gd name="T68" fmla="*/ 1381 w 1786"/>
                <a:gd name="T69" fmla="*/ 261 h 1167"/>
                <a:gd name="T70" fmla="*/ 1459 w 1786"/>
                <a:gd name="T71" fmla="*/ 315 h 1167"/>
                <a:gd name="T72" fmla="*/ 1515 w 1786"/>
                <a:gd name="T73" fmla="*/ 402 h 1167"/>
                <a:gd name="T74" fmla="*/ 1583 w 1786"/>
                <a:gd name="T75" fmla="*/ 512 h 1167"/>
                <a:gd name="T76" fmla="*/ 1744 w 1786"/>
                <a:gd name="T77" fmla="*/ 660 h 1167"/>
                <a:gd name="T78" fmla="*/ 1782 w 1786"/>
                <a:gd name="T79" fmla="*/ 880 h 1167"/>
                <a:gd name="T80" fmla="*/ 1686 w 1786"/>
                <a:gd name="T81" fmla="*/ 1068 h 1167"/>
                <a:gd name="T82" fmla="*/ 1499 w 1786"/>
                <a:gd name="T83" fmla="*/ 1163 h 1167"/>
                <a:gd name="T84" fmla="*/ 342 w 1786"/>
                <a:gd name="T85" fmla="*/ 1167 h 1167"/>
                <a:gd name="T86" fmla="*/ 141 w 1786"/>
                <a:gd name="T87" fmla="*/ 1101 h 1167"/>
                <a:gd name="T88" fmla="*/ 17 w 1786"/>
                <a:gd name="T89" fmla="*/ 934 h 1167"/>
                <a:gd name="T90" fmla="*/ 17 w 1786"/>
                <a:gd name="T91" fmla="*/ 718 h 1167"/>
                <a:gd name="T92" fmla="*/ 141 w 1786"/>
                <a:gd name="T93" fmla="*/ 549 h 1167"/>
                <a:gd name="T94" fmla="*/ 286 w 1786"/>
                <a:gd name="T95" fmla="*/ 460 h 1167"/>
                <a:gd name="T96" fmla="*/ 361 w 1786"/>
                <a:gd name="T97" fmla="*/ 209 h 1167"/>
                <a:gd name="T98" fmla="*/ 553 w 1786"/>
                <a:gd name="T99" fmla="*/ 42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86" h="1167">
                  <a:moveTo>
                    <a:pt x="747" y="0"/>
                  </a:moveTo>
                  <a:lnTo>
                    <a:pt x="810" y="4"/>
                  </a:lnTo>
                  <a:lnTo>
                    <a:pt x="871" y="16"/>
                  </a:lnTo>
                  <a:lnTo>
                    <a:pt x="929" y="37"/>
                  </a:lnTo>
                  <a:lnTo>
                    <a:pt x="983" y="65"/>
                  </a:lnTo>
                  <a:lnTo>
                    <a:pt x="1033" y="99"/>
                  </a:lnTo>
                  <a:lnTo>
                    <a:pt x="1079" y="140"/>
                  </a:lnTo>
                  <a:lnTo>
                    <a:pt x="1080" y="145"/>
                  </a:lnTo>
                  <a:lnTo>
                    <a:pt x="1086" y="152"/>
                  </a:lnTo>
                  <a:lnTo>
                    <a:pt x="1089" y="162"/>
                  </a:lnTo>
                  <a:lnTo>
                    <a:pt x="1091" y="173"/>
                  </a:lnTo>
                  <a:lnTo>
                    <a:pt x="1087" y="190"/>
                  </a:lnTo>
                  <a:lnTo>
                    <a:pt x="1077" y="204"/>
                  </a:lnTo>
                  <a:lnTo>
                    <a:pt x="1063" y="213"/>
                  </a:lnTo>
                  <a:lnTo>
                    <a:pt x="1046" y="216"/>
                  </a:lnTo>
                  <a:lnTo>
                    <a:pt x="1028" y="213"/>
                  </a:lnTo>
                  <a:lnTo>
                    <a:pt x="1014" y="204"/>
                  </a:lnTo>
                  <a:lnTo>
                    <a:pt x="1009" y="199"/>
                  </a:lnTo>
                  <a:lnTo>
                    <a:pt x="965" y="160"/>
                  </a:lnTo>
                  <a:lnTo>
                    <a:pt x="916" y="131"/>
                  </a:lnTo>
                  <a:lnTo>
                    <a:pt x="862" y="108"/>
                  </a:lnTo>
                  <a:lnTo>
                    <a:pt x="806" y="94"/>
                  </a:lnTo>
                  <a:lnTo>
                    <a:pt x="747" y="91"/>
                  </a:lnTo>
                  <a:lnTo>
                    <a:pt x="688" y="94"/>
                  </a:lnTo>
                  <a:lnTo>
                    <a:pt x="630" y="108"/>
                  </a:lnTo>
                  <a:lnTo>
                    <a:pt x="578" y="131"/>
                  </a:lnTo>
                  <a:lnTo>
                    <a:pt x="529" y="162"/>
                  </a:lnTo>
                  <a:lnTo>
                    <a:pt x="485" y="199"/>
                  </a:lnTo>
                  <a:lnTo>
                    <a:pt x="449" y="241"/>
                  </a:lnTo>
                  <a:lnTo>
                    <a:pt x="419" y="289"/>
                  </a:lnTo>
                  <a:lnTo>
                    <a:pt x="396" y="343"/>
                  </a:lnTo>
                  <a:lnTo>
                    <a:pt x="382" y="399"/>
                  </a:lnTo>
                  <a:lnTo>
                    <a:pt x="377" y="460"/>
                  </a:lnTo>
                  <a:lnTo>
                    <a:pt x="382" y="521"/>
                  </a:lnTo>
                  <a:lnTo>
                    <a:pt x="391" y="573"/>
                  </a:lnTo>
                  <a:lnTo>
                    <a:pt x="339" y="573"/>
                  </a:lnTo>
                  <a:lnTo>
                    <a:pt x="288" y="580"/>
                  </a:lnTo>
                  <a:lnTo>
                    <a:pt x="243" y="594"/>
                  </a:lnTo>
                  <a:lnTo>
                    <a:pt x="201" y="618"/>
                  </a:lnTo>
                  <a:lnTo>
                    <a:pt x="164" y="650"/>
                  </a:lnTo>
                  <a:lnTo>
                    <a:pt x="133" y="686"/>
                  </a:lnTo>
                  <a:lnTo>
                    <a:pt x="110" y="728"/>
                  </a:lnTo>
                  <a:lnTo>
                    <a:pt x="96" y="775"/>
                  </a:lnTo>
                  <a:lnTo>
                    <a:pt x="91" y="826"/>
                  </a:lnTo>
                  <a:lnTo>
                    <a:pt x="96" y="876"/>
                  </a:lnTo>
                  <a:lnTo>
                    <a:pt x="110" y="923"/>
                  </a:lnTo>
                  <a:lnTo>
                    <a:pt x="134" y="965"/>
                  </a:lnTo>
                  <a:lnTo>
                    <a:pt x="164" y="1003"/>
                  </a:lnTo>
                  <a:lnTo>
                    <a:pt x="202" y="1033"/>
                  </a:lnTo>
                  <a:lnTo>
                    <a:pt x="244" y="1057"/>
                  </a:lnTo>
                  <a:lnTo>
                    <a:pt x="291" y="1071"/>
                  </a:lnTo>
                  <a:lnTo>
                    <a:pt x="342" y="1076"/>
                  </a:lnTo>
                  <a:lnTo>
                    <a:pt x="356" y="1076"/>
                  </a:lnTo>
                  <a:lnTo>
                    <a:pt x="358" y="1076"/>
                  </a:lnTo>
                  <a:lnTo>
                    <a:pt x="1430" y="1076"/>
                  </a:lnTo>
                  <a:lnTo>
                    <a:pt x="1443" y="1076"/>
                  </a:lnTo>
                  <a:lnTo>
                    <a:pt x="1494" y="1071"/>
                  </a:lnTo>
                  <a:lnTo>
                    <a:pt x="1541" y="1057"/>
                  </a:lnTo>
                  <a:lnTo>
                    <a:pt x="1585" y="1033"/>
                  </a:lnTo>
                  <a:lnTo>
                    <a:pt x="1622" y="1003"/>
                  </a:lnTo>
                  <a:lnTo>
                    <a:pt x="1653" y="965"/>
                  </a:lnTo>
                  <a:lnTo>
                    <a:pt x="1676" y="923"/>
                  </a:lnTo>
                  <a:lnTo>
                    <a:pt x="1690" y="876"/>
                  </a:lnTo>
                  <a:lnTo>
                    <a:pt x="1695" y="826"/>
                  </a:lnTo>
                  <a:lnTo>
                    <a:pt x="1691" y="779"/>
                  </a:lnTo>
                  <a:lnTo>
                    <a:pt x="1679" y="735"/>
                  </a:lnTo>
                  <a:lnTo>
                    <a:pt x="1658" y="693"/>
                  </a:lnTo>
                  <a:lnTo>
                    <a:pt x="1632" y="658"/>
                  </a:lnTo>
                  <a:lnTo>
                    <a:pt x="1599" y="627"/>
                  </a:lnTo>
                  <a:lnTo>
                    <a:pt x="1562" y="603"/>
                  </a:lnTo>
                  <a:lnTo>
                    <a:pt x="1519" y="585"/>
                  </a:lnTo>
                  <a:lnTo>
                    <a:pt x="1473" y="575"/>
                  </a:lnTo>
                  <a:lnTo>
                    <a:pt x="1423" y="570"/>
                  </a:lnTo>
                  <a:lnTo>
                    <a:pt x="1435" y="519"/>
                  </a:lnTo>
                  <a:lnTo>
                    <a:pt x="1438" y="484"/>
                  </a:lnTo>
                  <a:lnTo>
                    <a:pt x="1433" y="448"/>
                  </a:lnTo>
                  <a:lnTo>
                    <a:pt x="1419" y="413"/>
                  </a:lnTo>
                  <a:lnTo>
                    <a:pt x="1398" y="383"/>
                  </a:lnTo>
                  <a:lnTo>
                    <a:pt x="1391" y="375"/>
                  </a:lnTo>
                  <a:lnTo>
                    <a:pt x="1389" y="373"/>
                  </a:lnTo>
                  <a:lnTo>
                    <a:pt x="1358" y="352"/>
                  </a:lnTo>
                  <a:lnTo>
                    <a:pt x="1323" y="338"/>
                  </a:lnTo>
                  <a:lnTo>
                    <a:pt x="1285" y="333"/>
                  </a:lnTo>
                  <a:lnTo>
                    <a:pt x="1285" y="333"/>
                  </a:lnTo>
                  <a:lnTo>
                    <a:pt x="1255" y="335"/>
                  </a:lnTo>
                  <a:lnTo>
                    <a:pt x="1229" y="342"/>
                  </a:lnTo>
                  <a:lnTo>
                    <a:pt x="1208" y="350"/>
                  </a:lnTo>
                  <a:lnTo>
                    <a:pt x="1190" y="362"/>
                  </a:lnTo>
                  <a:lnTo>
                    <a:pt x="1176" y="375"/>
                  </a:lnTo>
                  <a:lnTo>
                    <a:pt x="1166" y="387"/>
                  </a:lnTo>
                  <a:lnTo>
                    <a:pt x="1159" y="396"/>
                  </a:lnTo>
                  <a:lnTo>
                    <a:pt x="1155" y="401"/>
                  </a:lnTo>
                  <a:lnTo>
                    <a:pt x="1154" y="404"/>
                  </a:lnTo>
                  <a:lnTo>
                    <a:pt x="1152" y="408"/>
                  </a:lnTo>
                  <a:lnTo>
                    <a:pt x="1150" y="409"/>
                  </a:lnTo>
                  <a:lnTo>
                    <a:pt x="1149" y="413"/>
                  </a:lnTo>
                  <a:lnTo>
                    <a:pt x="1147" y="416"/>
                  </a:lnTo>
                  <a:lnTo>
                    <a:pt x="1145" y="422"/>
                  </a:lnTo>
                  <a:lnTo>
                    <a:pt x="1142" y="427"/>
                  </a:lnTo>
                  <a:lnTo>
                    <a:pt x="918" y="928"/>
                  </a:lnTo>
                  <a:lnTo>
                    <a:pt x="909" y="944"/>
                  </a:lnTo>
                  <a:lnTo>
                    <a:pt x="894" y="953"/>
                  </a:lnTo>
                  <a:lnTo>
                    <a:pt x="878" y="956"/>
                  </a:lnTo>
                  <a:lnTo>
                    <a:pt x="867" y="955"/>
                  </a:lnTo>
                  <a:lnTo>
                    <a:pt x="859" y="953"/>
                  </a:lnTo>
                  <a:lnTo>
                    <a:pt x="848" y="946"/>
                  </a:lnTo>
                  <a:lnTo>
                    <a:pt x="840" y="935"/>
                  </a:lnTo>
                  <a:lnTo>
                    <a:pt x="834" y="923"/>
                  </a:lnTo>
                  <a:lnTo>
                    <a:pt x="642" y="491"/>
                  </a:lnTo>
                  <a:lnTo>
                    <a:pt x="639" y="474"/>
                  </a:lnTo>
                  <a:lnTo>
                    <a:pt x="641" y="456"/>
                  </a:lnTo>
                  <a:lnTo>
                    <a:pt x="651" y="443"/>
                  </a:lnTo>
                  <a:lnTo>
                    <a:pt x="665" y="432"/>
                  </a:lnTo>
                  <a:lnTo>
                    <a:pt x="682" y="429"/>
                  </a:lnTo>
                  <a:lnTo>
                    <a:pt x="700" y="430"/>
                  </a:lnTo>
                  <a:lnTo>
                    <a:pt x="714" y="441"/>
                  </a:lnTo>
                  <a:lnTo>
                    <a:pt x="724" y="455"/>
                  </a:lnTo>
                  <a:lnTo>
                    <a:pt x="878" y="798"/>
                  </a:lnTo>
                  <a:lnTo>
                    <a:pt x="1059" y="387"/>
                  </a:lnTo>
                  <a:lnTo>
                    <a:pt x="1059" y="387"/>
                  </a:lnTo>
                  <a:lnTo>
                    <a:pt x="1080" y="350"/>
                  </a:lnTo>
                  <a:lnTo>
                    <a:pt x="1107" y="319"/>
                  </a:lnTo>
                  <a:lnTo>
                    <a:pt x="1138" y="291"/>
                  </a:lnTo>
                  <a:lnTo>
                    <a:pt x="1173" y="270"/>
                  </a:lnTo>
                  <a:lnTo>
                    <a:pt x="1213" y="254"/>
                  </a:lnTo>
                  <a:lnTo>
                    <a:pt x="1255" y="244"/>
                  </a:lnTo>
                  <a:lnTo>
                    <a:pt x="1257" y="244"/>
                  </a:lnTo>
                  <a:lnTo>
                    <a:pt x="1258" y="244"/>
                  </a:lnTo>
                  <a:lnTo>
                    <a:pt x="1262" y="244"/>
                  </a:lnTo>
                  <a:lnTo>
                    <a:pt x="1265" y="244"/>
                  </a:lnTo>
                  <a:lnTo>
                    <a:pt x="1269" y="244"/>
                  </a:lnTo>
                  <a:lnTo>
                    <a:pt x="1272" y="244"/>
                  </a:lnTo>
                  <a:lnTo>
                    <a:pt x="1278" y="242"/>
                  </a:lnTo>
                  <a:lnTo>
                    <a:pt x="1283" y="242"/>
                  </a:lnTo>
                  <a:lnTo>
                    <a:pt x="1288" y="242"/>
                  </a:lnTo>
                  <a:lnTo>
                    <a:pt x="1293" y="244"/>
                  </a:lnTo>
                  <a:lnTo>
                    <a:pt x="1297" y="244"/>
                  </a:lnTo>
                  <a:lnTo>
                    <a:pt x="1304" y="244"/>
                  </a:lnTo>
                  <a:lnTo>
                    <a:pt x="1344" y="249"/>
                  </a:lnTo>
                  <a:lnTo>
                    <a:pt x="1381" y="261"/>
                  </a:lnTo>
                  <a:lnTo>
                    <a:pt x="1416" y="281"/>
                  </a:lnTo>
                  <a:lnTo>
                    <a:pt x="1447" y="303"/>
                  </a:lnTo>
                  <a:lnTo>
                    <a:pt x="1454" y="310"/>
                  </a:lnTo>
                  <a:lnTo>
                    <a:pt x="1459" y="315"/>
                  </a:lnTo>
                  <a:lnTo>
                    <a:pt x="1480" y="340"/>
                  </a:lnTo>
                  <a:lnTo>
                    <a:pt x="1499" y="366"/>
                  </a:lnTo>
                  <a:lnTo>
                    <a:pt x="1498" y="366"/>
                  </a:lnTo>
                  <a:lnTo>
                    <a:pt x="1515" y="402"/>
                  </a:lnTo>
                  <a:lnTo>
                    <a:pt x="1526" y="443"/>
                  </a:lnTo>
                  <a:lnTo>
                    <a:pt x="1529" y="484"/>
                  </a:lnTo>
                  <a:lnTo>
                    <a:pt x="1529" y="493"/>
                  </a:lnTo>
                  <a:lnTo>
                    <a:pt x="1583" y="512"/>
                  </a:lnTo>
                  <a:lnTo>
                    <a:pt x="1632" y="540"/>
                  </a:lnTo>
                  <a:lnTo>
                    <a:pt x="1676" y="573"/>
                  </a:lnTo>
                  <a:lnTo>
                    <a:pt x="1714" y="615"/>
                  </a:lnTo>
                  <a:lnTo>
                    <a:pt x="1744" y="660"/>
                  </a:lnTo>
                  <a:lnTo>
                    <a:pt x="1766" y="712"/>
                  </a:lnTo>
                  <a:lnTo>
                    <a:pt x="1782" y="766"/>
                  </a:lnTo>
                  <a:lnTo>
                    <a:pt x="1786" y="826"/>
                  </a:lnTo>
                  <a:lnTo>
                    <a:pt x="1782" y="880"/>
                  </a:lnTo>
                  <a:lnTo>
                    <a:pt x="1768" y="934"/>
                  </a:lnTo>
                  <a:lnTo>
                    <a:pt x="1747" y="982"/>
                  </a:lnTo>
                  <a:lnTo>
                    <a:pt x="1719" y="1028"/>
                  </a:lnTo>
                  <a:lnTo>
                    <a:pt x="1686" y="1068"/>
                  </a:lnTo>
                  <a:lnTo>
                    <a:pt x="1646" y="1101"/>
                  </a:lnTo>
                  <a:lnTo>
                    <a:pt x="1601" y="1129"/>
                  </a:lnTo>
                  <a:lnTo>
                    <a:pt x="1552" y="1150"/>
                  </a:lnTo>
                  <a:lnTo>
                    <a:pt x="1499" y="1163"/>
                  </a:lnTo>
                  <a:lnTo>
                    <a:pt x="1443" y="1167"/>
                  </a:lnTo>
                  <a:lnTo>
                    <a:pt x="1426" y="1167"/>
                  </a:lnTo>
                  <a:lnTo>
                    <a:pt x="360" y="1167"/>
                  </a:lnTo>
                  <a:lnTo>
                    <a:pt x="342" y="1167"/>
                  </a:lnTo>
                  <a:lnTo>
                    <a:pt x="288" y="1163"/>
                  </a:lnTo>
                  <a:lnTo>
                    <a:pt x="234" y="1150"/>
                  </a:lnTo>
                  <a:lnTo>
                    <a:pt x="185" y="1129"/>
                  </a:lnTo>
                  <a:lnTo>
                    <a:pt x="141" y="1101"/>
                  </a:lnTo>
                  <a:lnTo>
                    <a:pt x="101" y="1068"/>
                  </a:lnTo>
                  <a:lnTo>
                    <a:pt x="66" y="1028"/>
                  </a:lnTo>
                  <a:lnTo>
                    <a:pt x="38" y="982"/>
                  </a:lnTo>
                  <a:lnTo>
                    <a:pt x="17" y="934"/>
                  </a:lnTo>
                  <a:lnTo>
                    <a:pt x="5" y="880"/>
                  </a:lnTo>
                  <a:lnTo>
                    <a:pt x="0" y="826"/>
                  </a:lnTo>
                  <a:lnTo>
                    <a:pt x="5" y="770"/>
                  </a:lnTo>
                  <a:lnTo>
                    <a:pt x="17" y="718"/>
                  </a:lnTo>
                  <a:lnTo>
                    <a:pt x="38" y="669"/>
                  </a:lnTo>
                  <a:lnTo>
                    <a:pt x="66" y="624"/>
                  </a:lnTo>
                  <a:lnTo>
                    <a:pt x="101" y="584"/>
                  </a:lnTo>
                  <a:lnTo>
                    <a:pt x="141" y="549"/>
                  </a:lnTo>
                  <a:lnTo>
                    <a:pt x="185" y="521"/>
                  </a:lnTo>
                  <a:lnTo>
                    <a:pt x="234" y="500"/>
                  </a:lnTo>
                  <a:lnTo>
                    <a:pt x="286" y="488"/>
                  </a:lnTo>
                  <a:lnTo>
                    <a:pt x="286" y="460"/>
                  </a:lnTo>
                  <a:lnTo>
                    <a:pt x="291" y="392"/>
                  </a:lnTo>
                  <a:lnTo>
                    <a:pt x="305" y="326"/>
                  </a:lnTo>
                  <a:lnTo>
                    <a:pt x="330" y="265"/>
                  </a:lnTo>
                  <a:lnTo>
                    <a:pt x="361" y="209"/>
                  </a:lnTo>
                  <a:lnTo>
                    <a:pt x="400" y="159"/>
                  </a:lnTo>
                  <a:lnTo>
                    <a:pt x="445" y="112"/>
                  </a:lnTo>
                  <a:lnTo>
                    <a:pt x="496" y="73"/>
                  </a:lnTo>
                  <a:lnTo>
                    <a:pt x="553" y="42"/>
                  </a:lnTo>
                  <a:lnTo>
                    <a:pt x="614" y="19"/>
                  </a:lnTo>
                  <a:lnTo>
                    <a:pt x="679" y="5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/>
            <p:cNvSpPr>
              <a:spLocks noEditPoints="1"/>
            </p:cNvSpPr>
            <p:nvPr userDrawn="1"/>
          </p:nvSpPr>
          <p:spPr bwMode="auto">
            <a:xfrm>
              <a:off x="3613151" y="3795713"/>
              <a:ext cx="88900" cy="44450"/>
            </a:xfrm>
            <a:custGeom>
              <a:avLst/>
              <a:gdLst>
                <a:gd name="T0" fmla="*/ 56 w 112"/>
                <a:gd name="T1" fmla="*/ 0 h 57"/>
                <a:gd name="T2" fmla="*/ 63 w 112"/>
                <a:gd name="T3" fmla="*/ 0 h 57"/>
                <a:gd name="T4" fmla="*/ 84 w 112"/>
                <a:gd name="T5" fmla="*/ 51 h 57"/>
                <a:gd name="T6" fmla="*/ 105 w 112"/>
                <a:gd name="T7" fmla="*/ 0 h 57"/>
                <a:gd name="T8" fmla="*/ 112 w 112"/>
                <a:gd name="T9" fmla="*/ 0 h 57"/>
                <a:gd name="T10" fmla="*/ 112 w 112"/>
                <a:gd name="T11" fmla="*/ 57 h 57"/>
                <a:gd name="T12" fmla="*/ 109 w 112"/>
                <a:gd name="T13" fmla="*/ 57 h 57"/>
                <a:gd name="T14" fmla="*/ 109 w 112"/>
                <a:gd name="T15" fmla="*/ 5 h 57"/>
                <a:gd name="T16" fmla="*/ 109 w 112"/>
                <a:gd name="T17" fmla="*/ 5 h 57"/>
                <a:gd name="T18" fmla="*/ 86 w 112"/>
                <a:gd name="T19" fmla="*/ 57 h 57"/>
                <a:gd name="T20" fmla="*/ 82 w 112"/>
                <a:gd name="T21" fmla="*/ 57 h 57"/>
                <a:gd name="T22" fmla="*/ 61 w 112"/>
                <a:gd name="T23" fmla="*/ 5 h 57"/>
                <a:gd name="T24" fmla="*/ 60 w 112"/>
                <a:gd name="T25" fmla="*/ 5 h 57"/>
                <a:gd name="T26" fmla="*/ 60 w 112"/>
                <a:gd name="T27" fmla="*/ 57 h 57"/>
                <a:gd name="T28" fmla="*/ 56 w 112"/>
                <a:gd name="T29" fmla="*/ 57 h 57"/>
                <a:gd name="T30" fmla="*/ 56 w 112"/>
                <a:gd name="T31" fmla="*/ 0 h 57"/>
                <a:gd name="T32" fmla="*/ 0 w 112"/>
                <a:gd name="T33" fmla="*/ 0 h 57"/>
                <a:gd name="T34" fmla="*/ 42 w 112"/>
                <a:gd name="T35" fmla="*/ 0 h 57"/>
                <a:gd name="T36" fmla="*/ 42 w 112"/>
                <a:gd name="T37" fmla="*/ 5 h 57"/>
                <a:gd name="T38" fmla="*/ 23 w 112"/>
                <a:gd name="T39" fmla="*/ 5 h 57"/>
                <a:gd name="T40" fmla="*/ 23 w 112"/>
                <a:gd name="T41" fmla="*/ 57 h 57"/>
                <a:gd name="T42" fmla="*/ 20 w 112"/>
                <a:gd name="T43" fmla="*/ 57 h 57"/>
                <a:gd name="T44" fmla="*/ 20 w 112"/>
                <a:gd name="T45" fmla="*/ 5 h 57"/>
                <a:gd name="T46" fmla="*/ 0 w 112"/>
                <a:gd name="T47" fmla="*/ 5 h 57"/>
                <a:gd name="T48" fmla="*/ 0 w 112"/>
                <a:gd name="T4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57">
                  <a:moveTo>
                    <a:pt x="56" y="0"/>
                  </a:moveTo>
                  <a:lnTo>
                    <a:pt x="63" y="0"/>
                  </a:lnTo>
                  <a:lnTo>
                    <a:pt x="84" y="51"/>
                  </a:lnTo>
                  <a:lnTo>
                    <a:pt x="105" y="0"/>
                  </a:lnTo>
                  <a:lnTo>
                    <a:pt x="112" y="0"/>
                  </a:lnTo>
                  <a:lnTo>
                    <a:pt x="112" y="57"/>
                  </a:lnTo>
                  <a:lnTo>
                    <a:pt x="109" y="57"/>
                  </a:lnTo>
                  <a:lnTo>
                    <a:pt x="109" y="5"/>
                  </a:lnTo>
                  <a:lnTo>
                    <a:pt x="109" y="5"/>
                  </a:lnTo>
                  <a:lnTo>
                    <a:pt x="86" y="57"/>
                  </a:lnTo>
                  <a:lnTo>
                    <a:pt x="82" y="57"/>
                  </a:lnTo>
                  <a:lnTo>
                    <a:pt x="61" y="5"/>
                  </a:lnTo>
                  <a:lnTo>
                    <a:pt x="60" y="5"/>
                  </a:lnTo>
                  <a:lnTo>
                    <a:pt x="60" y="57"/>
                  </a:lnTo>
                  <a:lnTo>
                    <a:pt x="56" y="57"/>
                  </a:lnTo>
                  <a:lnTo>
                    <a:pt x="56" y="0"/>
                  </a:lnTo>
                  <a:close/>
                  <a:moveTo>
                    <a:pt x="0" y="0"/>
                  </a:moveTo>
                  <a:lnTo>
                    <a:pt x="42" y="0"/>
                  </a:lnTo>
                  <a:lnTo>
                    <a:pt x="42" y="5"/>
                  </a:lnTo>
                  <a:lnTo>
                    <a:pt x="23" y="5"/>
                  </a:lnTo>
                  <a:lnTo>
                    <a:pt x="23" y="57"/>
                  </a:lnTo>
                  <a:lnTo>
                    <a:pt x="20" y="57"/>
                  </a:lnTo>
                  <a:lnTo>
                    <a:pt x="2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8435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Viya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159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501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Viy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7" y="135169"/>
            <a:ext cx="914366" cy="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1434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724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626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904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ustomer Succes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Valida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Validation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92469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440649" y="4782265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/>
                </a:solidFill>
              </a:rPr>
              <a:t>For One-to-One Customer Use Only</a:t>
            </a:r>
          </a:p>
        </p:txBody>
      </p:sp>
    </p:spTree>
    <p:extLst/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64" r:id="rId8"/>
    <p:sldLayoutId id="214748396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35" r:id="rId15"/>
    <p:sldLayoutId id="2147483941" r:id="rId16"/>
    <p:sldLayoutId id="2147483963" r:id="rId17"/>
    <p:sldLayoutId id="2147483942" r:id="rId18"/>
    <p:sldLayoutId id="2147483967" r:id="rId1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8" name="Group 17"/>
          <p:cNvGrpSpPr>
            <a:grpSpLocks noChangeAspect="1"/>
          </p:cNvGrpSpPr>
          <p:nvPr userDrawn="1"/>
        </p:nvGrpSpPr>
        <p:grpSpPr>
          <a:xfrm>
            <a:off x="278497" y="137381"/>
            <a:ext cx="914400" cy="636169"/>
            <a:chOff x="3100388" y="1555751"/>
            <a:chExt cx="2932113" cy="2039938"/>
          </a:xfrm>
        </p:grpSpPr>
        <p:grpSp>
          <p:nvGrpSpPr>
            <p:cNvPr id="19" name="Group 18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solidFill>
              <a:srgbClr val="1F344C"/>
            </a:solidFill>
          </p:grpSpPr>
          <p:sp>
            <p:nvSpPr>
              <p:cNvPr id="23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solidFill>
              <a:srgbClr val="00929F"/>
            </a:solidFill>
          </p:grpSpPr>
          <p:sp>
            <p:nvSpPr>
              <p:cNvPr id="21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78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66" r:id="rId6"/>
    <p:sldLayoutId id="2147483950" r:id="rId7"/>
    <p:sldLayoutId id="2147483951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ddy92/TimeSeries_Seq2Seq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4" y="1020856"/>
            <a:ext cx="7413212" cy="1077218"/>
          </a:xfrm>
        </p:spPr>
        <p:txBody>
          <a:bodyPr/>
          <a:lstStyle/>
          <a:p>
            <a:r>
              <a:rPr lang="en-US" dirty="0"/>
              <a:t>Review of time series forecasting and related SAS products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0044" y="2456972"/>
            <a:ext cx="6611112" cy="720454"/>
          </a:xfrm>
        </p:spPr>
        <p:txBody>
          <a:bodyPr/>
          <a:lstStyle/>
          <a:p>
            <a:r>
              <a:rPr lang="en-US" dirty="0"/>
              <a:t>Ran Bi, </a:t>
            </a:r>
            <a:r>
              <a:rPr lang="en-US" altLang="zh-CN" dirty="0"/>
              <a:t>Mike Leonard</a:t>
            </a:r>
            <a:endParaRPr lang="en-US" dirty="0"/>
          </a:p>
          <a:p>
            <a:r>
              <a:rPr lang="en-US" dirty="0"/>
              <a:t>7/15/2019</a:t>
            </a:r>
          </a:p>
        </p:txBody>
      </p:sp>
    </p:spTree>
    <p:extLst>
      <p:ext uri="{BB962C8B-B14F-4D97-AF65-F5344CB8AC3E}">
        <p14:creationId xmlns:p14="http://schemas.microsoft.com/office/powerpoint/2010/main" val="63020172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TLSHAPE_TB_00000000000000000000000000000000_ElapsedTimeExtension">
            <a:extLst>
              <a:ext uri="{FF2B5EF4-FFF2-40B4-BE49-F238E27FC236}">
                <a16:creationId xmlns:a16="http://schemas.microsoft.com/office/drawing/2014/main" id="{68B2463F-A8BC-4BA9-87F7-898ABF5419B2}"/>
              </a:ext>
            </a:extLst>
          </p:cNvPr>
          <p:cNvSpPr/>
          <p:nvPr/>
        </p:nvSpPr>
        <p:spPr>
          <a:xfrm>
            <a:off x="410067" y="1126372"/>
            <a:ext cx="2675786" cy="3223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OTLSHAPE_TB_00000000000000000000000000000000_ElapsedTime">
            <a:extLst>
              <a:ext uri="{FF2B5EF4-FFF2-40B4-BE49-F238E27FC236}">
                <a16:creationId xmlns:a16="http://schemas.microsoft.com/office/drawing/2014/main" id="{BDB1BC02-BBA3-4E0C-9921-95F7720FDA68}"/>
              </a:ext>
            </a:extLst>
          </p:cNvPr>
          <p:cNvSpPr/>
          <p:nvPr/>
        </p:nvSpPr>
        <p:spPr>
          <a:xfrm>
            <a:off x="410067" y="4349701"/>
            <a:ext cx="2675786" cy="371984"/>
          </a:xfrm>
          <a:prstGeom prst="rect">
            <a:avLst/>
          </a:prstGeom>
          <a:solidFill>
            <a:srgbClr val="737373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4C353-BAFE-42D6-8338-CD4D3F8A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Procedures of Time Series Forecasting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7C96A-1B27-48B5-8E46-B9DB3E6FB2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/>
            <a:r>
              <a:rPr lang="en-US" dirty="0"/>
              <a:t>Representative Methods</a:t>
            </a:r>
          </a:p>
        </p:txBody>
      </p:sp>
      <p:sp>
        <p:nvSpPr>
          <p:cNvPr id="9" name="OTLSHAPE_M_8909fe829de64dbd9ac26dada3dc789e_Title">
            <a:extLst>
              <a:ext uri="{FF2B5EF4-FFF2-40B4-BE49-F238E27FC236}">
                <a16:creationId xmlns:a16="http://schemas.microsoft.com/office/drawing/2014/main" id="{3DEB2354-D981-4574-B52B-DDFCAA19CEB1}"/>
              </a:ext>
            </a:extLst>
          </p:cNvPr>
          <p:cNvSpPr txBox="1"/>
          <p:nvPr/>
        </p:nvSpPr>
        <p:spPr>
          <a:xfrm>
            <a:off x="580275" y="2579028"/>
            <a:ext cx="1079500" cy="2480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pc="-14" dirty="0">
                <a:solidFill>
                  <a:schemeClr val="bg1"/>
                </a:solidFill>
                <a:latin typeface="Calibri" panose="020F0502020204030204" pitchFamily="34" charset="0"/>
              </a:rPr>
              <a:t>GRU</a:t>
            </a:r>
          </a:p>
        </p:txBody>
      </p:sp>
      <p:sp>
        <p:nvSpPr>
          <p:cNvPr id="11" name="OTLSHAPE_M_ec132f232ba8471eb9783b85ace5475e_Shape">
            <a:extLst>
              <a:ext uri="{FF2B5EF4-FFF2-40B4-BE49-F238E27FC236}">
                <a16:creationId xmlns:a16="http://schemas.microsoft.com/office/drawing/2014/main" id="{C5690341-F758-4E74-A3D6-874AC30DC81B}"/>
              </a:ext>
            </a:extLst>
          </p:cNvPr>
          <p:cNvSpPr/>
          <p:nvPr/>
        </p:nvSpPr>
        <p:spPr>
          <a:xfrm>
            <a:off x="1057834" y="4260801"/>
            <a:ext cx="152400" cy="177800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TLSHAPE_M_571dc53d46064a2ca6bc04525a3322e4_Title">
            <a:extLst>
              <a:ext uri="{FF2B5EF4-FFF2-40B4-BE49-F238E27FC236}">
                <a16:creationId xmlns:a16="http://schemas.microsoft.com/office/drawing/2014/main" id="{23A29ED8-4D51-43AD-A59B-EA0BED80547D}"/>
              </a:ext>
            </a:extLst>
          </p:cNvPr>
          <p:cNvSpPr txBox="1"/>
          <p:nvPr/>
        </p:nvSpPr>
        <p:spPr>
          <a:xfrm>
            <a:off x="1659775" y="3198563"/>
            <a:ext cx="1079500" cy="2480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pc="-14" dirty="0">
                <a:solidFill>
                  <a:schemeClr val="bg1"/>
                </a:solidFill>
                <a:latin typeface="Calibri" panose="020F0502020204030204" pitchFamily="34" charset="0"/>
              </a:rPr>
              <a:t>Dilated CNN </a:t>
            </a:r>
          </a:p>
        </p:txBody>
      </p:sp>
      <p:sp>
        <p:nvSpPr>
          <p:cNvPr id="13" name="OTLSHAPE_M_f97dd839722543b398ac61d433435332_Shape">
            <a:extLst>
              <a:ext uri="{FF2B5EF4-FFF2-40B4-BE49-F238E27FC236}">
                <a16:creationId xmlns:a16="http://schemas.microsoft.com/office/drawing/2014/main" id="{81D1F90D-EB64-47E2-880E-EF53C5FB6DFC}"/>
              </a:ext>
            </a:extLst>
          </p:cNvPr>
          <p:cNvSpPr/>
          <p:nvPr/>
        </p:nvSpPr>
        <p:spPr>
          <a:xfrm>
            <a:off x="1981024" y="4108401"/>
            <a:ext cx="304800" cy="3302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TLSHAPE_M_8909fe829de64dbd9ac26dada3dc789e_Title">
            <a:extLst>
              <a:ext uri="{FF2B5EF4-FFF2-40B4-BE49-F238E27FC236}">
                <a16:creationId xmlns:a16="http://schemas.microsoft.com/office/drawing/2014/main" id="{B6400590-7434-4323-9F25-7EB6DB092A81}"/>
              </a:ext>
            </a:extLst>
          </p:cNvPr>
          <p:cNvSpPr txBox="1"/>
          <p:nvPr/>
        </p:nvSpPr>
        <p:spPr>
          <a:xfrm>
            <a:off x="580275" y="1556793"/>
            <a:ext cx="1079500" cy="2480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pc="-14" dirty="0">
                <a:solidFill>
                  <a:schemeClr val="bg1"/>
                </a:solidFill>
                <a:latin typeface="Calibri" panose="020F0502020204030204" pitchFamily="34" charset="0"/>
              </a:rPr>
              <a:t>Seq2Seq LSTM</a:t>
            </a:r>
          </a:p>
        </p:txBody>
      </p:sp>
      <p:sp>
        <p:nvSpPr>
          <p:cNvPr id="19" name="OTLSHAPE_M_91a4f6ed514344a7b285945e1d12419d_Title">
            <a:extLst>
              <a:ext uri="{FF2B5EF4-FFF2-40B4-BE49-F238E27FC236}">
                <a16:creationId xmlns:a16="http://schemas.microsoft.com/office/drawing/2014/main" id="{9188C768-DEF9-44BF-94A7-B4C1425E8C52}"/>
              </a:ext>
            </a:extLst>
          </p:cNvPr>
          <p:cNvSpPr txBox="1"/>
          <p:nvPr/>
        </p:nvSpPr>
        <p:spPr>
          <a:xfrm>
            <a:off x="580275" y="4472692"/>
            <a:ext cx="2360218" cy="17796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spc="-14" dirty="0">
                <a:solidFill>
                  <a:srgbClr val="0070C0"/>
                </a:solidFill>
                <a:latin typeface="Calibri" panose="020F0502020204030204" pitchFamily="34" charset="0"/>
              </a:rPr>
              <a:t>Deep Learning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2929D7-AAEE-4715-A72F-AF632C01D504}"/>
              </a:ext>
            </a:extLst>
          </p:cNvPr>
          <p:cNvCxnSpPr>
            <a:cxnSpLocks/>
          </p:cNvCxnSpPr>
          <p:nvPr/>
        </p:nvCxnSpPr>
        <p:spPr>
          <a:xfrm flipV="1">
            <a:off x="1120025" y="2897746"/>
            <a:ext cx="0" cy="1363056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01914B-C81F-4E17-AA94-0B118E019D2D}"/>
              </a:ext>
            </a:extLst>
          </p:cNvPr>
          <p:cNvCxnSpPr>
            <a:cxnSpLocks/>
          </p:cNvCxnSpPr>
          <p:nvPr/>
        </p:nvCxnSpPr>
        <p:spPr>
          <a:xfrm>
            <a:off x="1120025" y="1970468"/>
            <a:ext cx="0" cy="495836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96BE60-C698-4834-B91B-82316414566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33424" y="3579274"/>
            <a:ext cx="0" cy="529127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6D1213-75F2-42DD-841F-A55D4B903590}"/>
              </a:ext>
            </a:extLst>
          </p:cNvPr>
          <p:cNvCxnSpPr/>
          <p:nvPr/>
        </p:nvCxnSpPr>
        <p:spPr>
          <a:xfrm>
            <a:off x="1787841" y="1822232"/>
            <a:ext cx="27841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942DD8-4518-48FC-A712-BA4C56FB3BE8}"/>
              </a:ext>
            </a:extLst>
          </p:cNvPr>
          <p:cNvCxnSpPr/>
          <p:nvPr/>
        </p:nvCxnSpPr>
        <p:spPr>
          <a:xfrm>
            <a:off x="2841762" y="3316547"/>
            <a:ext cx="27841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TLSHAPE_M_91a4f6ed514344a7b285945e1d12419d_Title">
            <a:extLst>
              <a:ext uri="{FF2B5EF4-FFF2-40B4-BE49-F238E27FC236}">
                <a16:creationId xmlns:a16="http://schemas.microsoft.com/office/drawing/2014/main" id="{49F5B074-27AE-4CAD-82A5-1AF8E8109A3B}"/>
              </a:ext>
            </a:extLst>
          </p:cNvPr>
          <p:cNvSpPr txBox="1"/>
          <p:nvPr/>
        </p:nvSpPr>
        <p:spPr>
          <a:xfrm>
            <a:off x="4768508" y="1362456"/>
            <a:ext cx="3257891" cy="2480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accent1"/>
                </a:solidFill>
                <a:latin typeface="+mj-lt"/>
              </a:rPr>
              <a:t>P</a:t>
            </a:r>
            <a:r>
              <a:rPr lang="en-US" altLang="zh-CN" sz="2200" dirty="0">
                <a:solidFill>
                  <a:schemeClr val="accent1"/>
                </a:solidFill>
                <a:latin typeface="+mj-lt"/>
              </a:rPr>
              <a:t>roc TSMODEL; Object TNF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0" name="OTLSHAPE_M_91a4f6ed514344a7b285945e1d12419d_Title">
            <a:extLst>
              <a:ext uri="{FF2B5EF4-FFF2-40B4-BE49-F238E27FC236}">
                <a16:creationId xmlns:a16="http://schemas.microsoft.com/office/drawing/2014/main" id="{CA63521F-2468-49AB-8288-2DB1C5150C70}"/>
              </a:ext>
            </a:extLst>
          </p:cNvPr>
          <p:cNvSpPr txBox="1"/>
          <p:nvPr/>
        </p:nvSpPr>
        <p:spPr>
          <a:xfrm>
            <a:off x="4857409" y="1879032"/>
            <a:ext cx="2426350" cy="2480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accent1"/>
                </a:solidFill>
                <a:latin typeface="+mj-lt"/>
              </a:rPr>
              <a:t>SAS DLPY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37DDA85F-750F-411E-AD1B-483B280C2711}"/>
              </a:ext>
            </a:extLst>
          </p:cNvPr>
          <p:cNvSpPr/>
          <p:nvPr/>
        </p:nvSpPr>
        <p:spPr>
          <a:xfrm>
            <a:off x="5892522" y="2742451"/>
            <a:ext cx="2131453" cy="1223486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Something new!</a:t>
            </a:r>
          </a:p>
        </p:txBody>
      </p:sp>
    </p:spTree>
    <p:extLst>
      <p:ext uri="{BB962C8B-B14F-4D97-AF65-F5344CB8AC3E}">
        <p14:creationId xmlns:p14="http://schemas.microsoft.com/office/powerpoint/2010/main" val="42208927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B192-2AAF-4F2F-A330-22C8AC96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</a:t>
            </a:r>
            <a:r>
              <a:rPr lang="en-US" altLang="zh-CN" dirty="0"/>
              <a:t>of algorithms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69CA2-FFCD-42C6-96B7-CC3F688EE7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CD5DC2F-3B72-4585-9AC9-F4F9F4F89967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985732775"/>
              </p:ext>
            </p:extLst>
          </p:nvPr>
        </p:nvGraphicFramePr>
        <p:xfrm>
          <a:off x="627063" y="1026160"/>
          <a:ext cx="7889876" cy="3722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462">
                  <a:extLst>
                    <a:ext uri="{9D8B030D-6E8A-4147-A177-3AD203B41FA5}">
                      <a16:colId xmlns:a16="http://schemas.microsoft.com/office/drawing/2014/main" val="4234185027"/>
                    </a:ext>
                  </a:extLst>
                </a:gridCol>
                <a:gridCol w="5078414">
                  <a:extLst>
                    <a:ext uri="{9D8B030D-6E8A-4147-A177-3AD203B41FA5}">
                      <a16:colId xmlns:a16="http://schemas.microsoft.com/office/drawing/2014/main" val="149142367"/>
                    </a:ext>
                  </a:extLst>
                </a:gridCol>
              </a:tblGrid>
              <a:tr h="369330"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260"/>
                  </a:ext>
                </a:extLst>
              </a:tr>
              <a:tr h="1402955">
                <a:tc>
                  <a:txBody>
                    <a:bodyPr/>
                    <a:lstStyle/>
                    <a:p>
                      <a:r>
                        <a:rPr lang="en-US" dirty="0"/>
                        <a:t>Machine learning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Several of them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restricted to a domain that is defined by training data</a:t>
                      </a:r>
                      <a:r>
                        <a:rPr lang="en-US" sz="160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 machine learning models cannot derive confidence intervals, because they are not all based on statistical distributions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Need a lot of training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Loss of interpretability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422402"/>
                  </a:ext>
                </a:extLst>
              </a:tr>
              <a:tr h="369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 series algorithms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ability to extrapolate patterns outside of the domain of training data (project into the future)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ability to derive confidence intervals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ability to work on small dataset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Interpretability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77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3642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B192-2AAF-4F2F-A330-22C8AC96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69CA2-FFCD-42C6-96B7-CC3F688EE7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CD5DC2F-3B72-4585-9AC9-F4F9F4F89967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088101401"/>
              </p:ext>
            </p:extLst>
          </p:nvPr>
        </p:nvGraphicFramePr>
        <p:xfrm>
          <a:off x="627063" y="1026160"/>
          <a:ext cx="7889876" cy="338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462">
                  <a:extLst>
                    <a:ext uri="{9D8B030D-6E8A-4147-A177-3AD203B41FA5}">
                      <a16:colId xmlns:a16="http://schemas.microsoft.com/office/drawing/2014/main" val="4234185027"/>
                    </a:ext>
                  </a:extLst>
                </a:gridCol>
                <a:gridCol w="5078414">
                  <a:extLst>
                    <a:ext uri="{9D8B030D-6E8A-4147-A177-3AD203B41FA5}">
                      <a16:colId xmlns:a16="http://schemas.microsoft.com/office/drawing/2014/main" val="149142367"/>
                    </a:ext>
                  </a:extLst>
                </a:gridCol>
              </a:tblGrid>
              <a:tr h="369330"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260"/>
                  </a:ext>
                </a:extLst>
              </a:tr>
              <a:tr h="637474">
                <a:tc>
                  <a:txBody>
                    <a:bodyPr/>
                    <a:lstStyle/>
                    <a:p>
                      <a:r>
                        <a:rPr lang="en-US" dirty="0"/>
                        <a:t>Traditional methods (ARIMA, ES, GARCH,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Nice and simple for small datasets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interpretable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953738"/>
                  </a:ext>
                </a:extLst>
              </a:tr>
              <a:tr h="1402955">
                <a:tc>
                  <a:txBody>
                    <a:bodyPr/>
                    <a:lstStyle/>
                    <a:p>
                      <a:r>
                        <a:rPr lang="en-US" dirty="0"/>
                        <a:t>RNN (LSTM, GRU, etc.)</a:t>
                      </a:r>
                    </a:p>
                    <a:p>
                      <a:r>
                        <a:rPr lang="en-US" dirty="0"/>
                        <a:t>(Benchmark of Seq2Seq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Outperformed other models when dealing with large datasets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Effectively learn long-range dependencies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a lot of training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Loss of interpretability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422402"/>
                  </a:ext>
                </a:extLst>
              </a:tr>
              <a:tr h="369330">
                <a:tc>
                  <a:txBody>
                    <a:bodyPr/>
                    <a:lstStyle/>
                    <a:p>
                      <a:r>
                        <a:rPr lang="en-US" dirty="0"/>
                        <a:t>Dilated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Lower level of complexity than RNN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Easier to train than RNN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Better performance than RNN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77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6920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B192-2AAF-4F2F-A330-22C8AC96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/>
              <a:t>ommon </a:t>
            </a:r>
            <a:r>
              <a:rPr lang="en-US" dirty="0"/>
              <a:t>algorithms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69CA2-FFCD-42C6-96B7-CC3F688EE7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1BCE1-546C-411A-8B19-FDB794D13DC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8427D-6FF5-48BE-87D4-1C298C67A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902864"/>
            <a:ext cx="5994400" cy="387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124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Van Den Oord, A., Dieleman, S., Zen, H., </a:t>
            </a:r>
            <a:r>
              <a:rPr lang="en-US" sz="1600" dirty="0" err="1"/>
              <a:t>Simonyan</a:t>
            </a:r>
            <a:r>
              <a:rPr lang="en-US" sz="1600" dirty="0"/>
              <a:t>, K., </a:t>
            </a:r>
            <a:r>
              <a:rPr lang="en-US" sz="1600" dirty="0" err="1"/>
              <a:t>Vinyals</a:t>
            </a:r>
            <a:r>
              <a:rPr lang="en-US" sz="1600" dirty="0"/>
              <a:t>, O., Graves, A., </a:t>
            </a:r>
            <a:r>
              <a:rPr lang="en-US" sz="1600" dirty="0" err="1"/>
              <a:t>Kalchbrenner</a:t>
            </a:r>
            <a:r>
              <a:rPr lang="en-US" sz="1600" dirty="0"/>
              <a:t>, N., Senior, A.W. and </a:t>
            </a:r>
            <a:r>
              <a:rPr lang="en-US" sz="1600" dirty="0" err="1"/>
              <a:t>Kavukcuoglu</a:t>
            </a:r>
            <a:r>
              <a:rPr lang="en-US" sz="1600" dirty="0"/>
              <a:t>, K., 2016. </a:t>
            </a:r>
            <a:r>
              <a:rPr lang="en-US" sz="1600" dirty="0" err="1"/>
              <a:t>WaveNet</a:t>
            </a:r>
            <a:r>
              <a:rPr lang="en-US" sz="1600" dirty="0"/>
              <a:t>: A generative model for raw audio. </a:t>
            </a:r>
            <a:r>
              <a:rPr lang="en-US" sz="1600" i="1" dirty="0"/>
              <a:t>SSW</a:t>
            </a:r>
            <a:r>
              <a:rPr lang="en-US" sz="1600" dirty="0"/>
              <a:t>, </a:t>
            </a:r>
            <a:r>
              <a:rPr lang="en-US" sz="1600" i="1" dirty="0"/>
              <a:t>125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Bai, S., Kolter, J.Z. and </a:t>
            </a:r>
            <a:r>
              <a:rPr lang="en-US" sz="1600" dirty="0" err="1"/>
              <a:t>Koltun</a:t>
            </a:r>
            <a:r>
              <a:rPr lang="en-US" sz="1600" dirty="0"/>
              <a:t>, V., 2018. An empirical evaluation of generic convolutional and recurrent networks for sequence modeling. </a:t>
            </a:r>
            <a:r>
              <a:rPr lang="en-US" sz="1600" i="1" dirty="0" err="1"/>
              <a:t>arXiv</a:t>
            </a:r>
            <a:r>
              <a:rPr lang="en-US" sz="1600" i="1" dirty="0"/>
              <a:t> preprint arXiv:1803.01271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De </a:t>
            </a:r>
            <a:r>
              <a:rPr lang="en-US" sz="1600" dirty="0" err="1"/>
              <a:t>Gooijer</a:t>
            </a:r>
            <a:r>
              <a:rPr lang="en-US" sz="1600" dirty="0"/>
              <a:t>, J.G. and Hyndman, R.J., 2006. 25 years of time series forecasting. International journal of forecasting, 22(3), pp.443-473.</a:t>
            </a:r>
          </a:p>
          <a:p>
            <a:endParaRPr lang="en-US" sz="1600" dirty="0"/>
          </a:p>
          <a:p>
            <a:r>
              <a:rPr lang="en-US" sz="1600" dirty="0"/>
              <a:t>Eddy, J., 2019. TimeSeries_Seq2Seq, URL: </a:t>
            </a:r>
            <a:r>
              <a:rPr lang="en-US" sz="1600" dirty="0">
                <a:hlinkClick r:id="rId2"/>
              </a:rPr>
              <a:t>https://github.com/JEddy92/TimeSeries_Seq2Seq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091945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5CD3C3A-BD75-4B91-B931-8DB3B990C719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07" y="1235627"/>
            <a:ext cx="2883713" cy="288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1385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FD6F-45CA-42D7-8479-636BB69C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763C0-A2E5-43B1-9DD5-5BDB20FECB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/>
            <a:r>
              <a:rPr lang="en-US" dirty="0"/>
              <a:t>Table of 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3F9CA-830C-4D9E-9332-7F4A17D77E9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 Overview of Time Series Forecasting Methods</a:t>
            </a:r>
          </a:p>
          <a:p>
            <a:endParaRPr lang="en-US" dirty="0"/>
          </a:p>
          <a:p>
            <a:r>
              <a:rPr lang="en-US" dirty="0"/>
              <a:t>2. Connections to SAS products</a:t>
            </a:r>
          </a:p>
          <a:p>
            <a:endParaRPr lang="en-US" dirty="0"/>
          </a:p>
          <a:p>
            <a:r>
              <a:rPr lang="en-US" dirty="0"/>
              <a:t>3. Conclusion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181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Time Series Forecasting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6364" y="1016459"/>
            <a:ext cx="7891272" cy="3642853"/>
          </a:xfrm>
        </p:spPr>
        <p:txBody>
          <a:bodyPr/>
          <a:lstStyle/>
          <a:p>
            <a:r>
              <a:rPr lang="en-US" sz="2400" dirty="0"/>
              <a:t>What is time series forecasting?</a:t>
            </a:r>
          </a:p>
          <a:p>
            <a:pPr lvl="1"/>
            <a:r>
              <a:rPr lang="en-US" b="1" dirty="0"/>
              <a:t>Time series</a:t>
            </a:r>
            <a:r>
              <a:rPr lang="en-US" dirty="0"/>
              <a:t> analysis comprises methods for analyzing </a:t>
            </a:r>
            <a:r>
              <a:rPr lang="en-US" b="1" dirty="0"/>
              <a:t>time series</a:t>
            </a:r>
            <a:r>
              <a:rPr lang="en-US" dirty="0"/>
              <a:t> data in order to extract meaningful statistics and other characteristics of the data.</a:t>
            </a:r>
          </a:p>
          <a:p>
            <a:pPr lvl="1"/>
            <a:r>
              <a:rPr lang="en-US" b="1" dirty="0"/>
              <a:t>Time series forecasting</a:t>
            </a:r>
            <a:r>
              <a:rPr lang="en-US" dirty="0"/>
              <a:t> is the use of a model to predict future values based on previously observed values.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9591A-2663-425D-B09D-BC921E670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71" y="2741154"/>
            <a:ext cx="1966229" cy="13858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08EBD7-3FBE-4A0F-8BFB-83DAAA0E7790}"/>
              </a:ext>
            </a:extLst>
          </p:cNvPr>
          <p:cNvSpPr txBox="1"/>
          <p:nvPr/>
        </p:nvSpPr>
        <p:spPr>
          <a:xfrm>
            <a:off x="1069071" y="4095620"/>
            <a:ext cx="1890029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store sales forecasting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8AEF28-72B4-49F1-8E07-D8774A37B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651" y="2740983"/>
            <a:ext cx="1615349" cy="13857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04B10B-AD49-407F-8E68-013E0FBD5D7C}"/>
              </a:ext>
            </a:extLst>
          </p:cNvPr>
          <p:cNvSpPr txBox="1"/>
          <p:nvPr/>
        </p:nvSpPr>
        <p:spPr>
          <a:xfrm>
            <a:off x="3513821" y="4095619"/>
            <a:ext cx="1890029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financial forecasting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8CF2FC-1148-438E-B73E-0D13428C7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717" y="2740984"/>
            <a:ext cx="2443412" cy="13860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9698E1-CB95-4344-9B7B-063D5FCA8A4E}"/>
              </a:ext>
            </a:extLst>
          </p:cNvPr>
          <p:cNvSpPr txBox="1"/>
          <p:nvPr/>
        </p:nvSpPr>
        <p:spPr>
          <a:xfrm>
            <a:off x="6114153" y="4095488"/>
            <a:ext cx="1890029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web traffic forecasting</a:t>
            </a:r>
          </a:p>
        </p:txBody>
      </p:sp>
    </p:spTree>
    <p:extLst>
      <p:ext uri="{BB962C8B-B14F-4D97-AF65-F5344CB8AC3E}">
        <p14:creationId xmlns:p14="http://schemas.microsoft.com/office/powerpoint/2010/main" val="27102238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04FD-F763-48E9-AAFC-B71F4641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Time Series Forecasting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A7C20-0492-4107-B412-829E4C40E8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/>
            <a:r>
              <a:rPr lang="en-US" dirty="0"/>
              <a:t>Representative Methods</a:t>
            </a:r>
          </a:p>
        </p:txBody>
      </p:sp>
      <p:pic>
        <p:nvPicPr>
          <p:cNvPr id="323" name="Content Placeholder 322">
            <a:extLst>
              <a:ext uri="{FF2B5EF4-FFF2-40B4-BE49-F238E27FC236}">
                <a16:creationId xmlns:a16="http://schemas.microsoft.com/office/drawing/2014/main" id="{456085A1-940B-4340-BD28-1426B46B823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75334" y="1783884"/>
            <a:ext cx="2876879" cy="2785259"/>
          </a:xfrm>
          <a:prstGeom prst="rect">
            <a:avLst/>
          </a:prstGeom>
        </p:spPr>
      </p:pic>
      <p:pic>
        <p:nvPicPr>
          <p:cNvPr id="325" name="Picture 324">
            <a:extLst>
              <a:ext uri="{FF2B5EF4-FFF2-40B4-BE49-F238E27FC236}">
                <a16:creationId xmlns:a16="http://schemas.microsoft.com/office/drawing/2014/main" id="{21D73614-8A03-47E7-A0E3-D089E5132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463" y="1784350"/>
            <a:ext cx="2002115" cy="2769107"/>
          </a:xfrm>
          <a:prstGeom prst="rect">
            <a:avLst/>
          </a:prstGeom>
        </p:spPr>
      </p:pic>
      <p:pic>
        <p:nvPicPr>
          <p:cNvPr id="326" name="Picture 325">
            <a:extLst>
              <a:ext uri="{FF2B5EF4-FFF2-40B4-BE49-F238E27FC236}">
                <a16:creationId xmlns:a16="http://schemas.microsoft.com/office/drawing/2014/main" id="{DB6D43D5-DBE7-41BD-B51A-0674DF2AD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765" y="1776083"/>
            <a:ext cx="3151698" cy="2770517"/>
          </a:xfrm>
          <a:prstGeom prst="rect">
            <a:avLst/>
          </a:prstGeom>
        </p:spPr>
      </p:pic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DF9B8E8F-9DA1-4D12-8072-820ADFB4AC6E}"/>
              </a:ext>
            </a:extLst>
          </p:cNvPr>
          <p:cNvCxnSpPr/>
          <p:nvPr/>
        </p:nvCxnSpPr>
        <p:spPr>
          <a:xfrm>
            <a:off x="3454765" y="1784350"/>
            <a:ext cx="2552" cy="242761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8EC3D16-4B4B-44B3-A237-216D74E4D6B4}"/>
              </a:ext>
            </a:extLst>
          </p:cNvPr>
          <p:cNvCxnSpPr/>
          <p:nvPr/>
        </p:nvCxnSpPr>
        <p:spPr>
          <a:xfrm>
            <a:off x="3452213" y="1776083"/>
            <a:ext cx="2552" cy="242761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DC73364-0BF4-4198-B9A6-3F45B2947801}"/>
              </a:ext>
            </a:extLst>
          </p:cNvPr>
          <p:cNvCxnSpPr/>
          <p:nvPr/>
        </p:nvCxnSpPr>
        <p:spPr>
          <a:xfrm>
            <a:off x="6609015" y="1784350"/>
            <a:ext cx="2552" cy="242761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3180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4631316" y="2996489"/>
            <a:ext cx="168965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6309761" y="2996489"/>
            <a:ext cx="168965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7999414" y="2996489"/>
            <a:ext cx="115388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2933504" y="2996489"/>
            <a:ext cx="168965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243429" y="2996489"/>
            <a:ext cx="168965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862948" y="2651803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2996489"/>
            <a:ext cx="115388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136196" y="2925052"/>
            <a:ext cx="142875" cy="142875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046899" y="2835754"/>
            <a:ext cx="321470" cy="321470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947245" y="2736100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207634" y="3256879"/>
            <a:ext cx="0" cy="77504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161044" y="4013069"/>
            <a:ext cx="93180" cy="9318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639364" y="2221373"/>
            <a:ext cx="1136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rgbClr val="03A1A4"/>
                </a:solidFill>
                <a:latin typeface="Century Gothic" panose="020B0502020202020204" pitchFamily="34" charset="0"/>
              </a:rPr>
              <a:t>1950s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410930" y="4202239"/>
            <a:ext cx="24007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Exponential Smoothing </a:t>
            </a:r>
          </a:p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</a:t>
            </a:r>
            <a:r>
              <a:rPr lang="en-US" altLang="zh-CN" sz="105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PROC ESM</a:t>
            </a:r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) </a:t>
            </a:r>
            <a:endParaRPr lang="en-US" sz="105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2541806" y="2651803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2815055" y="2925052"/>
            <a:ext cx="142875" cy="142875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2725757" y="2835754"/>
            <a:ext cx="321470" cy="321470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2626103" y="2736100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2886493" y="1961061"/>
            <a:ext cx="0" cy="77504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2839902" y="1926293"/>
            <a:ext cx="93180" cy="9318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2318222" y="3286959"/>
            <a:ext cx="1136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rgbClr val="EE9524"/>
                </a:solidFill>
                <a:latin typeface="Century Gothic" panose="020B0502020202020204" pitchFamily="34" charset="0"/>
              </a:rPr>
              <a:t>1960s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025392" y="1444581"/>
            <a:ext cx="24007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Hidden Markov Models</a:t>
            </a:r>
          </a:p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</a:t>
            </a:r>
            <a:r>
              <a:rPr lang="en-US" sz="105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PROC HMM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4231881" y="2651803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4505129" y="2925052"/>
            <a:ext cx="142875" cy="142875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4415832" y="2835754"/>
            <a:ext cx="321470" cy="321470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4316178" y="2736100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4576568" y="3256879"/>
            <a:ext cx="0" cy="77504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4529977" y="4013069"/>
            <a:ext cx="93180" cy="9318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4008297" y="2221373"/>
            <a:ext cx="1136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rgbClr val="EF3078"/>
                </a:solidFill>
                <a:latin typeface="Century Gothic" panose="020B0502020202020204" pitchFamily="34" charset="0"/>
              </a:rPr>
              <a:t>1970s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3779863" y="4202239"/>
            <a:ext cx="24007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State Space Models (</a:t>
            </a:r>
            <a:r>
              <a:rPr lang="en-US" sz="105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PROC SSM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ARIMA (</a:t>
            </a:r>
            <a:r>
              <a:rPr lang="en-US" sz="105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PROC ARIMA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5929693" y="2651803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6202941" y="2925052"/>
            <a:ext cx="142875" cy="142875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6113644" y="2835754"/>
            <a:ext cx="321470" cy="321470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6013990" y="2736100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6274379" y="1961061"/>
            <a:ext cx="0" cy="77504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6227789" y="1926293"/>
            <a:ext cx="93180" cy="9318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5706109" y="3286959"/>
            <a:ext cx="1136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rgbClr val="1C7CBB"/>
                </a:solidFill>
                <a:latin typeface="Century Gothic" panose="020B0502020202020204" pitchFamily="34" charset="0"/>
              </a:rPr>
              <a:t>1980s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5413279" y="1444581"/>
            <a:ext cx="24007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ARCH/ GARCH</a:t>
            </a:r>
          </a:p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</a:t>
            </a:r>
            <a:r>
              <a:rPr lang="en-US" sz="105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PROC AUTOREG/ PROC MODEL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7608138" y="2651803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7881386" y="2925052"/>
            <a:ext cx="142875" cy="1428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7792089" y="2835754"/>
            <a:ext cx="321470" cy="321470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7692435" y="2736100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7952825" y="3256879"/>
            <a:ext cx="0" cy="77504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7906234" y="4013069"/>
            <a:ext cx="93180" cy="931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7384554" y="2221373"/>
            <a:ext cx="1136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1980s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7156120" y="4202239"/>
            <a:ext cx="162185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Vector Autoregression</a:t>
            </a:r>
          </a:p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</a:t>
            </a:r>
            <a:r>
              <a:rPr lang="en-US" sz="105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PROC VARMAX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)</a:t>
            </a:r>
          </a:p>
          <a:p>
            <a:endParaRPr lang="en-US" sz="105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488743" y="4659282"/>
            <a:ext cx="1536649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3848704" y="4659282"/>
            <a:ext cx="1536649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7241325" y="4659282"/>
            <a:ext cx="1536649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105977" y="1376484"/>
            <a:ext cx="1536649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5496021" y="1376484"/>
            <a:ext cx="1536649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1552320" y="98859"/>
            <a:ext cx="583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Traditional models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with SAS products</a:t>
            </a:r>
            <a:endParaRPr lang="en-US" sz="3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4034067" y="659241"/>
            <a:ext cx="1075867" cy="142875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465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4631316" y="2996489"/>
            <a:ext cx="168965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6309761" y="2996489"/>
            <a:ext cx="168965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7999414" y="2996489"/>
            <a:ext cx="115388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2933504" y="2996489"/>
            <a:ext cx="168965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243429" y="2996489"/>
            <a:ext cx="168965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862948" y="2651803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2996489"/>
            <a:ext cx="115388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136196" y="2925052"/>
            <a:ext cx="142875" cy="142875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046899" y="2835754"/>
            <a:ext cx="321470" cy="321470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947245" y="2736100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207634" y="3256879"/>
            <a:ext cx="0" cy="77504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161044" y="4013069"/>
            <a:ext cx="93180" cy="9318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639364" y="2221373"/>
            <a:ext cx="1136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rgbClr val="03A1A4"/>
                </a:solidFill>
                <a:latin typeface="Century Gothic" panose="020B0502020202020204" pitchFamily="34" charset="0"/>
              </a:rPr>
              <a:t>1984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410930" y="4202239"/>
            <a:ext cx="24007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Classification And Regression Tree</a:t>
            </a:r>
          </a:p>
          <a:p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</a:t>
            </a:r>
            <a:r>
              <a:rPr lang="en-US" altLang="zh-CN" sz="105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PROC HPSPLIT</a:t>
            </a:r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) </a:t>
            </a:r>
            <a:endParaRPr lang="en-US" sz="105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2541806" y="2651803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2815055" y="2925052"/>
            <a:ext cx="142875" cy="142875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2725757" y="2835754"/>
            <a:ext cx="321470" cy="321470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2626103" y="2736100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2886493" y="1961061"/>
            <a:ext cx="0" cy="77504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2839902" y="1926293"/>
            <a:ext cx="93180" cy="9318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2318222" y="3286959"/>
            <a:ext cx="1136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rgbClr val="EE9524"/>
                </a:solidFill>
                <a:latin typeface="Century Gothic" panose="020B0502020202020204" pitchFamily="34" charset="0"/>
              </a:rPr>
              <a:t>1996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025392" y="1444581"/>
            <a:ext cx="24007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Lasso Regression</a:t>
            </a:r>
          </a:p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</a:t>
            </a:r>
            <a:r>
              <a:rPr lang="en-US" sz="105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PROC GLMSELECT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4231881" y="2651803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4505129" y="2925052"/>
            <a:ext cx="142875" cy="142875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4415832" y="2835754"/>
            <a:ext cx="321470" cy="321470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4316178" y="2736100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4576568" y="3256879"/>
            <a:ext cx="0" cy="77504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4529977" y="4013069"/>
            <a:ext cx="93180" cy="9318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4008297" y="2221373"/>
            <a:ext cx="1136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rgbClr val="EF3078"/>
                </a:solidFill>
                <a:latin typeface="Century Gothic" panose="020B0502020202020204" pitchFamily="34" charset="0"/>
              </a:rPr>
              <a:t>1997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3528910" y="4202239"/>
            <a:ext cx="24007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Long Short-Term Memory </a:t>
            </a:r>
          </a:p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</a:t>
            </a:r>
            <a:r>
              <a:rPr lang="en-US" sz="105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PROC HPNEURAL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5929693" y="2651803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6202941" y="2925052"/>
            <a:ext cx="142875" cy="142875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6113644" y="2835754"/>
            <a:ext cx="321470" cy="321470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6013990" y="2736100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6274379" y="1961061"/>
            <a:ext cx="0" cy="77504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6227789" y="1926293"/>
            <a:ext cx="93180" cy="9318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5706109" y="3286959"/>
            <a:ext cx="1136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rgbClr val="1C7CBB"/>
                </a:solidFill>
                <a:latin typeface="Century Gothic" panose="020B0502020202020204" pitchFamily="34" charset="0"/>
              </a:rPr>
              <a:t>1998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5413279" y="1444581"/>
            <a:ext cx="24007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Support Vector Regression </a:t>
            </a:r>
          </a:p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</a:t>
            </a:r>
            <a:r>
              <a:rPr lang="en-US" sz="105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PROC HPSVM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)</a:t>
            </a:r>
          </a:p>
          <a:p>
            <a:endParaRPr lang="en-US" sz="105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7608138" y="2651803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7881386" y="2925052"/>
            <a:ext cx="142875" cy="1428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7792089" y="2835754"/>
            <a:ext cx="321470" cy="321470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7692435" y="2736100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7952825" y="3256879"/>
            <a:ext cx="0" cy="77504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7906234" y="4013069"/>
            <a:ext cx="93180" cy="931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7384554" y="2221373"/>
            <a:ext cx="1136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1999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7156120" y="4202239"/>
            <a:ext cx="168965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Boosted Decision Trees</a:t>
            </a:r>
          </a:p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</a:t>
            </a:r>
            <a:r>
              <a:rPr lang="en-US" sz="105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PROC HPSLIT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)</a:t>
            </a:r>
          </a:p>
          <a:p>
            <a:endParaRPr lang="en-US" sz="1050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488743" y="4659282"/>
            <a:ext cx="1536649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3848704" y="4659282"/>
            <a:ext cx="1536649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7241325" y="4659282"/>
            <a:ext cx="1536649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105977" y="1376484"/>
            <a:ext cx="1536649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5496021" y="1376484"/>
            <a:ext cx="1536649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1552320" y="98859"/>
            <a:ext cx="583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ML models</a:t>
            </a:r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with SAS products</a:t>
            </a:r>
            <a:endParaRPr lang="en-US" sz="3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4034067" y="659241"/>
            <a:ext cx="1075867" cy="142875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460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4631316" y="2996489"/>
            <a:ext cx="168965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6309761" y="2996489"/>
            <a:ext cx="168965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7999414" y="2996489"/>
            <a:ext cx="115388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2933504" y="2996489"/>
            <a:ext cx="168965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243429" y="2996489"/>
            <a:ext cx="168965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862948" y="2651803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2996489"/>
            <a:ext cx="115388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136196" y="2925052"/>
            <a:ext cx="142875" cy="142875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046899" y="2835754"/>
            <a:ext cx="321470" cy="321470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947245" y="2736100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207634" y="3256879"/>
            <a:ext cx="0" cy="77504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161044" y="4013069"/>
            <a:ext cx="93180" cy="9318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639364" y="2221373"/>
            <a:ext cx="1136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rgbClr val="03A1A4"/>
                </a:solidFill>
                <a:latin typeface="Century Gothic" panose="020B0502020202020204" pitchFamily="34" charset="0"/>
              </a:rPr>
              <a:t>2014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410930" y="4202239"/>
            <a:ext cx="2400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The flourish of Deep Learning 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2541806" y="2651803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2815055" y="2925052"/>
            <a:ext cx="142875" cy="142875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2725757" y="2835754"/>
            <a:ext cx="321470" cy="321470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2626103" y="2736100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2886493" y="1961061"/>
            <a:ext cx="0" cy="77504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2839902" y="1926293"/>
            <a:ext cx="93180" cy="9318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025392" y="1444581"/>
            <a:ext cx="24007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Gated Recurrent Unit</a:t>
            </a:r>
          </a:p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</a:t>
            </a:r>
            <a:r>
              <a:rPr lang="en-US" sz="105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SAS DLPY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4231881" y="2651803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4505129" y="2925052"/>
            <a:ext cx="142875" cy="142875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4415832" y="2835754"/>
            <a:ext cx="321470" cy="321470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4316178" y="2736100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4576568" y="3256879"/>
            <a:ext cx="0" cy="77504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4529977" y="4013069"/>
            <a:ext cx="93180" cy="9318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3726679" y="4202239"/>
            <a:ext cx="24007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Seq2Seq LSTM</a:t>
            </a:r>
          </a:p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</a:t>
            </a:r>
            <a:r>
              <a:rPr lang="en-US" sz="105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PROC TSMODEL; Object TNF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5929693" y="2651803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6202941" y="2925052"/>
            <a:ext cx="142875" cy="142875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6113644" y="2835754"/>
            <a:ext cx="321470" cy="321470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6013990" y="2736100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6274379" y="1961061"/>
            <a:ext cx="0" cy="77504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6227789" y="1926293"/>
            <a:ext cx="93180" cy="9318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5706109" y="3286959"/>
            <a:ext cx="1136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rgbClr val="1C7CBB"/>
                </a:solidFill>
                <a:latin typeface="Century Gothic" panose="020B0502020202020204" pitchFamily="34" charset="0"/>
              </a:rPr>
              <a:t>2016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5418674" y="1433145"/>
            <a:ext cx="24007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Dilated CNN</a:t>
            </a:r>
          </a:p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(</a:t>
            </a:r>
            <a:r>
              <a:rPr lang="en-US" sz="1050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Ongoing…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7608138" y="2651803"/>
            <a:ext cx="689372" cy="68937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7881386" y="2925052"/>
            <a:ext cx="142875" cy="1428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7792089" y="2835754"/>
            <a:ext cx="321470" cy="321470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7692435" y="2736100"/>
            <a:ext cx="520778" cy="520778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7952825" y="3256879"/>
            <a:ext cx="0" cy="77504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7906234" y="4013069"/>
            <a:ext cx="93180" cy="931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7241325" y="2221373"/>
            <a:ext cx="12797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Future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7156120" y="4202239"/>
            <a:ext cx="2400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Let’s find out…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488743" y="4659282"/>
            <a:ext cx="1536649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3848704" y="4659282"/>
            <a:ext cx="1536649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7241325" y="4659282"/>
            <a:ext cx="1536649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105977" y="1376484"/>
            <a:ext cx="1536649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5496021" y="1376484"/>
            <a:ext cx="1536649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1552320" y="98859"/>
            <a:ext cx="583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Deep Learning with SAS products</a:t>
            </a:r>
            <a:endParaRPr lang="en-US" sz="3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4034067" y="659241"/>
            <a:ext cx="1075867" cy="142875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8227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5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LSHAPE_TB_00000000000000000000000000000000_ElapsedTimeExtension">
            <a:extLst>
              <a:ext uri="{FF2B5EF4-FFF2-40B4-BE49-F238E27FC236}">
                <a16:creationId xmlns:a16="http://schemas.microsoft.com/office/drawing/2014/main" id="{76AAAE6E-B243-4859-867B-641036007D4A}"/>
              </a:ext>
            </a:extLst>
          </p:cNvPr>
          <p:cNvSpPr/>
          <p:nvPr/>
        </p:nvSpPr>
        <p:spPr>
          <a:xfrm>
            <a:off x="436781" y="1122374"/>
            <a:ext cx="3831063" cy="3223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6" name="OTLSHAPE_TB_00000000000000000000000000000000_ElapsedTime">
            <a:extLst>
              <a:ext uri="{FF2B5EF4-FFF2-40B4-BE49-F238E27FC236}">
                <a16:creationId xmlns:a16="http://schemas.microsoft.com/office/drawing/2014/main" id="{BD53B5DF-F374-44FB-A968-4CED84633C25}"/>
              </a:ext>
            </a:extLst>
          </p:cNvPr>
          <p:cNvSpPr/>
          <p:nvPr/>
        </p:nvSpPr>
        <p:spPr>
          <a:xfrm>
            <a:off x="440846" y="4341667"/>
            <a:ext cx="3826998" cy="371984"/>
          </a:xfrm>
          <a:prstGeom prst="rect">
            <a:avLst/>
          </a:prstGeom>
          <a:solidFill>
            <a:srgbClr val="737373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704FD-F763-48E9-AAFC-B71F4641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Procedures of Time Series Forecasting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A7C20-0492-4107-B412-829E4C40E8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/>
            <a:r>
              <a:rPr lang="en-US" dirty="0"/>
              <a:t>Representative Methods</a:t>
            </a:r>
          </a:p>
        </p:txBody>
      </p:sp>
      <p:cxnSp>
        <p:nvCxnSpPr>
          <p:cNvPr id="10" name="OTLSHAPE_M_ec69bf041d3146bea386da2c3bc78b00_Connector1">
            <a:extLst>
              <a:ext uri="{FF2B5EF4-FFF2-40B4-BE49-F238E27FC236}">
                <a16:creationId xmlns:a16="http://schemas.microsoft.com/office/drawing/2014/main" id="{5419E087-C1C2-4295-AA0E-340AC4B37D5B}"/>
              </a:ext>
            </a:extLst>
          </p:cNvPr>
          <p:cNvCxnSpPr/>
          <p:nvPr/>
        </p:nvCxnSpPr>
        <p:spPr>
          <a:xfrm>
            <a:off x="1930932" y="2485168"/>
            <a:ext cx="0" cy="1840804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OTLSHAPE_M_91a4f6ed514344a7b285945e1d12419d_Connector2">
            <a:extLst>
              <a:ext uri="{FF2B5EF4-FFF2-40B4-BE49-F238E27FC236}">
                <a16:creationId xmlns:a16="http://schemas.microsoft.com/office/drawing/2014/main" id="{27BACA25-1159-4741-A781-8923D3DCCF9F}"/>
              </a:ext>
            </a:extLst>
          </p:cNvPr>
          <p:cNvCxnSpPr/>
          <p:nvPr/>
        </p:nvCxnSpPr>
        <p:spPr>
          <a:xfrm>
            <a:off x="1017000" y="4053144"/>
            <a:ext cx="0" cy="294767"/>
          </a:xfrm>
          <a:prstGeom prst="line">
            <a:avLst/>
          </a:prstGeom>
          <a:ln w="9525" cap="flat" cmpd="sng" algn="ctr">
            <a:solidFill>
              <a:srgbClr val="F3A447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M_91a4f6ed514344a7b285945e1d12419d_Connector1">
            <a:extLst>
              <a:ext uri="{FF2B5EF4-FFF2-40B4-BE49-F238E27FC236}">
                <a16:creationId xmlns:a16="http://schemas.microsoft.com/office/drawing/2014/main" id="{82298C73-1D45-4136-98C9-1047D14EB42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010481" y="1943100"/>
            <a:ext cx="6519" cy="221597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TLSHAPE_TB_00000000000000000000000000000000_TimescaleInterval1">
            <a:extLst>
              <a:ext uri="{FF2B5EF4-FFF2-40B4-BE49-F238E27FC236}">
                <a16:creationId xmlns:a16="http://schemas.microsoft.com/office/drawing/2014/main" id="{21655C23-B9D5-4992-8681-52EF4B8E7707}"/>
              </a:ext>
            </a:extLst>
          </p:cNvPr>
          <p:cNvSpPr txBox="1"/>
          <p:nvPr/>
        </p:nvSpPr>
        <p:spPr>
          <a:xfrm>
            <a:off x="1017000" y="4988561"/>
            <a:ext cx="317500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3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OTLSHAPE_TB_00000000000000000000000000000000_TimescaleInterval2">
            <a:extLst>
              <a:ext uri="{FF2B5EF4-FFF2-40B4-BE49-F238E27FC236}">
                <a16:creationId xmlns:a16="http://schemas.microsoft.com/office/drawing/2014/main" id="{9CBD26E3-7BFE-4184-97C1-86A0938682F9}"/>
              </a:ext>
            </a:extLst>
          </p:cNvPr>
          <p:cNvSpPr txBox="1"/>
          <p:nvPr/>
        </p:nvSpPr>
        <p:spPr>
          <a:xfrm>
            <a:off x="1748564" y="5007039"/>
            <a:ext cx="243785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3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TB_00000000000000000000000000000000_TimescaleInterval3">
            <a:extLst>
              <a:ext uri="{FF2B5EF4-FFF2-40B4-BE49-F238E27FC236}">
                <a16:creationId xmlns:a16="http://schemas.microsoft.com/office/drawing/2014/main" id="{85095AEA-19DF-40B4-9B69-2888BE57ED67}"/>
              </a:ext>
            </a:extLst>
          </p:cNvPr>
          <p:cNvSpPr txBox="1"/>
          <p:nvPr/>
        </p:nvSpPr>
        <p:spPr>
          <a:xfrm>
            <a:off x="2762514" y="5007039"/>
            <a:ext cx="186269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3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OTLSHAPE_TB_00000000000000000000000000000000_TimescaleInterval4">
            <a:extLst>
              <a:ext uri="{FF2B5EF4-FFF2-40B4-BE49-F238E27FC236}">
                <a16:creationId xmlns:a16="http://schemas.microsoft.com/office/drawing/2014/main" id="{A0CA0D91-01EC-4EE0-8355-82BB58A3C1FE}"/>
              </a:ext>
            </a:extLst>
          </p:cNvPr>
          <p:cNvSpPr txBox="1"/>
          <p:nvPr/>
        </p:nvSpPr>
        <p:spPr>
          <a:xfrm>
            <a:off x="3804167" y="5007039"/>
            <a:ext cx="280654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spc="-3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TLSHAPE_M_91a4f6ed514344a7b285945e1d12419d_Title">
            <a:extLst>
              <a:ext uri="{FF2B5EF4-FFF2-40B4-BE49-F238E27FC236}">
                <a16:creationId xmlns:a16="http://schemas.microsoft.com/office/drawing/2014/main" id="{8EEF0B21-DFE9-499C-8843-4C30D14EFB83}"/>
              </a:ext>
            </a:extLst>
          </p:cNvPr>
          <p:cNvSpPr txBox="1"/>
          <p:nvPr/>
        </p:nvSpPr>
        <p:spPr>
          <a:xfrm>
            <a:off x="686800" y="1479623"/>
            <a:ext cx="977900" cy="2480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pc="-14" dirty="0">
                <a:solidFill>
                  <a:schemeClr val="bg1"/>
                </a:solidFill>
                <a:latin typeface="Calibri" panose="020F0502020204030204" pitchFamily="34" charset="0"/>
              </a:rPr>
              <a:t>Exponential</a:t>
            </a:r>
          </a:p>
          <a:p>
            <a:pPr algn="ctr"/>
            <a:r>
              <a:rPr lang="en-US" sz="1600" spc="-14" dirty="0">
                <a:solidFill>
                  <a:schemeClr val="bg1"/>
                </a:solidFill>
                <a:latin typeface="Calibri" panose="020F0502020204030204" pitchFamily="34" charset="0"/>
              </a:rPr>
              <a:t>Smoothing</a:t>
            </a:r>
          </a:p>
        </p:txBody>
      </p:sp>
      <p:sp>
        <p:nvSpPr>
          <p:cNvPr id="19" name="OTLSHAPE_M_91a4f6ed514344a7b285945e1d12419d_Shape">
            <a:extLst>
              <a:ext uri="{FF2B5EF4-FFF2-40B4-BE49-F238E27FC236}">
                <a16:creationId xmlns:a16="http://schemas.microsoft.com/office/drawing/2014/main" id="{551A897F-368E-45D4-91B8-A33B6867741D}"/>
              </a:ext>
            </a:extLst>
          </p:cNvPr>
          <p:cNvSpPr/>
          <p:nvPr/>
        </p:nvSpPr>
        <p:spPr>
          <a:xfrm>
            <a:off x="858081" y="4159075"/>
            <a:ext cx="304800" cy="3302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0" name="OTLSHAPE_M_ec69bf041d3146bea386da2c3bc78b00_Title">
            <a:extLst>
              <a:ext uri="{FF2B5EF4-FFF2-40B4-BE49-F238E27FC236}">
                <a16:creationId xmlns:a16="http://schemas.microsoft.com/office/drawing/2014/main" id="{A5A46A6B-EC2F-4506-8E88-75F48A39BC64}"/>
              </a:ext>
            </a:extLst>
          </p:cNvPr>
          <p:cNvSpPr txBox="1"/>
          <p:nvPr/>
        </p:nvSpPr>
        <p:spPr>
          <a:xfrm>
            <a:off x="1441982" y="2044377"/>
            <a:ext cx="977900" cy="26322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pc="-14" dirty="0">
                <a:solidFill>
                  <a:schemeClr val="bg1"/>
                </a:solidFill>
                <a:latin typeface="Calibri" panose="020F0502020204030204" pitchFamily="34" charset="0"/>
              </a:rPr>
              <a:t>HMM</a:t>
            </a:r>
          </a:p>
        </p:txBody>
      </p:sp>
      <p:sp>
        <p:nvSpPr>
          <p:cNvPr id="21" name="OTLSHAPE_M_ec69bf041d3146bea386da2c3bc78b00_Shape">
            <a:extLst>
              <a:ext uri="{FF2B5EF4-FFF2-40B4-BE49-F238E27FC236}">
                <a16:creationId xmlns:a16="http://schemas.microsoft.com/office/drawing/2014/main" id="{46AD7803-59BF-4545-94BC-F2C5FB200A22}"/>
              </a:ext>
            </a:extLst>
          </p:cNvPr>
          <p:cNvSpPr/>
          <p:nvPr/>
        </p:nvSpPr>
        <p:spPr>
          <a:xfrm>
            <a:off x="1854732" y="4237072"/>
            <a:ext cx="152400" cy="177800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TLSHAPE_M_5210b170be2942bd902eebdcee108bb2_Title">
            <a:extLst>
              <a:ext uri="{FF2B5EF4-FFF2-40B4-BE49-F238E27FC236}">
                <a16:creationId xmlns:a16="http://schemas.microsoft.com/office/drawing/2014/main" id="{16FC7325-676A-41BD-8EA4-48C31EADBB3B}"/>
              </a:ext>
            </a:extLst>
          </p:cNvPr>
          <p:cNvSpPr txBox="1"/>
          <p:nvPr/>
        </p:nvSpPr>
        <p:spPr>
          <a:xfrm>
            <a:off x="2342100" y="2729618"/>
            <a:ext cx="977900" cy="2480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pc="-14" dirty="0">
                <a:solidFill>
                  <a:schemeClr val="bg1"/>
                </a:solidFill>
                <a:latin typeface="Calibri" panose="020F0502020204030204" pitchFamily="34" charset="0"/>
              </a:rPr>
              <a:t>SSM</a:t>
            </a:r>
          </a:p>
          <a:p>
            <a:pPr algn="ctr"/>
            <a:r>
              <a:rPr lang="en-US" sz="1600" spc="-14" dirty="0">
                <a:solidFill>
                  <a:schemeClr val="bg1"/>
                </a:solidFill>
                <a:latin typeface="Calibri" panose="020F0502020204030204" pitchFamily="34" charset="0"/>
              </a:rPr>
              <a:t>ARIMA</a:t>
            </a:r>
          </a:p>
        </p:txBody>
      </p:sp>
      <p:sp>
        <p:nvSpPr>
          <p:cNvPr id="24" name="OTLSHAPE_M_5a37539cde7e46379476e89f7c5ecfd3_Title">
            <a:extLst>
              <a:ext uri="{FF2B5EF4-FFF2-40B4-BE49-F238E27FC236}">
                <a16:creationId xmlns:a16="http://schemas.microsoft.com/office/drawing/2014/main" id="{C9A91D95-827B-472E-805D-2B01939E1DD0}"/>
              </a:ext>
            </a:extLst>
          </p:cNvPr>
          <p:cNvSpPr txBox="1"/>
          <p:nvPr/>
        </p:nvSpPr>
        <p:spPr>
          <a:xfrm>
            <a:off x="3213657" y="3225604"/>
            <a:ext cx="977900" cy="2480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pc="-14" dirty="0">
                <a:solidFill>
                  <a:schemeClr val="bg1"/>
                </a:solidFill>
                <a:latin typeface="Calibri" panose="020F0502020204030204" pitchFamily="34" charset="0"/>
              </a:rPr>
              <a:t>GARCH</a:t>
            </a:r>
          </a:p>
          <a:p>
            <a:pPr algn="ctr"/>
            <a:r>
              <a:rPr lang="en-US" sz="1600" spc="-14" dirty="0">
                <a:solidFill>
                  <a:schemeClr val="bg1"/>
                </a:solidFill>
                <a:latin typeface="Calibri" panose="020F0502020204030204" pitchFamily="34" charset="0"/>
              </a:rPr>
              <a:t>VARMAX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7F9794-8127-488F-8C39-006A5FD5EC0A}"/>
              </a:ext>
            </a:extLst>
          </p:cNvPr>
          <p:cNvCxnSpPr>
            <a:cxnSpLocks/>
          </p:cNvCxnSpPr>
          <p:nvPr/>
        </p:nvCxnSpPr>
        <p:spPr>
          <a:xfrm>
            <a:off x="1992349" y="1486471"/>
            <a:ext cx="2867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OTLSHAPE_M_91a4f6ed514344a7b285945e1d12419d_Title">
            <a:extLst>
              <a:ext uri="{FF2B5EF4-FFF2-40B4-BE49-F238E27FC236}">
                <a16:creationId xmlns:a16="http://schemas.microsoft.com/office/drawing/2014/main" id="{CEADAD72-3E2B-4A4B-B927-25776086973E}"/>
              </a:ext>
            </a:extLst>
          </p:cNvPr>
          <p:cNvSpPr txBox="1"/>
          <p:nvPr/>
        </p:nvSpPr>
        <p:spPr>
          <a:xfrm>
            <a:off x="4990194" y="1355561"/>
            <a:ext cx="1114503" cy="2469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accent1"/>
                </a:solidFill>
                <a:latin typeface="+mj-lt"/>
              </a:rPr>
              <a:t>Proc ESM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2CEA05-9D59-498E-8F26-AA10EBF61A43}"/>
              </a:ext>
            </a:extLst>
          </p:cNvPr>
          <p:cNvCxnSpPr>
            <a:cxnSpLocks/>
          </p:cNvCxnSpPr>
          <p:nvPr/>
        </p:nvCxnSpPr>
        <p:spPr>
          <a:xfrm>
            <a:off x="2636330" y="2175990"/>
            <a:ext cx="27676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OTLSHAPE_M_91a4f6ed514344a7b285945e1d12419d_Title">
            <a:extLst>
              <a:ext uri="{FF2B5EF4-FFF2-40B4-BE49-F238E27FC236}">
                <a16:creationId xmlns:a16="http://schemas.microsoft.com/office/drawing/2014/main" id="{3BAF9BF9-A4D7-42EA-9CF6-3C367956E773}"/>
              </a:ext>
            </a:extLst>
          </p:cNvPr>
          <p:cNvSpPr txBox="1"/>
          <p:nvPr/>
        </p:nvSpPr>
        <p:spPr>
          <a:xfrm>
            <a:off x="5425059" y="2044377"/>
            <a:ext cx="1400744" cy="27432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accent1"/>
                </a:solidFill>
                <a:latin typeface="+mj-lt"/>
              </a:rPr>
              <a:t>Proc HMM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E41FC7-3345-4EF8-812A-4AA1EE759900}"/>
              </a:ext>
            </a:extLst>
          </p:cNvPr>
          <p:cNvCxnSpPr>
            <a:cxnSpLocks/>
          </p:cNvCxnSpPr>
          <p:nvPr/>
        </p:nvCxnSpPr>
        <p:spPr>
          <a:xfrm>
            <a:off x="3522452" y="2853633"/>
            <a:ext cx="25822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OTLSHAPE_M_91a4f6ed514344a7b285945e1d12419d_Title">
            <a:extLst>
              <a:ext uri="{FF2B5EF4-FFF2-40B4-BE49-F238E27FC236}">
                <a16:creationId xmlns:a16="http://schemas.microsoft.com/office/drawing/2014/main" id="{E1E787BC-C100-4E13-A398-9F1E62EB8D4C}"/>
              </a:ext>
            </a:extLst>
          </p:cNvPr>
          <p:cNvSpPr txBox="1"/>
          <p:nvPr/>
        </p:nvSpPr>
        <p:spPr>
          <a:xfrm>
            <a:off x="6307260" y="2714530"/>
            <a:ext cx="1400743" cy="2480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accent1"/>
                </a:solidFill>
                <a:latin typeface="+mj-lt"/>
              </a:rPr>
              <a:t>Proc SSM</a:t>
            </a:r>
          </a:p>
          <a:p>
            <a:pPr algn="ctr"/>
            <a:r>
              <a:rPr lang="en-US" sz="2200" dirty="0">
                <a:solidFill>
                  <a:schemeClr val="accent1"/>
                </a:solidFill>
                <a:latin typeface="+mj-lt"/>
              </a:rPr>
              <a:t>P</a:t>
            </a:r>
            <a:r>
              <a:rPr lang="en-US" altLang="zh-CN" sz="2200" dirty="0">
                <a:solidFill>
                  <a:schemeClr val="accent1"/>
                </a:solidFill>
                <a:latin typeface="+mj-lt"/>
              </a:rPr>
              <a:t>roc ARIMA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5" name="OTLSHAPE_M_91a4f6ed514344a7b285945e1d12419d_Title">
            <a:extLst>
              <a:ext uri="{FF2B5EF4-FFF2-40B4-BE49-F238E27FC236}">
                <a16:creationId xmlns:a16="http://schemas.microsoft.com/office/drawing/2014/main" id="{4AB79999-0C2C-4718-A6D7-107197DDE86C}"/>
              </a:ext>
            </a:extLst>
          </p:cNvPr>
          <p:cNvSpPr txBox="1"/>
          <p:nvPr/>
        </p:nvSpPr>
        <p:spPr>
          <a:xfrm>
            <a:off x="1365081" y="4467268"/>
            <a:ext cx="1737716" cy="2318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spc="-14" dirty="0">
                <a:solidFill>
                  <a:srgbClr val="0070C0"/>
                </a:solidFill>
                <a:latin typeface="Calibri" panose="020F0502020204030204" pitchFamily="34" charset="0"/>
              </a:rPr>
              <a:t>Statistical Methods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3D4920-E05B-4D75-A7C3-49D12335B0BF}"/>
              </a:ext>
            </a:extLst>
          </p:cNvPr>
          <p:cNvCxnSpPr>
            <a:cxnSpLocks/>
          </p:cNvCxnSpPr>
          <p:nvPr/>
        </p:nvCxnSpPr>
        <p:spPr>
          <a:xfrm>
            <a:off x="4153628" y="3503394"/>
            <a:ext cx="2359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TLSHAPE_M_91a4f6ed514344a7b285945e1d12419d_Title">
            <a:extLst>
              <a:ext uri="{FF2B5EF4-FFF2-40B4-BE49-F238E27FC236}">
                <a16:creationId xmlns:a16="http://schemas.microsoft.com/office/drawing/2014/main" id="{FA776A81-19CF-4137-8B1B-6E2228782F36}"/>
              </a:ext>
            </a:extLst>
          </p:cNvPr>
          <p:cNvSpPr txBox="1"/>
          <p:nvPr/>
        </p:nvSpPr>
        <p:spPr>
          <a:xfrm>
            <a:off x="6729175" y="3396139"/>
            <a:ext cx="1629213" cy="2480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accent1"/>
                </a:solidFill>
                <a:latin typeface="+mj-lt"/>
              </a:rPr>
              <a:t>Proc MODEL</a:t>
            </a:r>
          </a:p>
          <a:p>
            <a:r>
              <a:rPr lang="en-US" sz="2200" dirty="0">
                <a:solidFill>
                  <a:schemeClr val="accent1"/>
                </a:solidFill>
                <a:latin typeface="+mj-lt"/>
              </a:rPr>
              <a:t>P</a:t>
            </a:r>
            <a:r>
              <a:rPr lang="en-US" altLang="zh-CN" sz="2200" dirty="0">
                <a:solidFill>
                  <a:schemeClr val="accent1"/>
                </a:solidFill>
                <a:latin typeface="+mj-lt"/>
              </a:rPr>
              <a:t>roc VARMAX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37" name="OTLSHAPE_M_91a4f6ed514344a7b285945e1d12419d_Connector1">
            <a:extLst>
              <a:ext uri="{FF2B5EF4-FFF2-40B4-BE49-F238E27FC236}">
                <a16:creationId xmlns:a16="http://schemas.microsoft.com/office/drawing/2014/main" id="{E37B08B0-FDCF-47FC-A0A5-158F9BB0A6D0}"/>
              </a:ext>
            </a:extLst>
          </p:cNvPr>
          <p:cNvCxnSpPr>
            <a:cxnSpLocks/>
          </p:cNvCxnSpPr>
          <p:nvPr/>
        </p:nvCxnSpPr>
        <p:spPr>
          <a:xfrm>
            <a:off x="2831050" y="3123127"/>
            <a:ext cx="0" cy="111394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OTLSHAPE_M_91a4f6ed514344a7b285945e1d12419d_Connector1">
            <a:extLst>
              <a:ext uri="{FF2B5EF4-FFF2-40B4-BE49-F238E27FC236}">
                <a16:creationId xmlns:a16="http://schemas.microsoft.com/office/drawing/2014/main" id="{BEFF3DD1-3E28-42C6-B053-D46234A8FB18}"/>
              </a:ext>
            </a:extLst>
          </p:cNvPr>
          <p:cNvCxnSpPr>
            <a:cxnSpLocks/>
          </p:cNvCxnSpPr>
          <p:nvPr/>
        </p:nvCxnSpPr>
        <p:spPr>
          <a:xfrm>
            <a:off x="3725306" y="3573998"/>
            <a:ext cx="1" cy="667305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TLSHAPE_M_5210b170be2942bd902eebdcee108bb2_Shape">
            <a:extLst>
              <a:ext uri="{FF2B5EF4-FFF2-40B4-BE49-F238E27FC236}">
                <a16:creationId xmlns:a16="http://schemas.microsoft.com/office/drawing/2014/main" id="{0DE2F736-4368-4A68-AF49-467B786C9282}"/>
              </a:ext>
            </a:extLst>
          </p:cNvPr>
          <p:cNvSpPr/>
          <p:nvPr/>
        </p:nvSpPr>
        <p:spPr>
          <a:xfrm>
            <a:off x="2762514" y="4233105"/>
            <a:ext cx="152400" cy="177800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TLSHAPE_M_5a37539cde7e46379476e89f7c5ecfd3_Shape">
            <a:extLst>
              <a:ext uri="{FF2B5EF4-FFF2-40B4-BE49-F238E27FC236}">
                <a16:creationId xmlns:a16="http://schemas.microsoft.com/office/drawing/2014/main" id="{F4304961-69A3-45DE-9107-87F2F4381F34}"/>
              </a:ext>
            </a:extLst>
          </p:cNvPr>
          <p:cNvSpPr/>
          <p:nvPr/>
        </p:nvSpPr>
        <p:spPr>
          <a:xfrm>
            <a:off x="3649106" y="4237072"/>
            <a:ext cx="152400" cy="177800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107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TLSHAPE_TB_00000000000000000000000000000000_ElapsedTimeExtension">
            <a:extLst>
              <a:ext uri="{FF2B5EF4-FFF2-40B4-BE49-F238E27FC236}">
                <a16:creationId xmlns:a16="http://schemas.microsoft.com/office/drawing/2014/main" id="{3DF56C87-A152-4C29-9582-52162498F972}"/>
              </a:ext>
            </a:extLst>
          </p:cNvPr>
          <p:cNvSpPr/>
          <p:nvPr/>
        </p:nvSpPr>
        <p:spPr>
          <a:xfrm>
            <a:off x="4780233" y="1147188"/>
            <a:ext cx="4206340" cy="3223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OTLSHAPE_TB_00000000000000000000000000000000_ElapsedTime">
            <a:extLst>
              <a:ext uri="{FF2B5EF4-FFF2-40B4-BE49-F238E27FC236}">
                <a16:creationId xmlns:a16="http://schemas.microsoft.com/office/drawing/2014/main" id="{DE024C7A-2620-42D1-9778-B9748834D699}"/>
              </a:ext>
            </a:extLst>
          </p:cNvPr>
          <p:cNvSpPr/>
          <p:nvPr/>
        </p:nvSpPr>
        <p:spPr>
          <a:xfrm>
            <a:off x="4780234" y="4360523"/>
            <a:ext cx="4206340" cy="371984"/>
          </a:xfrm>
          <a:prstGeom prst="rect">
            <a:avLst/>
          </a:prstGeom>
          <a:solidFill>
            <a:srgbClr val="737373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AC3ED-2BD3-4BD5-A90A-BC1992A6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Procedures of Time Series Forecasting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0CF86-D7B8-4357-AB32-82FDB3D4E8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/>
            <a:r>
              <a:rPr lang="en-US" dirty="0"/>
              <a:t>Representative Methods</a:t>
            </a:r>
          </a:p>
        </p:txBody>
      </p:sp>
      <p:cxnSp>
        <p:nvCxnSpPr>
          <p:cNvPr id="5" name="OTLSHAPE_M_187ca70d2f98488395373102ec8bc3d9_Connector1">
            <a:extLst>
              <a:ext uri="{FF2B5EF4-FFF2-40B4-BE49-F238E27FC236}">
                <a16:creationId xmlns:a16="http://schemas.microsoft.com/office/drawing/2014/main" id="{9A4A3468-8496-4578-8375-77316C1DB8EA}"/>
              </a:ext>
            </a:extLst>
          </p:cNvPr>
          <p:cNvCxnSpPr>
            <a:cxnSpLocks/>
          </p:cNvCxnSpPr>
          <p:nvPr/>
        </p:nvCxnSpPr>
        <p:spPr>
          <a:xfrm>
            <a:off x="8247877" y="1896723"/>
            <a:ext cx="0" cy="2456851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OTLSHAPE_M_6097e373d3f14c0c94f5a190a3f9713b_Connector2">
            <a:extLst>
              <a:ext uri="{FF2B5EF4-FFF2-40B4-BE49-F238E27FC236}">
                <a16:creationId xmlns:a16="http://schemas.microsoft.com/office/drawing/2014/main" id="{0ABCB0DF-6CEC-4D6D-AAC8-5733A7537E08}"/>
              </a:ext>
            </a:extLst>
          </p:cNvPr>
          <p:cNvCxnSpPr>
            <a:cxnSpLocks/>
          </p:cNvCxnSpPr>
          <p:nvPr/>
        </p:nvCxnSpPr>
        <p:spPr>
          <a:xfrm>
            <a:off x="7255493" y="2699622"/>
            <a:ext cx="0" cy="16539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OTLSHAPE_M_6097e373d3f14c0c94f5a190a3f9713b_Connector1">
            <a:extLst>
              <a:ext uri="{FF2B5EF4-FFF2-40B4-BE49-F238E27FC236}">
                <a16:creationId xmlns:a16="http://schemas.microsoft.com/office/drawing/2014/main" id="{1CC15994-38A2-4847-825E-7EC121F57332}"/>
              </a:ext>
            </a:extLst>
          </p:cNvPr>
          <p:cNvCxnSpPr>
            <a:cxnSpLocks/>
          </p:cNvCxnSpPr>
          <p:nvPr/>
        </p:nvCxnSpPr>
        <p:spPr>
          <a:xfrm>
            <a:off x="7244167" y="1950951"/>
            <a:ext cx="0" cy="19409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OTLSHAPE_M_4589b817c39440bf97c189f82d1bb2ea_Connector1">
            <a:extLst>
              <a:ext uri="{FF2B5EF4-FFF2-40B4-BE49-F238E27FC236}">
                <a16:creationId xmlns:a16="http://schemas.microsoft.com/office/drawing/2014/main" id="{6DB1F355-D08C-4371-B933-3780A8DC4A4F}"/>
              </a:ext>
            </a:extLst>
          </p:cNvPr>
          <p:cNvCxnSpPr>
            <a:cxnSpLocks/>
          </p:cNvCxnSpPr>
          <p:nvPr/>
        </p:nvCxnSpPr>
        <p:spPr>
          <a:xfrm>
            <a:off x="6345175" y="3318396"/>
            <a:ext cx="0" cy="1035178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OTLSHAPE_M_56c8c23c57de4a6fad6fe8a5c8b08ea8_Connector2">
            <a:extLst>
              <a:ext uri="{FF2B5EF4-FFF2-40B4-BE49-F238E27FC236}">
                <a16:creationId xmlns:a16="http://schemas.microsoft.com/office/drawing/2014/main" id="{6EF615B5-63B6-42FA-BF93-4D35F08D8C15}"/>
              </a:ext>
            </a:extLst>
          </p:cNvPr>
          <p:cNvCxnSpPr>
            <a:cxnSpLocks/>
          </p:cNvCxnSpPr>
          <p:nvPr/>
        </p:nvCxnSpPr>
        <p:spPr>
          <a:xfrm>
            <a:off x="5397385" y="3981590"/>
            <a:ext cx="0" cy="371984"/>
          </a:xfrm>
          <a:prstGeom prst="line">
            <a:avLst/>
          </a:prstGeom>
          <a:ln w="9525" cap="flat" cmpd="sng" algn="ctr">
            <a:solidFill>
              <a:srgbClr val="1C385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M_56c8c23c57de4a6fad6fe8a5c8b08ea8_Connector1">
            <a:extLst>
              <a:ext uri="{FF2B5EF4-FFF2-40B4-BE49-F238E27FC236}">
                <a16:creationId xmlns:a16="http://schemas.microsoft.com/office/drawing/2014/main" id="{05FF959D-F47D-4794-B608-19909D368FA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398999" y="3680500"/>
            <a:ext cx="0" cy="584174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TLSHAPE_M_56c8c23c57de4a6fad6fe8a5c8b08ea8_Title">
            <a:extLst>
              <a:ext uri="{FF2B5EF4-FFF2-40B4-BE49-F238E27FC236}">
                <a16:creationId xmlns:a16="http://schemas.microsoft.com/office/drawing/2014/main" id="{14096AF9-00CB-4412-85FE-63BC8943D7E1}"/>
              </a:ext>
            </a:extLst>
          </p:cNvPr>
          <p:cNvSpPr txBox="1"/>
          <p:nvPr/>
        </p:nvSpPr>
        <p:spPr>
          <a:xfrm>
            <a:off x="4914700" y="3338235"/>
            <a:ext cx="957181" cy="2480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pc="-14" dirty="0">
                <a:solidFill>
                  <a:schemeClr val="bg1"/>
                </a:solidFill>
                <a:latin typeface="Calibri" panose="020F0502020204030204" pitchFamily="34" charset="0"/>
              </a:rPr>
              <a:t>CART</a:t>
            </a:r>
          </a:p>
        </p:txBody>
      </p:sp>
      <p:sp>
        <p:nvSpPr>
          <p:cNvPr id="14" name="OTLSHAPE_M_56c8c23c57de4a6fad6fe8a5c8b08ea8_Shape">
            <a:extLst>
              <a:ext uri="{FF2B5EF4-FFF2-40B4-BE49-F238E27FC236}">
                <a16:creationId xmlns:a16="http://schemas.microsoft.com/office/drawing/2014/main" id="{F62929D4-EA0B-448C-933A-E221843116EF}"/>
              </a:ext>
            </a:extLst>
          </p:cNvPr>
          <p:cNvSpPr/>
          <p:nvPr/>
        </p:nvSpPr>
        <p:spPr>
          <a:xfrm>
            <a:off x="5324413" y="4264674"/>
            <a:ext cx="149171" cy="177800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TLSHAPE_M_4589b817c39440bf97c189f82d1bb2ea_Title">
            <a:extLst>
              <a:ext uri="{FF2B5EF4-FFF2-40B4-BE49-F238E27FC236}">
                <a16:creationId xmlns:a16="http://schemas.microsoft.com/office/drawing/2014/main" id="{59A1E5E9-7846-48E3-8EDC-5993383ABF23}"/>
              </a:ext>
            </a:extLst>
          </p:cNvPr>
          <p:cNvSpPr txBox="1"/>
          <p:nvPr/>
        </p:nvSpPr>
        <p:spPr>
          <a:xfrm>
            <a:off x="5871881" y="2876822"/>
            <a:ext cx="957181" cy="2480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pc="-14" dirty="0">
                <a:solidFill>
                  <a:schemeClr val="bg1"/>
                </a:solidFill>
                <a:latin typeface="Calibri" panose="020F0502020204030204" pitchFamily="34" charset="0"/>
              </a:rPr>
              <a:t>Lasso</a:t>
            </a:r>
          </a:p>
          <a:p>
            <a:pPr algn="ctr"/>
            <a:r>
              <a:rPr lang="en-US" sz="1600" spc="-14" dirty="0">
                <a:solidFill>
                  <a:schemeClr val="bg1"/>
                </a:solidFill>
                <a:latin typeface="Calibri" panose="020F0502020204030204" pitchFamily="34" charset="0"/>
              </a:rPr>
              <a:t>Regression</a:t>
            </a:r>
          </a:p>
        </p:txBody>
      </p:sp>
      <p:sp>
        <p:nvSpPr>
          <p:cNvPr id="16" name="OTLSHAPE_M_4589b817c39440bf97c189f82d1bb2ea_Shape">
            <a:extLst>
              <a:ext uri="{FF2B5EF4-FFF2-40B4-BE49-F238E27FC236}">
                <a16:creationId xmlns:a16="http://schemas.microsoft.com/office/drawing/2014/main" id="{38D51FC4-97AD-4DB0-9B1D-8A4CEBE20134}"/>
              </a:ext>
            </a:extLst>
          </p:cNvPr>
          <p:cNvSpPr/>
          <p:nvPr/>
        </p:nvSpPr>
        <p:spPr>
          <a:xfrm>
            <a:off x="6272203" y="4264674"/>
            <a:ext cx="149171" cy="177800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OTLSHAPE_M_6097e373d3f14c0c94f5a190a3f9713b_Title">
            <a:extLst>
              <a:ext uri="{FF2B5EF4-FFF2-40B4-BE49-F238E27FC236}">
                <a16:creationId xmlns:a16="http://schemas.microsoft.com/office/drawing/2014/main" id="{4DF6BBF7-7B4D-42CF-B629-8C0CD2EAB2F1}"/>
              </a:ext>
            </a:extLst>
          </p:cNvPr>
          <p:cNvSpPr txBox="1"/>
          <p:nvPr/>
        </p:nvSpPr>
        <p:spPr>
          <a:xfrm>
            <a:off x="6715853" y="1695685"/>
            <a:ext cx="1056628" cy="2480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pc="-14" dirty="0">
                <a:solidFill>
                  <a:schemeClr val="bg1"/>
                </a:solidFill>
                <a:latin typeface="Calibri" panose="020F0502020204030204" pitchFamily="34" charset="0"/>
              </a:rPr>
              <a:t>LSTM</a:t>
            </a:r>
          </a:p>
        </p:txBody>
      </p:sp>
      <p:sp>
        <p:nvSpPr>
          <p:cNvPr id="18" name="OTLSHAPE_M_6097e373d3f14c0c94f5a190a3f9713b_Shape">
            <a:extLst>
              <a:ext uri="{FF2B5EF4-FFF2-40B4-BE49-F238E27FC236}">
                <a16:creationId xmlns:a16="http://schemas.microsoft.com/office/drawing/2014/main" id="{2613F12C-9EA3-4514-923C-B2E825C7D29D}"/>
              </a:ext>
            </a:extLst>
          </p:cNvPr>
          <p:cNvSpPr/>
          <p:nvPr/>
        </p:nvSpPr>
        <p:spPr>
          <a:xfrm>
            <a:off x="7182521" y="4264674"/>
            <a:ext cx="149171" cy="177800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TLSHAPE_M_187ca70d2f98488395373102ec8bc3d9_Title">
            <a:extLst>
              <a:ext uri="{FF2B5EF4-FFF2-40B4-BE49-F238E27FC236}">
                <a16:creationId xmlns:a16="http://schemas.microsoft.com/office/drawing/2014/main" id="{03B42E5E-EB02-44C3-9DD5-252E10EE8DD9}"/>
              </a:ext>
            </a:extLst>
          </p:cNvPr>
          <p:cNvSpPr txBox="1"/>
          <p:nvPr/>
        </p:nvSpPr>
        <p:spPr>
          <a:xfrm>
            <a:off x="7723442" y="1461390"/>
            <a:ext cx="1141212" cy="19927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pc="-14" dirty="0">
                <a:solidFill>
                  <a:schemeClr val="bg1"/>
                </a:solidFill>
                <a:latin typeface="Calibri" panose="020F0502020204030204" pitchFamily="34" charset="0"/>
              </a:rPr>
              <a:t>Boosted Decision Trees</a:t>
            </a:r>
          </a:p>
        </p:txBody>
      </p:sp>
      <p:sp>
        <p:nvSpPr>
          <p:cNvPr id="20" name="OTLSHAPE_M_187ca70d2f98488395373102ec8bc3d9_Shape">
            <a:extLst>
              <a:ext uri="{FF2B5EF4-FFF2-40B4-BE49-F238E27FC236}">
                <a16:creationId xmlns:a16="http://schemas.microsoft.com/office/drawing/2014/main" id="{EDAB7A70-D0FB-446B-AAC7-D070F60DE41F}"/>
              </a:ext>
            </a:extLst>
          </p:cNvPr>
          <p:cNvSpPr/>
          <p:nvPr/>
        </p:nvSpPr>
        <p:spPr>
          <a:xfrm>
            <a:off x="8183143" y="4264674"/>
            <a:ext cx="149171" cy="177800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TLSHAPE_M_187ca70d2f98488395373102ec8bc3d9_Title">
            <a:extLst>
              <a:ext uri="{FF2B5EF4-FFF2-40B4-BE49-F238E27FC236}">
                <a16:creationId xmlns:a16="http://schemas.microsoft.com/office/drawing/2014/main" id="{635D16EC-B9AF-45A0-8294-B1F49214EFF8}"/>
              </a:ext>
            </a:extLst>
          </p:cNvPr>
          <p:cNvSpPr txBox="1"/>
          <p:nvPr/>
        </p:nvSpPr>
        <p:spPr>
          <a:xfrm>
            <a:off x="6562252" y="2247995"/>
            <a:ext cx="1354457" cy="26258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spc="-14" dirty="0">
                <a:solidFill>
                  <a:schemeClr val="bg1"/>
                </a:solidFill>
                <a:latin typeface="Calibri" panose="020F0502020204030204" pitchFamily="34" charset="0"/>
              </a:rPr>
              <a:t>Support Vector Regression</a:t>
            </a:r>
          </a:p>
        </p:txBody>
      </p:sp>
      <p:sp>
        <p:nvSpPr>
          <p:cNvPr id="32" name="OTLSHAPE_M_91a4f6ed514344a7b285945e1d12419d_Title">
            <a:extLst>
              <a:ext uri="{FF2B5EF4-FFF2-40B4-BE49-F238E27FC236}">
                <a16:creationId xmlns:a16="http://schemas.microsoft.com/office/drawing/2014/main" id="{C5A426A4-BE8F-4D17-B786-5F06246F5CFF}"/>
              </a:ext>
            </a:extLst>
          </p:cNvPr>
          <p:cNvSpPr txBox="1"/>
          <p:nvPr/>
        </p:nvSpPr>
        <p:spPr>
          <a:xfrm>
            <a:off x="5556491" y="4481201"/>
            <a:ext cx="2360218" cy="17333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spc="-14" dirty="0">
                <a:solidFill>
                  <a:srgbClr val="0070C0"/>
                </a:solidFill>
                <a:latin typeface="Calibri" panose="020F0502020204030204" pitchFamily="34" charset="0"/>
              </a:rPr>
              <a:t>Classic Machine Learning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E617B0-44C5-4CD3-876C-C13A3DE297EA}"/>
              </a:ext>
            </a:extLst>
          </p:cNvPr>
          <p:cNvCxnSpPr>
            <a:cxnSpLocks/>
          </p:cNvCxnSpPr>
          <p:nvPr/>
        </p:nvCxnSpPr>
        <p:spPr>
          <a:xfrm flipH="1">
            <a:off x="1835239" y="3526598"/>
            <a:ext cx="30794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OTLSHAPE_M_91a4f6ed514344a7b285945e1d12419d_Title">
            <a:extLst>
              <a:ext uri="{FF2B5EF4-FFF2-40B4-BE49-F238E27FC236}">
                <a16:creationId xmlns:a16="http://schemas.microsoft.com/office/drawing/2014/main" id="{F057470D-72BA-4592-8B35-BC07C4A5DB35}"/>
              </a:ext>
            </a:extLst>
          </p:cNvPr>
          <p:cNvSpPr txBox="1"/>
          <p:nvPr/>
        </p:nvSpPr>
        <p:spPr>
          <a:xfrm>
            <a:off x="-289657" y="3403102"/>
            <a:ext cx="2644485" cy="2469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accent1"/>
                </a:solidFill>
                <a:latin typeface="+mj-lt"/>
              </a:rPr>
              <a:t>Proc HPSLIT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DF025C-170F-4866-8081-E74C4B9610BC}"/>
              </a:ext>
            </a:extLst>
          </p:cNvPr>
          <p:cNvCxnSpPr>
            <a:cxnSpLocks/>
          </p:cNvCxnSpPr>
          <p:nvPr/>
        </p:nvCxnSpPr>
        <p:spPr>
          <a:xfrm flipH="1">
            <a:off x="2627290" y="2989978"/>
            <a:ext cx="3187166" cy="10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TLSHAPE_M_91a4f6ed514344a7b285945e1d12419d_Title">
            <a:extLst>
              <a:ext uri="{FF2B5EF4-FFF2-40B4-BE49-F238E27FC236}">
                <a16:creationId xmlns:a16="http://schemas.microsoft.com/office/drawing/2014/main" id="{F4C8DC2C-91DA-4DBC-A3A7-78C9950DA1A9}"/>
              </a:ext>
            </a:extLst>
          </p:cNvPr>
          <p:cNvSpPr txBox="1"/>
          <p:nvPr/>
        </p:nvSpPr>
        <p:spPr>
          <a:xfrm>
            <a:off x="672934" y="2857127"/>
            <a:ext cx="2020552" cy="2480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accent1"/>
                </a:solidFill>
                <a:latin typeface="+mj-lt"/>
              </a:rPr>
              <a:t>Proc GLMSELECT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3F7783-B752-44AC-917F-68FE969DF6DE}"/>
              </a:ext>
            </a:extLst>
          </p:cNvPr>
          <p:cNvCxnSpPr>
            <a:cxnSpLocks/>
          </p:cNvCxnSpPr>
          <p:nvPr/>
        </p:nvCxnSpPr>
        <p:spPr>
          <a:xfrm flipH="1">
            <a:off x="3234847" y="2435371"/>
            <a:ext cx="3187166" cy="10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OTLSHAPE_M_91a4f6ed514344a7b285945e1d12419d_Title">
            <a:extLst>
              <a:ext uri="{FF2B5EF4-FFF2-40B4-BE49-F238E27FC236}">
                <a16:creationId xmlns:a16="http://schemas.microsoft.com/office/drawing/2014/main" id="{B7B92F96-2C82-4519-82D9-F167CDF65CCF}"/>
              </a:ext>
            </a:extLst>
          </p:cNvPr>
          <p:cNvSpPr txBox="1"/>
          <p:nvPr/>
        </p:nvSpPr>
        <p:spPr>
          <a:xfrm>
            <a:off x="1063443" y="2311153"/>
            <a:ext cx="1713311" cy="2480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accent1"/>
                </a:solidFill>
                <a:latin typeface="+mj-lt"/>
              </a:rPr>
              <a:t>Proc HPSVM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8B8D10-1749-4FE6-9337-95C1C4BA843E}"/>
              </a:ext>
            </a:extLst>
          </p:cNvPr>
          <p:cNvCxnSpPr>
            <a:cxnSpLocks/>
          </p:cNvCxnSpPr>
          <p:nvPr/>
        </p:nvCxnSpPr>
        <p:spPr>
          <a:xfrm flipH="1">
            <a:off x="3626848" y="1854601"/>
            <a:ext cx="3187166" cy="10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OTLSHAPE_M_91a4f6ed514344a7b285945e1d12419d_Title">
            <a:extLst>
              <a:ext uri="{FF2B5EF4-FFF2-40B4-BE49-F238E27FC236}">
                <a16:creationId xmlns:a16="http://schemas.microsoft.com/office/drawing/2014/main" id="{FAE6F08C-1051-41F5-A7A3-24AC055FF910}"/>
              </a:ext>
            </a:extLst>
          </p:cNvPr>
          <p:cNvSpPr txBox="1"/>
          <p:nvPr/>
        </p:nvSpPr>
        <p:spPr>
          <a:xfrm>
            <a:off x="1260810" y="1730585"/>
            <a:ext cx="2426350" cy="2480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accent1"/>
                </a:solidFill>
                <a:latin typeface="+mj-lt"/>
              </a:rPr>
              <a:t>Proc HPNEURAL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0E9E5DD-4AEA-447F-AF2A-A52C5E62174D}"/>
              </a:ext>
            </a:extLst>
          </p:cNvPr>
          <p:cNvCxnSpPr>
            <a:cxnSpLocks/>
          </p:cNvCxnSpPr>
          <p:nvPr/>
        </p:nvCxnSpPr>
        <p:spPr>
          <a:xfrm flipH="1">
            <a:off x="4278298" y="1329957"/>
            <a:ext cx="3187166" cy="10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OTLSHAPE_M_91a4f6ed514344a7b285945e1d12419d_Title">
            <a:extLst>
              <a:ext uri="{FF2B5EF4-FFF2-40B4-BE49-F238E27FC236}">
                <a16:creationId xmlns:a16="http://schemas.microsoft.com/office/drawing/2014/main" id="{85618268-914A-43D9-8CDB-53E9AB89A66A}"/>
              </a:ext>
            </a:extLst>
          </p:cNvPr>
          <p:cNvSpPr txBox="1"/>
          <p:nvPr/>
        </p:nvSpPr>
        <p:spPr>
          <a:xfrm>
            <a:off x="1794523" y="1205941"/>
            <a:ext cx="2426350" cy="2480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accent1"/>
                </a:solidFill>
                <a:latin typeface="+mj-lt"/>
              </a:rPr>
              <a:t>Proc GRADBOOST</a:t>
            </a:r>
          </a:p>
        </p:txBody>
      </p:sp>
    </p:spTree>
    <p:extLst>
      <p:ext uri="{BB962C8B-B14F-4D97-AF65-F5344CB8AC3E}">
        <p14:creationId xmlns:p14="http://schemas.microsoft.com/office/powerpoint/2010/main" val="259121227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S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4157DE2-79D1-5542-BEA3-73B3857D78EB}" vid="{E6678E88-29AC-7645-BD56-4581BD5F57B2}"/>
    </a:ext>
  </a:extLst>
</a:theme>
</file>

<file path=ppt/theme/theme2.xml><?xml version="1.0" encoding="utf-8"?>
<a:theme xmlns:a="http://schemas.openxmlformats.org/drawingml/2006/main" name="SAS Viy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4157DE2-79D1-5542-BEA3-73B3857D78EB}" vid="{C2435F6F-BE29-914E-BDFD-0D33257FC213}"/>
    </a:ext>
  </a:extLst>
</a:theme>
</file>

<file path=ppt/theme/theme3.xml><?xml version="1.0" encoding="utf-8"?>
<a:theme xmlns:a="http://schemas.openxmlformats.org/drawingml/2006/main" name="NDA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4157DE2-79D1-5542-BEA3-73B3857D78EB}" vid="{4BE058A5-60C3-F349-87DE-E3DA87570759}"/>
    </a:ext>
  </a:extLst>
</a:theme>
</file>

<file path=ppt/theme/theme4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0</TotalTime>
  <Words>499</Words>
  <Application>Microsoft Office PowerPoint</Application>
  <PresentationFormat>On-screen Show (16:9)</PresentationFormat>
  <Paragraphs>142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Tw Cen MT</vt:lpstr>
      <vt:lpstr>SAS</vt:lpstr>
      <vt:lpstr>SAS Viya</vt:lpstr>
      <vt:lpstr>NDA</vt:lpstr>
      <vt:lpstr>Review of time series forecasting and related SAS products</vt:lpstr>
      <vt:lpstr>Time series forecasting</vt:lpstr>
      <vt:lpstr>Overview of Time Series Forecasting</vt:lpstr>
      <vt:lpstr>Overview of Time Series Forecasting</vt:lpstr>
      <vt:lpstr>PowerPoint Presentation</vt:lpstr>
      <vt:lpstr>PowerPoint Presentation</vt:lpstr>
      <vt:lpstr>PowerPoint Presentation</vt:lpstr>
      <vt:lpstr>SAS Procedures of Time Series Forecasting</vt:lpstr>
      <vt:lpstr>SAS Procedures of Time Series Forecasting</vt:lpstr>
      <vt:lpstr>SAS Procedures of Time Series Forecasting</vt:lpstr>
      <vt:lpstr>Comparisons of algorithms</vt:lpstr>
      <vt:lpstr>Comparisons</vt:lpstr>
      <vt:lpstr>Common algorithms </vt:lpstr>
      <vt:lpstr>Reference</vt:lpstr>
      <vt:lpstr>Q &amp; A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2017-03-09T15:17:26Z</dcterms:created>
  <dcterms:modified xsi:type="dcterms:W3CDTF">2019-07-23T16:58:10Z</dcterms:modified>
</cp:coreProperties>
</file>