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39" r:id="rId2"/>
    <p:sldId id="257" r:id="rId3"/>
    <p:sldId id="340" r:id="rId4"/>
    <p:sldId id="341" r:id="rId5"/>
    <p:sldId id="361" r:id="rId6"/>
    <p:sldId id="362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57" r:id="rId20"/>
    <p:sldId id="358" r:id="rId2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1332" y="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B96671-6F28-4179-A4AF-A2FEC6BB20F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842F6-6A9E-4D9C-AC5A-0DE7BDD5F46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72273-1B3C-40F3-8B40-21037FB1159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1CD2B-DDE7-4FEE-973C-43351AE02A8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E92C11E-1494-4E97-88B5-EEF9C9AA0F74}" type="slidenum">
              <a:t>‹#›</a:t>
            </a:fld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86636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3E74B7-9544-4076-AA77-6840C3112D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solidFill>
            <a:srgbClr val="003366"/>
          </a:solidFill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903610-73CD-4617-BEA6-A37C7591295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08BDD8E-1EB4-4B59-8532-179D1DA7BFC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18EEC-1936-4AFA-9A33-B4F9C5B4227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99333-D1D9-4DD4-9CD7-14DEEA09B39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6F157-B66B-4968-B54D-CD187B98957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0F56B84-1DD9-441E-BA42-42431863F906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981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pt-B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99CE-1A70-4F4F-9C9B-8543369619C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3749744-420D-4168-A47C-26EEBE121C02}" type="slidenum">
              <a:t>2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051044-048D-41F8-814B-EF11385CDE0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994ED8-48DF-4F5C-8FBE-021943B165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7EDA-9CA1-414A-8A0F-8709DB9EE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58BB2-D87A-4EFF-8425-EA92D7CF6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F150F-27CD-4CF4-B276-F87A3EBCAF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0A91A9E-AF99-41B2-B51B-F1830171AF81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05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F523-27B8-4466-ACEA-63515C21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2DA05-1DC8-4630-AE89-95D4AFAE5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1F5C3-2183-4A09-968D-69F898F28C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AA030B1-3B1D-40E6-94FF-18C54E1F0492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3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6ABD6-9BBD-46C8-8A58-B0C46B6B4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5588" y="936625"/>
            <a:ext cx="2203450" cy="5540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84736-3D94-47A0-A9ED-E5FC7AEB4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60475" y="936625"/>
            <a:ext cx="6462713" cy="5540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202D5-4239-40D3-997B-BD0B420D19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C6FD02F-7333-4962-9C50-90BF505CB8AB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69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8924-CCB0-46CE-A3B9-D36CD418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2BA06-F637-4ACB-8FA9-80494FDBF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A2C44-338A-4846-8339-4EA8D8ED82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C9E9F72-3C34-40AD-88C2-DD253CFA9F1B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92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F92D-7A41-4B98-ADA1-B0AC923C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AD916-4888-46DD-ADB2-674FE2608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6D077-44CC-42BE-932E-181E76C476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9D55518-7471-4BBC-A105-2B5F7796969D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68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5201-CAF9-405E-BB3A-AC8AC47A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45D80-85D5-4BD1-9E12-220AEE427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0475" y="2092325"/>
            <a:ext cx="4243388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5130A-C690-458F-85E7-CFC894332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6263" y="2092325"/>
            <a:ext cx="42433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62255-EF59-4916-99BD-EB288DB3D4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78BFF2A-B4AA-4D7F-BBDD-B133DCA4E01A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46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AA5E-3736-47D9-B345-08034EA6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10E6D-4879-4635-9519-E29FB6009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2325C-5528-4270-8D43-C47C2DB3D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D5196-E103-4925-A9CB-9D9DFCE4D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F691E-28D8-4BDA-B7A8-DC75F6786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D0907-EF9D-4C5E-BBA8-7C9EE834D5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E250E15-ECA5-46D0-970F-64F2A5C23A1F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19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C619-0527-46C0-BAA3-27E7796D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4F4F17-A46C-48E6-8AE4-BDDDBF6688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DAF6FD0-C251-4D2C-975B-373DB94BD4FB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13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93AFD2-C8D8-4EE3-A040-4452EF64DA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668C1D9-8DE7-47F8-B950-B25CB8E1BD46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79609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CB6E-A7BF-4E92-A301-337A6F6A0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E7996-9D62-4CD7-AE3E-97AE220C2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AA9A7-19EB-44BB-8778-8EE98698C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B9901-0CC3-4751-9A62-EE7CB7DEC6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FE809FE-16FA-426D-88BC-5C8377264D5B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58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4729-8CE6-42BE-9788-8EC54A6E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B59CDF-223F-4B07-9414-D6E7D341E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94C5F-FBD5-44BF-81CB-B2ED60E95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CDBF9-5EB8-4FF8-AA66-9120ED5530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09E21B3-9439-459C-AD98-80C4640A13CF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30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F6562-EB7B-4248-995B-9CF9641844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8000" y="936000"/>
            <a:ext cx="8711640" cy="84348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pt-BR"/>
              <a:t>Click to edit the title text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AA54B-0DDC-400B-A75E-6905ED6E7B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60000" y="2093039"/>
            <a:ext cx="8640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pt-BR"/>
              <a:t>Click to edit the outline text format</a:t>
            </a:r>
          </a:p>
          <a:p>
            <a:pPr lvl="1"/>
            <a:r>
              <a:rPr lang="pt-BR"/>
              <a:t>Second Outline Level</a:t>
            </a:r>
          </a:p>
          <a:p>
            <a:pPr lvl="2"/>
            <a:r>
              <a:rPr lang="pt-BR"/>
              <a:t>Third Outline Level</a:t>
            </a:r>
          </a:p>
          <a:p>
            <a:pPr lvl="3"/>
            <a:r>
              <a:rPr lang="pt-BR"/>
              <a:t>Fourth Outline Level</a:t>
            </a:r>
          </a:p>
          <a:p>
            <a:pPr lvl="4"/>
            <a:r>
              <a:rPr lang="pt-BR"/>
              <a:t>Fifth Outline Level</a:t>
            </a:r>
          </a:p>
          <a:p>
            <a:pPr lvl="5"/>
            <a:r>
              <a:rPr lang="pt-BR"/>
              <a:t>Sixth Outline Level</a:t>
            </a:r>
          </a:p>
          <a:p>
            <a:pPr lvl="6"/>
            <a:r>
              <a:rPr lang="pt-BR"/>
              <a:t>Seventh Outline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DDF48-E21C-4C71-9436-108F86907DD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659360" y="735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pt-BR" sz="1400" b="1" kern="1200">
                <a:solidFill>
                  <a:srgbClr val="FFFFFF"/>
                </a:solidFill>
                <a:latin typeface="Symbola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9E01DA5B-F8D0-4432-B2AC-5016D3FC3E4C}" type="slidenum"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 rtl="0" hangingPunct="0">
        <a:buNone/>
        <a:tabLst/>
        <a:defRPr lang="pt-BR" sz="4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Symbola" pitchFamily="2"/>
          <a:ea typeface="WenQuanYi Micro Hei" pitchFamily="2"/>
          <a:cs typeface="Lohit Devanagari" pitchFamily="2"/>
        </a:defRPr>
      </a:lvl1pPr>
    </p:titleStyle>
    <p:bodyStyle>
      <a:lvl1pPr marL="0" marR="0" lvl="0" indent="0" rtl="0" hangingPunct="0">
        <a:spcBef>
          <a:spcPts val="1414"/>
        </a:spcBef>
        <a:spcAft>
          <a:spcPts val="0"/>
        </a:spcAft>
        <a:buClr>
          <a:srgbClr val="003366"/>
        </a:buClr>
        <a:buSzPct val="45000"/>
        <a:buFont typeface="StarSymbol"/>
        <a:buChar char="●"/>
        <a:tabLst/>
        <a:defRPr lang="pt-BR" sz="3200" b="0" i="0" u="none" strike="noStrike" kern="1200" cap="none">
          <a:ln>
            <a:noFill/>
          </a:ln>
          <a:solidFill>
            <a:srgbClr val="003366"/>
          </a:solidFill>
          <a:highlight>
            <a:scrgbClr r="0" g="0" b="0">
              <a:alpha val="0"/>
            </a:scrgbClr>
          </a:highlight>
          <a:latin typeface="Symbola" pitchFamily="2"/>
          <a:ea typeface="WenQuanYi Micro Hei" pitchFamily="2"/>
          <a:cs typeface="Lohit Devanagari" pitchFamily="2"/>
        </a:defRPr>
      </a:lvl1pPr>
      <a:lvl2pPr marL="0" marR="0" lvl="1" indent="0" rtl="0" hangingPunct="0">
        <a:spcBef>
          <a:spcPts val="1414"/>
        </a:spcBef>
        <a:spcAft>
          <a:spcPts val="0"/>
        </a:spcAft>
        <a:buClr>
          <a:srgbClr val="003366"/>
        </a:buClr>
        <a:buSzPct val="75000"/>
        <a:buFont typeface="StarSymbol"/>
        <a:buChar char="–"/>
        <a:tabLst/>
        <a:defRPr lang="pt-BR" sz="3200" b="0" i="0" u="none" strike="noStrike" kern="1200" cap="none">
          <a:ln>
            <a:noFill/>
          </a:ln>
          <a:solidFill>
            <a:srgbClr val="003366"/>
          </a:solidFill>
          <a:highlight>
            <a:scrgbClr r="0" g="0" b="0">
              <a:alpha val="0"/>
            </a:scrgbClr>
          </a:highlight>
          <a:latin typeface="Symbola" pitchFamily="2"/>
          <a:ea typeface="WenQuanYi Micro Hei" pitchFamily="2"/>
          <a:cs typeface="Lohit Devanagari" pitchFamily="2"/>
        </a:defRPr>
      </a:lvl2pPr>
      <a:lvl3pPr marL="0" marR="0" lvl="2" indent="0" rtl="0" hangingPunct="0">
        <a:spcBef>
          <a:spcPts val="1414"/>
        </a:spcBef>
        <a:spcAft>
          <a:spcPts val="0"/>
        </a:spcAft>
        <a:buClr>
          <a:srgbClr val="003366"/>
        </a:buClr>
        <a:buSzPct val="45000"/>
        <a:buFont typeface="StarSymbol"/>
        <a:buChar char="●"/>
        <a:tabLst/>
        <a:defRPr lang="pt-BR" sz="3200" b="0" i="0" u="none" strike="noStrike" kern="1200" cap="none">
          <a:ln>
            <a:noFill/>
          </a:ln>
          <a:solidFill>
            <a:srgbClr val="003366"/>
          </a:solidFill>
          <a:highlight>
            <a:scrgbClr r="0" g="0" b="0">
              <a:alpha val="0"/>
            </a:scrgbClr>
          </a:highlight>
          <a:latin typeface="Symbola" pitchFamily="2"/>
          <a:ea typeface="WenQuanYi Micro Hei" pitchFamily="2"/>
          <a:cs typeface="Lohit Devanagari" pitchFamily="2"/>
        </a:defRPr>
      </a:lvl3pPr>
      <a:lvl4pPr marL="0" marR="0" lvl="3" indent="0" rtl="0" hangingPunct="0">
        <a:spcBef>
          <a:spcPts val="1414"/>
        </a:spcBef>
        <a:spcAft>
          <a:spcPts val="0"/>
        </a:spcAft>
        <a:buClr>
          <a:srgbClr val="003366"/>
        </a:buClr>
        <a:buSzPct val="75000"/>
        <a:buFont typeface="StarSymbol"/>
        <a:buChar char="–"/>
        <a:tabLst/>
        <a:defRPr lang="pt-BR" sz="3200" b="0" i="0" u="none" strike="noStrike" kern="1200" cap="none">
          <a:ln>
            <a:noFill/>
          </a:ln>
          <a:solidFill>
            <a:srgbClr val="003366"/>
          </a:solidFill>
          <a:highlight>
            <a:scrgbClr r="0" g="0" b="0">
              <a:alpha val="0"/>
            </a:scrgbClr>
          </a:highlight>
          <a:latin typeface="Symbola" pitchFamily="2"/>
          <a:ea typeface="WenQuanYi Micro Hei" pitchFamily="2"/>
          <a:cs typeface="Lohit Devanagari" pitchFamily="2"/>
        </a:defRPr>
      </a:lvl4pPr>
      <a:lvl5pPr marL="0" marR="0" lvl="4" indent="0" rtl="0" hangingPunct="0">
        <a:spcBef>
          <a:spcPts val="1414"/>
        </a:spcBef>
        <a:spcAft>
          <a:spcPts val="0"/>
        </a:spcAft>
        <a:buClr>
          <a:srgbClr val="003366"/>
        </a:buClr>
        <a:buSzPct val="45000"/>
        <a:buFont typeface="StarSymbol"/>
        <a:buChar char="●"/>
        <a:tabLst/>
        <a:defRPr lang="pt-BR" sz="3200" b="0" i="0" u="none" strike="noStrike" kern="1200" cap="none">
          <a:ln>
            <a:noFill/>
          </a:ln>
          <a:solidFill>
            <a:srgbClr val="003366"/>
          </a:solidFill>
          <a:highlight>
            <a:scrgbClr r="0" g="0" b="0">
              <a:alpha val="0"/>
            </a:scrgbClr>
          </a:highlight>
          <a:latin typeface="Symbola" pitchFamily="2"/>
          <a:ea typeface="WenQuanYi Micro Hei" pitchFamily="2"/>
          <a:cs typeface="Lohit Devanagari" pitchFamily="2"/>
        </a:defRPr>
      </a:lvl5pPr>
      <a:lvl6pPr marL="0" marR="0" lvl="5" indent="0" rtl="0" hangingPunct="0">
        <a:spcBef>
          <a:spcPts val="1414"/>
        </a:spcBef>
        <a:spcAft>
          <a:spcPts val="0"/>
        </a:spcAft>
        <a:buClr>
          <a:srgbClr val="003366"/>
        </a:buClr>
        <a:buSzPct val="45000"/>
        <a:buFont typeface="StarSymbol"/>
        <a:buChar char="●"/>
        <a:tabLst/>
        <a:defRPr lang="pt-BR" sz="3200" b="0" i="0" u="none" strike="noStrike" kern="1200" cap="none">
          <a:ln>
            <a:noFill/>
          </a:ln>
          <a:solidFill>
            <a:srgbClr val="003366"/>
          </a:solidFill>
          <a:highlight>
            <a:scrgbClr r="0" g="0" b="0">
              <a:alpha val="0"/>
            </a:scrgbClr>
          </a:highlight>
          <a:latin typeface="Symbola" pitchFamily="2"/>
          <a:ea typeface="WenQuanYi Micro Hei" pitchFamily="2"/>
          <a:cs typeface="Lohit Devanagari" pitchFamily="2"/>
        </a:defRPr>
      </a:lvl6pPr>
      <a:lvl7pPr marL="0" marR="0" lvl="6" indent="0" rtl="0" hangingPunct="0">
        <a:spcBef>
          <a:spcPts val="1414"/>
        </a:spcBef>
        <a:spcAft>
          <a:spcPts val="0"/>
        </a:spcAft>
        <a:buClr>
          <a:srgbClr val="003366"/>
        </a:buClr>
        <a:buSzPct val="45000"/>
        <a:buFont typeface="StarSymbol"/>
        <a:buChar char="●"/>
        <a:tabLst/>
        <a:defRPr lang="pt-BR" sz="3200" b="0" i="0" u="none" strike="noStrike" kern="1200" cap="none">
          <a:ln>
            <a:noFill/>
          </a:ln>
          <a:solidFill>
            <a:srgbClr val="003366"/>
          </a:solidFill>
          <a:highlight>
            <a:scrgbClr r="0" g="0" b="0">
              <a:alpha val="0"/>
            </a:scrgbClr>
          </a:highlight>
          <a:latin typeface="Symbola" pitchFamily="2"/>
          <a:ea typeface="WenQuanYi Micro Hei" pitchFamily="2"/>
          <a:cs typeface="Lohit Devanagari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768E-9A54-42F8-8358-FECC9D0A6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Redes Neurais &amp; Python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37DBE-24DA-4338-8ECB-0867A7F363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prática para desenvolvimento do modelo de Redes Neurais usando linguagem de programação Python</a:t>
            </a:r>
          </a:p>
          <a:p>
            <a:endParaRPr lang="pt-BR" dirty="0"/>
          </a:p>
          <a:p>
            <a:r>
              <a:rPr lang="pt-BR" dirty="0"/>
              <a:t>Departamento de Engenharia Elétrica</a:t>
            </a:r>
          </a:p>
          <a:p>
            <a:r>
              <a:rPr lang="pt-BR" dirty="0"/>
              <a:t>Profª: Marley Vellasco</a:t>
            </a:r>
          </a:p>
        </p:txBody>
      </p:sp>
    </p:spTree>
    <p:extLst>
      <p:ext uri="{BB962C8B-B14F-4D97-AF65-F5344CB8AC3E}">
        <p14:creationId xmlns:p14="http://schemas.microsoft.com/office/powerpoint/2010/main" val="3608267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C8AE-0D7A-4E74-A36A-7972CA57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Criando uma Rede Neural do zero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89B9F-A03D-424F-83AB-FB41B2ED21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0000" y="2093039"/>
                <a:ext cx="8640000" cy="3934274"/>
              </a:xfrm>
            </p:spPr>
            <p:txBody>
              <a:bodyPr/>
              <a:lstStyle/>
              <a:p>
                <a:pPr indent="360363" algn="just"/>
                <a:r>
                  <a:rPr lang="pt-BR" sz="2800" b="1" dirty="0"/>
                  <a:t>#1 - Regra de propagação</a:t>
                </a:r>
              </a:p>
              <a:p>
                <a:pPr indent="360363" algn="just"/>
                <a:endParaRPr lang="pt-BR" sz="2800" b="1" dirty="0">
                  <a:solidFill>
                    <a:srgbClr val="003366"/>
                  </a:solidFill>
                  <a:highlight>
                    <a:scrgbClr r="0" g="0" b="0">
                      <a:alpha val="0"/>
                    </a:scrgbClr>
                  </a:highlight>
                  <a:latin typeface="Symbola" pitchFamily="2"/>
                </a:endParaRPr>
              </a:p>
              <a:p>
                <a:pPr indent="360363" algn="just"/>
                <a:r>
                  <a:rPr lang="pt-BR" sz="2800" dirty="0"/>
                  <a:t>Lembrando a regra de um neurônio, na forma matricial</a:t>
                </a: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solidFill>
                            <a:srgbClr val="003366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</a:rPr>
                        <m:t>net</m:t>
                      </m:r>
                      <m:r>
                        <a:rPr lang="pt-BR" sz="2400" b="0" i="0" smtClean="0">
                          <a:solidFill>
                            <a:srgbClr val="003366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solidFill>
                            <a:srgbClr val="003366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</a:rPr>
                        <m:t>XW</m:t>
                      </m:r>
                      <m:r>
                        <a:rPr lang="pt-BR" sz="2400" b="0" i="0" smtClean="0">
                          <a:solidFill>
                            <a:srgbClr val="003366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solidFill>
                            <a:srgbClr val="003366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pt-BR" sz="2400" b="0" dirty="0">
                  <a:solidFill>
                    <a:srgbClr val="003366"/>
                  </a:solidFill>
                  <a:highlight>
                    <a:scrgbClr r="0" g="0" b="0">
                      <a:alpha val="0"/>
                    </a:scrgbClr>
                  </a:highlight>
                  <a:ea typeface="Cambria Math" panose="02040503050406030204" pitchFamily="18" charset="0"/>
                </a:endParaRPr>
              </a:p>
              <a:p>
                <a:pPr marL="342900" indent="-342900" algn="just"/>
                <a:endParaRPr lang="pt-BR" sz="2400" dirty="0">
                  <a:solidFill>
                    <a:srgbClr val="003366"/>
                  </a:solidFill>
                  <a:highlight>
                    <a:scrgbClr r="0" g="0" b="0">
                      <a:alpha val="0"/>
                    </a:scrgbClr>
                  </a:highlight>
                </a:endParaRPr>
              </a:p>
              <a:p>
                <a:pPr marL="342900" indent="-342900" algn="just"/>
                <a:r>
                  <a:rPr lang="pt-BR" sz="2400" dirty="0"/>
                  <a:t>Em Python, usaremos a função np.dot(</a:t>
                </a:r>
                <a:r>
                  <a:rPr lang="pt-BR" sz="2400" b="1" dirty="0"/>
                  <a:t>X</a:t>
                </a:r>
                <a:r>
                  <a:rPr lang="pt-BR" sz="2400" dirty="0"/>
                  <a:t>,</a:t>
                </a:r>
                <a:r>
                  <a:rPr lang="pt-BR" sz="2400" b="1" dirty="0"/>
                  <a:t>W</a:t>
                </a:r>
                <a:r>
                  <a:rPr lang="pt-BR" sz="2400" dirty="0"/>
                  <a:t>) para calcular o valor de </a:t>
                </a:r>
                <a:r>
                  <a:rPr lang="pt-BR" sz="2400" b="1" dirty="0"/>
                  <a:t>net</a:t>
                </a:r>
                <a:r>
                  <a:rPr lang="pt-BR" sz="2400" dirty="0"/>
                  <a:t>,</a:t>
                </a:r>
                <a:r>
                  <a:rPr lang="pt-BR" sz="2400" b="1" dirty="0"/>
                  <a:t> </a:t>
                </a:r>
                <a:r>
                  <a:rPr lang="pt-BR" sz="2400" dirty="0"/>
                  <a:t>da seguinte forma:</a:t>
                </a: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</a:rPr>
                        <m:t>net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np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dot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pt-BR" sz="2400" dirty="0">
                  <a:ea typeface="Cambria Math" panose="02040503050406030204" pitchFamily="18" charset="0"/>
                </a:endParaRPr>
              </a:p>
              <a:p>
                <a:pPr marL="342900" indent="-342900" algn="just"/>
                <a:r>
                  <a:rPr lang="pt-BR" sz="2400" dirty="0">
                    <a:solidFill>
                      <a:srgbClr val="003366"/>
                    </a:solidFill>
                    <a:highlight>
                      <a:scrgbClr r="0" g="0" b="0">
                        <a:alpha val="0"/>
                      </a:scrgbClr>
                    </a:highlight>
                  </a:rPr>
                  <a:t>Lembrete: verifique a </a:t>
                </a:r>
                <a:r>
                  <a:rPr lang="pt-BR" sz="2400" b="1" dirty="0">
                    <a:solidFill>
                      <a:srgbClr val="003366"/>
                    </a:solidFill>
                    <a:highlight>
                      <a:scrgbClr r="0" g="0" b="0">
                        <a:alpha val="0"/>
                      </a:scrgbClr>
                    </a:highlight>
                  </a:rPr>
                  <a:t>dimensão</a:t>
                </a:r>
                <a:r>
                  <a:rPr lang="pt-BR" sz="2400" dirty="0">
                    <a:solidFill>
                      <a:srgbClr val="003366"/>
                    </a:solidFill>
                    <a:highlight>
                      <a:scrgbClr r="0" g="0" b="0">
                        <a:alpha val="0"/>
                      </a:scrgbClr>
                    </a:highlight>
                  </a:rPr>
                  <a:t> dos vetores e matrizes da equação para evitar problemas.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89B9F-A03D-424F-83AB-FB41B2ED21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0000" y="2093039"/>
                <a:ext cx="8640000" cy="3934274"/>
              </a:xfrm>
              <a:blipFill>
                <a:blip r:embed="rId2"/>
                <a:stretch>
                  <a:fillRect l="-1200" t="-2632" r="-2964" b="-24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751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C8AE-0D7A-4E74-A36A-7972CA57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Criando uma Rede Neural do zero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89B9F-A03D-424F-83AB-FB41B2ED21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9039" y="1874097"/>
                <a:ext cx="8640000" cy="5466637"/>
              </a:xfrm>
            </p:spPr>
            <p:txBody>
              <a:bodyPr/>
              <a:lstStyle/>
              <a:p>
                <a:pPr indent="360363" algn="just"/>
                <a:r>
                  <a:rPr lang="pt-BR" sz="2800" b="1" dirty="0"/>
                  <a:t>#2 - Função de ativação.</a:t>
                </a:r>
              </a:p>
              <a:p>
                <a:pPr indent="360363" algn="just"/>
                <a:r>
                  <a:rPr lang="pt-BR" sz="2800" dirty="0"/>
                  <a:t>Após a ponderação das entradas do neurônio, é necessário inserir uma não-linearidade do modelo, através da função de ativação. Com isso:</a:t>
                </a: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8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800" b="0" i="0" smtClean="0">
                          <a:latin typeface="Cambria Math" panose="02040503050406030204" pitchFamily="18" charset="0"/>
                        </a:rPr>
                        <m:t>net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  <a:p>
                <a:pPr marL="457200" indent="-457200" algn="just"/>
                <a:r>
                  <a:rPr lang="pt-BR" sz="2800" dirty="0"/>
                  <a:t>Funções populares:</a:t>
                </a:r>
              </a:p>
              <a:p>
                <a:pPr marL="720725" lvl="5" indent="-360363" algn="just">
                  <a:tabLst>
                    <a:tab pos="720725" algn="l"/>
                  </a:tabLst>
                </a:pPr>
                <a:r>
                  <a:rPr lang="pt-BR" sz="2800" b="1" dirty="0"/>
                  <a:t>Sigmoide</a:t>
                </a:r>
                <a:r>
                  <a:rPr lang="pt-BR" sz="2800" dirty="0"/>
                  <a:t>  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net</m:t>
                        </m:r>
                      </m:e>
                    </m:d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800" b="0" i="0" smtClean="0"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pt-BR" sz="28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latin typeface="Cambria Math" panose="02040503050406030204" pitchFamily="18" charset="0"/>
                              </a:rPr>
                              <m:t>net</m:t>
                            </m:r>
                          </m:sup>
                        </m:sSup>
                      </m:den>
                    </m:f>
                  </m:oMath>
                </a14:m>
                <a:endParaRPr lang="pt-BR" sz="2800" dirty="0"/>
              </a:p>
              <a:p>
                <a:pPr marL="720725" lvl="5" indent="-360363" algn="just">
                  <a:tabLst>
                    <a:tab pos="720725" algn="l"/>
                  </a:tabLst>
                </a:pPr>
                <a:r>
                  <a:rPr lang="pt-BR" sz="2800" b="1" dirty="0"/>
                  <a:t>Tansig</a:t>
                </a:r>
                <a:r>
                  <a:rPr lang="pt-BR" sz="2800" dirty="0"/>
                  <a:t>	 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net</m:t>
                        </m:r>
                      </m:e>
                    </m:d>
                    <m:r>
                      <a:rPr lang="pt-BR" sz="2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net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800" dirty="0"/>
              </a:p>
              <a:p>
                <a:pPr indent="360363" algn="just"/>
                <a:endParaRPr lang="pt-BR" sz="2400" b="1" dirty="0">
                  <a:solidFill>
                    <a:srgbClr val="003366"/>
                  </a:solidFill>
                  <a:highlight>
                    <a:scrgbClr r="0" g="0" b="0">
                      <a:alpha val="0"/>
                    </a:scrgbClr>
                  </a:highlight>
                  <a:latin typeface="Symbola" pitchFamily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89B9F-A03D-424F-83AB-FB41B2ED21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9039" y="1874097"/>
                <a:ext cx="8640000" cy="5466637"/>
              </a:xfrm>
              <a:blipFill>
                <a:blip r:embed="rId2"/>
                <a:stretch>
                  <a:fillRect l="-2541" t="-1895" r="-34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467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C8AE-0D7A-4E74-A36A-7972CA57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Criando uma Rede Neural do zero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89B9F-A03D-424F-83AB-FB41B2ED21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0000" y="2093039"/>
                <a:ext cx="8640000" cy="5170646"/>
              </a:xfrm>
            </p:spPr>
            <p:txBody>
              <a:bodyPr/>
              <a:lstStyle/>
              <a:p>
                <a:pPr indent="360363" algn="just"/>
                <a:r>
                  <a:rPr lang="pt-BR" sz="2800" b="1" dirty="0"/>
                  <a:t>#3 – Etapa </a:t>
                </a:r>
                <a:r>
                  <a:rPr lang="pt-BR" sz="2800" b="1" i="1" dirty="0"/>
                  <a:t>Feedforward</a:t>
                </a:r>
                <a:r>
                  <a:rPr lang="pt-BR" sz="2800" b="1" dirty="0"/>
                  <a:t>.</a:t>
                </a:r>
              </a:p>
              <a:p>
                <a:pPr indent="360363" algn="just"/>
                <a:endParaRPr lang="pt-BR" sz="2400" b="1" dirty="0">
                  <a:solidFill>
                    <a:srgbClr val="003366"/>
                  </a:solidFill>
                  <a:highlight>
                    <a:scrgbClr r="0" g="0" b="0">
                      <a:alpha val="0"/>
                    </a:scrgbClr>
                  </a:highlight>
                  <a:latin typeface="Symbola" pitchFamily="2"/>
                </a:endParaRPr>
              </a:p>
              <a:p>
                <a:pPr indent="360363" algn="just"/>
                <a:r>
                  <a:rPr lang="pt-BR" sz="2400" dirty="0"/>
                  <a:t>Até o momento, sabemos como calcular a saída de uma camada da rede. Podemos generalizar o processo para uma quantidade arbitrária </a:t>
                </a:r>
                <a:r>
                  <a:rPr lang="pt-BR" sz="2400" b="1" dirty="0"/>
                  <a:t>n</a:t>
                </a:r>
                <a:r>
                  <a:rPr lang="pt-BR" sz="2400" dirty="0"/>
                  <a:t> de camadas escondidas. Por exemplo, para apenas uma camada escondida:</a:t>
                </a: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net</m:t>
                          </m:r>
                        </m:e>
                        <m:sub>
                          <m:r>
                            <a:rPr lang="pt-B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pt-B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pt-B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pt-B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net</m:t>
                              </m:r>
                            </m:e>
                            <m:sub>
                              <m:r>
                                <a:rPr lang="pt-BR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net</m:t>
                          </m:r>
                        </m:e>
                        <m:sub>
                          <m:r>
                            <a:rPr lang="pt-B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pt-BR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pt-BR" sz="2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pt-B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pt-B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pt-BR" sz="2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net</m:t>
                              </m:r>
                            </m:e>
                            <m:sub>
                              <m:r>
                                <a:rPr lang="pt-BR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>
                  <a:buNone/>
                </a:pPr>
                <a:endParaRPr lang="pt-BR" sz="2400" dirty="0">
                  <a:ea typeface="Cambria Math" panose="02040503050406030204" pitchFamily="18" charset="0"/>
                </a:endParaRPr>
              </a:p>
              <a:p>
                <a:pPr algn="just">
                  <a:buNone/>
                </a:pPr>
                <a:endParaRPr lang="pt-BR" sz="2400" dirty="0">
                  <a:latin typeface="Cambria Math" panose="02040503050406030204" pitchFamily="18" charset="0"/>
                </a:endParaRPr>
              </a:p>
              <a:p>
                <a:pPr indent="360363" algn="just"/>
                <a:endParaRPr lang="pt-BR" sz="2400" dirty="0"/>
              </a:p>
              <a:p>
                <a:pPr indent="360363" algn="just"/>
                <a:endParaRPr lang="pt-BR" sz="2400" dirty="0">
                  <a:solidFill>
                    <a:srgbClr val="003366"/>
                  </a:solidFill>
                  <a:highlight>
                    <a:scrgbClr r="0" g="0" b="0">
                      <a:alpha val="0"/>
                    </a:scrgbClr>
                  </a:highlight>
                  <a:latin typeface="Symbola" pitchFamily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89B9F-A03D-424F-83AB-FB41B2ED21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0000" y="2093039"/>
                <a:ext cx="8640000" cy="5170646"/>
              </a:xfrm>
              <a:blipFill>
                <a:blip r:embed="rId2"/>
                <a:stretch>
                  <a:fillRect l="-2188" t="-2002" r="-29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042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C8AE-0D7A-4E74-A36A-7972CA57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Criando uma Rede Neural do zero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89B9F-A03D-424F-83AB-FB41B2ED21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0000" y="2093039"/>
                <a:ext cx="8640000" cy="3934274"/>
              </a:xfrm>
            </p:spPr>
            <p:txBody>
              <a:bodyPr/>
              <a:lstStyle/>
              <a:p>
                <a:pPr indent="360363" algn="just"/>
                <a:r>
                  <a:rPr lang="pt-BR" sz="2800" b="1" dirty="0"/>
                  <a:t>#4 – Retropropagação dos erros.</a:t>
                </a:r>
              </a:p>
              <a:p>
                <a:pPr indent="360363" algn="just"/>
                <a:endParaRPr lang="pt-BR" sz="2400" b="1" dirty="0">
                  <a:solidFill>
                    <a:srgbClr val="003366"/>
                  </a:solidFill>
                  <a:highlight>
                    <a:scrgbClr r="0" g="0" b="0">
                      <a:alpha val="0"/>
                    </a:scrgbClr>
                  </a:highlight>
                  <a:latin typeface="Symbola" pitchFamily="2"/>
                </a:endParaRPr>
              </a:p>
              <a:p>
                <a:pPr indent="360363" algn="just"/>
                <a:r>
                  <a:rPr lang="pt-BR" sz="2400" dirty="0"/>
                  <a:t>A fórmula de cálculo do erro depende da camada:</a:t>
                </a:r>
              </a:p>
              <a:p>
                <a:pPr marL="360363" lvl="2" indent="360363" algn="just"/>
                <a:r>
                  <a:rPr lang="pt-BR" sz="2400" dirty="0">
                    <a:solidFill>
                      <a:srgbClr val="003366"/>
                    </a:solidFill>
                    <a:highlight>
                      <a:scrgbClr r="0" g="0" b="0">
                        <a:alpha val="0"/>
                      </a:scrgbClr>
                    </a:highlight>
                    <a:latin typeface="Symbola" pitchFamily="2"/>
                  </a:rPr>
                  <a:t>Camada de saída: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pt-B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net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dirty="0">
                  <a:solidFill>
                    <a:srgbClr val="003366"/>
                  </a:solidFill>
                  <a:highlight>
                    <a:scrgbClr r="0" g="0" b="0">
                      <a:alpha val="0"/>
                    </a:scrgbClr>
                  </a:highlight>
                </a:endParaRPr>
              </a:p>
              <a:p>
                <a:pPr marL="360363" lvl="2" indent="360363" algn="just"/>
                <a:r>
                  <a:rPr lang="pt-BR" sz="2400" dirty="0"/>
                  <a:t>Camada intermediária:	</a:t>
                </a:r>
                <a:r>
                  <a:rPr lang="pt-BR" sz="24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pt-BR" sz="2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pt-B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a:rPr lang="pt-BR" sz="2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pt-BR" sz="2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net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pt-BR" sz="2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b="1" dirty="0">
                  <a:solidFill>
                    <a:srgbClr val="003366"/>
                  </a:solidFill>
                  <a:highlight>
                    <a:scrgbClr r="0" g="0" b="0">
                      <a:alpha val="0"/>
                    </a:scrgbClr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89B9F-A03D-424F-83AB-FB41B2ED21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0000" y="2093039"/>
                <a:ext cx="8640000" cy="3934274"/>
              </a:xfrm>
              <a:blipFill>
                <a:blip r:embed="rId2"/>
                <a:stretch>
                  <a:fillRect l="-1200" t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660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C8AE-0D7A-4E74-A36A-7972CA57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Criando uma Rede Neural do zero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89B9F-A03D-424F-83AB-FB41B2ED21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0000" y="2093039"/>
                <a:ext cx="8640000" cy="3934274"/>
              </a:xfrm>
            </p:spPr>
            <p:txBody>
              <a:bodyPr/>
              <a:lstStyle/>
              <a:p>
                <a:pPr indent="360363" algn="just"/>
                <a:r>
                  <a:rPr lang="pt-BR" sz="2800" b="1" dirty="0"/>
                  <a:t>#5 – Atualização dos pesos.</a:t>
                </a:r>
              </a:p>
              <a:p>
                <a:pPr indent="360363" algn="just"/>
                <a:endParaRPr lang="pt-BR" sz="2800" b="1" dirty="0"/>
              </a:p>
              <a:p>
                <a:pPr indent="360363" algn="just"/>
                <a:r>
                  <a:rPr lang="pt-BR" sz="2800" dirty="0"/>
                  <a:t>A atualização dos pesos depende do erro calculado, seguindo a fórmula:</a:t>
                </a: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ji</m:t>
                          </m:r>
                        </m:sub>
                      </m:sSub>
                      <m:r>
                        <a:rPr lang="pt-BR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8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  <a:p>
                <a:pPr indent="360363" algn="just"/>
                <a:endParaRPr lang="pt-BR" sz="2400" b="1" dirty="0">
                  <a:solidFill>
                    <a:srgbClr val="003366"/>
                  </a:solidFill>
                  <a:highlight>
                    <a:scrgbClr r="0" g="0" b="0">
                      <a:alpha val="0"/>
                    </a:scrgbClr>
                  </a:highlight>
                  <a:latin typeface="Symbola" pitchFamily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89B9F-A03D-424F-83AB-FB41B2ED21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0000" y="2093039"/>
                <a:ext cx="8640000" cy="3934274"/>
              </a:xfrm>
              <a:blipFill>
                <a:blip r:embed="rId2"/>
                <a:stretch>
                  <a:fillRect l="-2541" t="-2632" r="-34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75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C8AE-0D7A-4E74-A36A-7972CA57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Criando uma Rede Neural do zero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89B9F-A03D-424F-83AB-FB41B2ED21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0000" y="2002887"/>
                <a:ext cx="8640000" cy="4977462"/>
              </a:xfrm>
            </p:spPr>
            <p:txBody>
              <a:bodyPr/>
              <a:lstStyle/>
              <a:p>
                <a:pPr indent="360363" algn="just"/>
                <a:r>
                  <a:rPr lang="pt-BR" sz="2800" b="1" dirty="0"/>
                  <a:t>#6 - Treinamento.</a:t>
                </a:r>
              </a:p>
              <a:p>
                <a:pPr indent="360363" algn="just"/>
                <a:r>
                  <a:rPr lang="pt-BR" sz="2400" dirty="0"/>
                  <a:t>A etapa de treinamento de uma Rede Neural engloba todos os passos realizados anteriormente. </a:t>
                </a:r>
              </a:p>
              <a:p>
                <a:pPr algn="just">
                  <a:buNone/>
                </a:pPr>
                <a:r>
                  <a:rPr lang="pt-BR" sz="2400" dirty="0">
                    <a:solidFill>
                      <a:srgbClr val="003366"/>
                    </a:solidFill>
                    <a:highlight>
                      <a:scrgbClr r="0" g="0" b="0">
                        <a:alpha val="0"/>
                      </a:scrgbClr>
                    </a:highlight>
                    <a:latin typeface="Symbola" pitchFamily="2"/>
                  </a:rPr>
                  <a:t>for </a:t>
                </a:r>
                <a:r>
                  <a:rPr lang="pt-BR" sz="2400" b="1" dirty="0">
                    <a:solidFill>
                      <a:srgbClr val="003366"/>
                    </a:solidFill>
                    <a:highlight>
                      <a:scrgbClr r="0" g="0" b="0">
                        <a:alpha val="0"/>
                      </a:scrgbClr>
                    </a:highlight>
                    <a:latin typeface="Symbola" pitchFamily="2"/>
                  </a:rPr>
                  <a:t>epoch</a:t>
                </a:r>
                <a:r>
                  <a:rPr lang="pt-BR" sz="2400" dirty="0">
                    <a:solidFill>
                      <a:srgbClr val="003366"/>
                    </a:solidFill>
                    <a:highlight>
                      <a:scrgbClr r="0" g="0" b="0">
                        <a:alpha val="0"/>
                      </a:scrgbClr>
                    </a:highlight>
                    <a:latin typeface="Symbola" pitchFamily="2"/>
                  </a:rPr>
                  <a:t> in </a:t>
                </a:r>
                <a:r>
                  <a:rPr lang="pt-BR" sz="2400" b="1" dirty="0">
                    <a:solidFill>
                      <a:srgbClr val="003366"/>
                    </a:solidFill>
                    <a:highlight>
                      <a:scrgbClr r="0" g="0" b="0">
                        <a:alpha val="0"/>
                      </a:scrgbClr>
                    </a:highlight>
                    <a:latin typeface="Symbola" pitchFamily="2"/>
                  </a:rPr>
                  <a:t>epochs</a:t>
                </a:r>
              </a:p>
              <a:p>
                <a:pPr algn="just">
                  <a:buNone/>
                </a:pPr>
                <a:r>
                  <a:rPr lang="pt-BR" sz="2400" dirty="0"/>
                  <a:t>	for </a:t>
                </a:r>
                <a:r>
                  <a:rPr lang="pt-BR" sz="2400" b="1" dirty="0"/>
                  <a:t>p</a:t>
                </a:r>
                <a:r>
                  <a:rPr lang="pt-BR" sz="2400" dirty="0"/>
                  <a:t> in </a:t>
                </a:r>
                <a:r>
                  <a:rPr lang="pt-BR" sz="2400" b="1" dirty="0"/>
                  <a:t>patterns</a:t>
                </a:r>
              </a:p>
              <a:p>
                <a:pPr algn="just">
                  <a:buNone/>
                </a:pPr>
                <a:r>
                  <a:rPr lang="pt-BR" sz="2400" dirty="0">
                    <a:solidFill>
                      <a:srgbClr val="003366"/>
                    </a:solidFill>
                    <a:highlight>
                      <a:scrgbClr r="0" g="0" b="0">
                        <a:alpha val="0"/>
                      </a:scrgbClr>
                    </a:highlight>
                    <a:latin typeface="Symbola" pitchFamily="2"/>
                  </a:rPr>
                  <a:t>		Aplica o processo feedforward (</a:t>
                </a:r>
                <a:r>
                  <a:rPr lang="pt-BR" sz="2400" b="1" dirty="0">
                    <a:solidFill>
                      <a:srgbClr val="003366"/>
                    </a:solidFill>
                    <a:highlight>
                      <a:scrgbClr r="0" g="0" b="0">
                        <a:alpha val="0"/>
                      </a:scrgbClr>
                    </a:highlight>
                    <a:latin typeface="Symbola" pitchFamily="2"/>
                  </a:rPr>
                  <a:t>Etapa 3</a:t>
                </a:r>
                <a:r>
                  <a:rPr lang="pt-BR" sz="2400" dirty="0">
                    <a:solidFill>
                      <a:srgbClr val="003366"/>
                    </a:solidFill>
                    <a:highlight>
                      <a:scrgbClr r="0" g="0" b="0">
                        <a:alpha val="0"/>
                      </a:scrgbClr>
                    </a:highlight>
                    <a:latin typeface="Symbola" pitchFamily="2"/>
                  </a:rPr>
                  <a:t>)</a:t>
                </a:r>
              </a:p>
              <a:p>
                <a:pPr algn="just">
                  <a:buNone/>
                </a:pPr>
                <a:r>
                  <a:rPr lang="pt-BR" sz="2400" dirty="0"/>
                  <a:t>		Calcula o erro para cada camada do modelo (</a:t>
                </a:r>
                <a:r>
                  <a:rPr lang="pt-BR" sz="2400" b="1" dirty="0"/>
                  <a:t>Etapa 4</a:t>
                </a:r>
                <a:r>
                  <a:rPr lang="pt-BR" sz="2400" dirty="0"/>
                  <a:t>)</a:t>
                </a:r>
              </a:p>
              <a:p>
                <a:pPr algn="just">
                  <a:buNone/>
                </a:pPr>
                <a:r>
                  <a:rPr lang="pt-BR" sz="2400" dirty="0">
                    <a:solidFill>
                      <a:srgbClr val="003366"/>
                    </a:solidFill>
                    <a:highlight>
                      <a:scrgbClr r="0" g="0" b="0">
                        <a:alpha val="0"/>
                      </a:scrgbClr>
                    </a:highlight>
                    <a:latin typeface="Symbola" pitchFamily="2"/>
                  </a:rPr>
                  <a:t>		Calcula a variação dos pesos (</a:t>
                </a:r>
                <a:r>
                  <a:rPr lang="pt-BR" sz="2400" b="1" dirty="0">
                    <a:solidFill>
                      <a:srgbClr val="003366"/>
                    </a:solidFill>
                    <a:highlight>
                      <a:scrgbClr r="0" g="0" b="0">
                        <a:alpha val="0"/>
                      </a:scrgbClr>
                    </a:highlight>
                    <a:latin typeface="Symbola" pitchFamily="2"/>
                  </a:rPr>
                  <a:t>Etapa 5</a:t>
                </a:r>
                <a:r>
                  <a:rPr lang="pt-BR" sz="2400" dirty="0">
                    <a:solidFill>
                      <a:srgbClr val="003366"/>
                    </a:solidFill>
                    <a:highlight>
                      <a:scrgbClr r="0" g="0" b="0">
                        <a:alpha val="0"/>
                      </a:scrgbClr>
                    </a:highlight>
                    <a:latin typeface="Symbola" pitchFamily="2"/>
                  </a:rPr>
                  <a:t>)</a:t>
                </a:r>
              </a:p>
              <a:p>
                <a:pPr algn="just">
                  <a:buNone/>
                </a:pPr>
                <a:r>
                  <a:rPr lang="pt-BR" sz="2400" dirty="0"/>
                  <a:t>		Acumula a variação dos pesos </a:t>
                </a:r>
                <a14:m>
                  <m:oMath xmlns:m="http://schemas.openxmlformats.org/officeDocument/2006/math">
                    <m: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pt-B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t-B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pt-B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t-B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sz="2400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t-B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dirty="0"/>
              </a:p>
              <a:p>
                <a:pPr algn="just">
                  <a:buNone/>
                </a:pPr>
                <a:r>
                  <a:rPr lang="pt-BR" sz="2400" dirty="0">
                    <a:solidFill>
                      <a:srgbClr val="003366"/>
                    </a:solidFill>
                    <a:highlight>
                      <a:scrgbClr r="0" g="0" b="0">
                        <a:alpha val="0"/>
                      </a:scrgbClr>
                    </a:highlight>
                    <a:latin typeface="Symbola" pitchFamily="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pt-B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endParaRPr lang="pt-BR" sz="2400" dirty="0">
                  <a:solidFill>
                    <a:srgbClr val="003366"/>
                  </a:solidFill>
                  <a:highlight>
                    <a:scrgbClr r="0" g="0" b="0">
                      <a:alpha val="0"/>
                    </a:scrgbClr>
                  </a:highlight>
                  <a:latin typeface="Symbola" pitchFamily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89B9F-A03D-424F-83AB-FB41B2ED21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0000" y="2002887"/>
                <a:ext cx="8640000" cy="4977462"/>
              </a:xfrm>
              <a:blipFill>
                <a:blip r:embed="rId2"/>
                <a:stretch>
                  <a:fillRect l="-2188" t="-2083" r="-2964"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931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C8AE-0D7A-4E74-A36A-7972CA57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Criando uma Rede Neural do zero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89B9F-A03D-424F-83AB-FB41B2ED2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00" y="2093039"/>
            <a:ext cx="8640000" cy="3934274"/>
          </a:xfrm>
        </p:spPr>
        <p:txBody>
          <a:bodyPr/>
          <a:lstStyle/>
          <a:p>
            <a:pPr indent="360363" algn="just"/>
            <a:r>
              <a:rPr lang="pt-BR" sz="2800" b="1" dirty="0"/>
              <a:t>#7 - Generalização.</a:t>
            </a:r>
          </a:p>
          <a:p>
            <a:pPr indent="360363" algn="just"/>
            <a:endParaRPr lang="pt-BR" sz="2800" b="1" dirty="0"/>
          </a:p>
          <a:p>
            <a:pPr indent="360363" algn="just"/>
            <a:r>
              <a:rPr lang="pt-BR" sz="2800" dirty="0"/>
              <a:t>A última etapa para a criação do </a:t>
            </a:r>
            <a:r>
              <a:rPr lang="pt-BR" sz="2800" i="1" dirty="0"/>
              <a:t>script</a:t>
            </a:r>
            <a:r>
              <a:rPr lang="pt-BR" sz="2800" dirty="0"/>
              <a:t> de Redes Neurais é a generalização.</a:t>
            </a:r>
          </a:p>
          <a:p>
            <a:pPr indent="360363" algn="just"/>
            <a:r>
              <a:rPr lang="pt-BR" sz="2800" dirty="0"/>
              <a:t>Com o modelo com seus pesos já ajustados, a utilização do algoritmo para generalização é feita usando a etapa </a:t>
            </a:r>
            <a:r>
              <a:rPr lang="pt-BR" sz="2800" i="1" dirty="0"/>
              <a:t>Feedforward</a:t>
            </a:r>
            <a:r>
              <a:rPr lang="pt-BR" sz="2800" dirty="0"/>
              <a:t>.  </a:t>
            </a:r>
          </a:p>
          <a:p>
            <a:pPr indent="360363" algn="just"/>
            <a:r>
              <a:rPr lang="pt-BR" sz="2800" dirty="0"/>
              <a:t>Como a saída da rede não é categórica, para problemas de classificação é necessário ajustá-lo (e.g. usar </a:t>
            </a:r>
            <a:r>
              <a:rPr lang="pt-BR" sz="2800" i="1" dirty="0"/>
              <a:t>threshold</a:t>
            </a:r>
            <a:r>
              <a:rPr lang="pt-BR" sz="2800" dirty="0"/>
              <a:t> para classificação binária)</a:t>
            </a:r>
          </a:p>
          <a:p>
            <a:pPr indent="360363" algn="just"/>
            <a:endParaRPr lang="pt-BR" sz="2400" b="1" dirty="0">
              <a:solidFill>
                <a:srgbClr val="003366"/>
              </a:solidFill>
              <a:highlight>
                <a:scrgbClr r="0" g="0" b="0">
                  <a:alpha val="0"/>
                </a:scrgbClr>
              </a:highlight>
              <a:latin typeface="Symbol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1489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C8AE-0D7A-4E74-A36A-7972CA57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Ferramentas para Redes Neurais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89B9F-A03D-424F-83AB-FB41B2ED2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00" y="2093039"/>
            <a:ext cx="8640000" cy="3934274"/>
          </a:xfrm>
        </p:spPr>
        <p:txBody>
          <a:bodyPr/>
          <a:lstStyle/>
          <a:p>
            <a:pPr indent="360363" algn="just"/>
            <a:r>
              <a:rPr lang="pt-BR" sz="24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Em problemas reais, é comum o uso de ferramentas que tornem o desenvolvimento e o teste de configurações bastante práticas.</a:t>
            </a:r>
          </a:p>
          <a:p>
            <a:pPr indent="360363" algn="just"/>
            <a:endParaRPr lang="pt-BR" sz="2400" dirty="0"/>
          </a:p>
          <a:p>
            <a:pPr indent="360363" algn="just"/>
            <a:r>
              <a:rPr lang="pt-BR" sz="24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Estes </a:t>
            </a:r>
            <a:r>
              <a:rPr lang="pt-BR" sz="2400" i="1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Frameworks</a:t>
            </a:r>
            <a:r>
              <a:rPr lang="pt-BR" sz="24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 possuem as funções básicas já implementadas, e portanto a declaração de um modelo de Rede Neural é mais simples.</a:t>
            </a:r>
          </a:p>
          <a:p>
            <a:pPr indent="360363" algn="just"/>
            <a:endParaRPr lang="pt-BR" sz="2400" dirty="0"/>
          </a:p>
          <a:p>
            <a:pPr indent="360363" algn="just"/>
            <a:r>
              <a:rPr lang="pt-BR" sz="24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Algumas distribuições conhecidas:</a:t>
            </a:r>
          </a:p>
          <a:p>
            <a:pPr marL="360363" lvl="2" indent="360363" algn="just"/>
            <a:r>
              <a:rPr lang="pt-BR" sz="2400" dirty="0"/>
              <a:t>PyTorch</a:t>
            </a:r>
          </a:p>
          <a:p>
            <a:pPr marL="360363" lvl="2" indent="360363" algn="just"/>
            <a:r>
              <a:rPr lang="pt-BR" sz="2400" dirty="0"/>
              <a:t>Tensorflow</a:t>
            </a:r>
            <a:endParaRPr lang="pt-BR" sz="2400" dirty="0">
              <a:solidFill>
                <a:srgbClr val="003366"/>
              </a:solidFill>
              <a:highlight>
                <a:scrgbClr r="0" g="0" b="0">
                  <a:alpha val="0"/>
                </a:scrgbClr>
              </a:highlight>
              <a:latin typeface="Symbol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01962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C8AE-0D7A-4E74-A36A-7972CA57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Ferramentas para Redes Neurais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89B9F-A03D-424F-83AB-FB41B2ED2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00" y="2093039"/>
            <a:ext cx="8640000" cy="3934274"/>
          </a:xfrm>
        </p:spPr>
        <p:txBody>
          <a:bodyPr/>
          <a:lstStyle/>
          <a:p>
            <a:pPr indent="360363" algn="just"/>
            <a:r>
              <a:rPr lang="pt-BR" sz="24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Nesta aula prática (e também nas listas de exercícios), escolhemos a ferramenta </a:t>
            </a:r>
            <a:r>
              <a:rPr lang="pt-BR" sz="2400" b="1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Keras</a:t>
            </a:r>
            <a:r>
              <a:rPr lang="pt-BR" sz="24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 para a criação de modelos de Redes Neurais. </a:t>
            </a:r>
          </a:p>
          <a:p>
            <a:pPr indent="360363" algn="just"/>
            <a:endParaRPr lang="pt-BR" sz="2400" dirty="0"/>
          </a:p>
          <a:p>
            <a:pPr indent="360363" algn="just"/>
            <a:r>
              <a:rPr lang="pt-BR" sz="24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Para as atividades propostas neste curso, a biblioteca </a:t>
            </a:r>
            <a:r>
              <a:rPr lang="pt-BR" sz="2400" b="1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Keras</a:t>
            </a:r>
            <a:r>
              <a:rPr lang="pt-BR" sz="24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 disponibiliza as funcionalidades essenciais, projetado essencialmente para ser uma alternativa mais fácil de usar. </a:t>
            </a:r>
          </a:p>
        </p:txBody>
      </p:sp>
    </p:spTree>
    <p:extLst>
      <p:ext uri="{BB962C8B-B14F-4D97-AF65-F5344CB8AC3E}">
        <p14:creationId xmlns:p14="http://schemas.microsoft.com/office/powerpoint/2010/main" val="4123110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C8AE-0D7A-4E74-A36A-7972CA57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Ferramentas para Redes Neurais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FC4A3-3778-450A-970E-644EC532E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571" y="3885042"/>
            <a:ext cx="5239481" cy="327705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26D06A-E5D2-463C-A910-58871EEB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00" y="2093039"/>
            <a:ext cx="8640000" cy="3934274"/>
          </a:xfrm>
        </p:spPr>
        <p:txBody>
          <a:bodyPr/>
          <a:lstStyle/>
          <a:p>
            <a:pPr indent="360363" algn="just"/>
            <a:r>
              <a:rPr lang="pt-BR" sz="24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Exemplo: Base de dados </a:t>
            </a:r>
            <a:r>
              <a:rPr lang="pt-BR" sz="2400" b="1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MNIST</a:t>
            </a:r>
            <a:r>
              <a:rPr lang="pt-BR" sz="24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.</a:t>
            </a:r>
          </a:p>
          <a:p>
            <a:pPr indent="360363" algn="just"/>
            <a:endParaRPr lang="pt-BR" sz="2400" dirty="0"/>
          </a:p>
          <a:p>
            <a:pPr indent="360363" algn="just"/>
            <a:r>
              <a:rPr lang="pt-BR" sz="24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Código disponível no arquivo </a:t>
            </a:r>
            <a:r>
              <a:rPr lang="pt-BR" sz="2400" b="1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RN_ex.ipynb</a:t>
            </a:r>
          </a:p>
        </p:txBody>
      </p:sp>
    </p:spTree>
    <p:extLst>
      <p:ext uri="{BB962C8B-B14F-4D97-AF65-F5344CB8AC3E}">
        <p14:creationId xmlns:p14="http://schemas.microsoft.com/office/powerpoint/2010/main" val="157966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1803E05-9D86-4AA8-835F-1235A099D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761583D-5109-4BAF-9D97-BA536E878CE7}" type="slidenum">
              <a:t>2</a:t>
            </a:fld>
            <a:endParaRPr lang="pt-B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84FE1-D3B4-4C29-ACBB-F69F0D5B66D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8000" y="1065352"/>
            <a:ext cx="8711640" cy="584775"/>
          </a:xfrm>
        </p:spPr>
        <p:txBody>
          <a:bodyPr>
            <a:spAutoFit/>
          </a:bodyPr>
          <a:lstStyle/>
          <a:p>
            <a:pPr lvl="0" hangingPunct="1"/>
            <a:r>
              <a:rPr lang="pt-BR" sz="3800" b="1" dirty="0"/>
              <a:t>Sumário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06A5C-F641-48F8-89FA-743E219EA9B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7640" y="2109883"/>
            <a:ext cx="8640000" cy="4384440"/>
          </a:xfrm>
        </p:spPr>
        <p:txBody>
          <a:bodyPr/>
          <a:lstStyle/>
          <a:p>
            <a:pPr marL="514350" lvl="0" indent="-514350">
              <a:buSzPct val="90000"/>
              <a:buFont typeface="+mj-lt"/>
              <a:buAutoNum type="arabicPeriod"/>
            </a:pPr>
            <a:r>
              <a:rPr lang="pt-BR" b="1" dirty="0"/>
              <a:t>Python – Uma breve introdução.</a:t>
            </a:r>
          </a:p>
          <a:p>
            <a:pPr marL="514350" lvl="0" indent="-514350">
              <a:buSzPct val="90000"/>
              <a:buFont typeface="+mj-lt"/>
              <a:buAutoNum type="arabicPeriod"/>
            </a:pPr>
            <a:endParaRPr lang="pt-BR" b="1" dirty="0"/>
          </a:p>
          <a:p>
            <a:pPr marL="514350" lvl="0" indent="-514350">
              <a:buSzPct val="90000"/>
              <a:buFont typeface="+mj-lt"/>
              <a:buAutoNum type="arabicPeriod"/>
            </a:pPr>
            <a:r>
              <a:rPr lang="pt-BR" b="1" dirty="0"/>
              <a:t>Configuração do ambiente para as aulas práticas.</a:t>
            </a:r>
          </a:p>
          <a:p>
            <a:pPr marL="514350" lvl="0" indent="-514350">
              <a:buSzPct val="90000"/>
              <a:buFont typeface="+mj-lt"/>
              <a:buAutoNum type="arabicPeriod"/>
            </a:pPr>
            <a:endParaRPr lang="pt-BR" b="1" dirty="0"/>
          </a:p>
          <a:p>
            <a:pPr marL="514350" lvl="0" indent="-514350">
              <a:buSzPct val="90000"/>
              <a:buFont typeface="+mj-lt"/>
              <a:buAutoNum type="arabicPeriod"/>
            </a:pPr>
            <a:r>
              <a:rPr lang="pt-BR" b="1" dirty="0"/>
              <a:t>Criando uma Rede Neural do zero.</a:t>
            </a:r>
          </a:p>
          <a:p>
            <a:pPr marL="514350" lvl="0" indent="-514350">
              <a:buSzPct val="90000"/>
              <a:buFont typeface="+mj-lt"/>
              <a:buAutoNum type="arabicPeriod"/>
            </a:pPr>
            <a:endParaRPr lang="pt-BR" b="1" dirty="0"/>
          </a:p>
          <a:p>
            <a:pPr marL="514350" lvl="0" indent="-514350">
              <a:buSzPct val="90000"/>
              <a:buFont typeface="+mj-lt"/>
              <a:buAutoNum type="arabicPeriod"/>
            </a:pPr>
            <a:r>
              <a:rPr lang="pt-BR" b="1" dirty="0"/>
              <a:t>Ferramentas para Redes Neurais.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C8AE-0D7A-4E74-A36A-7972CA57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Ferramentas para Redes Neurais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3EE076-8F9D-43F6-A33D-2CF140154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930" y="1779480"/>
            <a:ext cx="8979710" cy="565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65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C8AE-0D7A-4E74-A36A-7972CA57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Python – Uma breve introdução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89B9F-A03D-424F-83AB-FB41B2ED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4" indent="-457200">
              <a:buFont typeface="Arial" panose="020B0604020202020204" pitchFamily="34" charset="0"/>
              <a:buChar char="•"/>
            </a:pPr>
            <a:r>
              <a:rPr lang="pt-BR" sz="3000" dirty="0"/>
              <a:t>Python é uma linguagem de programação de propósito geral.</a:t>
            </a:r>
          </a:p>
          <a:p>
            <a:pPr marL="457200" lvl="4" indent="-457200">
              <a:buFont typeface="Arial" panose="020B0604020202020204" pitchFamily="34" charset="0"/>
              <a:buChar char="•"/>
            </a:pPr>
            <a:endParaRPr lang="pt-BR" sz="3000" dirty="0"/>
          </a:p>
          <a:p>
            <a:pPr marL="901700" lvl="8" indent="257175"/>
            <a:r>
              <a:rPr lang="pt-BR" sz="26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Ciência de dados</a:t>
            </a:r>
          </a:p>
          <a:p>
            <a:pPr marL="901700" lvl="8" indent="257175"/>
            <a:endParaRPr lang="pt-BR" sz="2600" dirty="0">
              <a:solidFill>
                <a:srgbClr val="003366"/>
              </a:solidFill>
              <a:highlight>
                <a:scrgbClr r="0" g="0" b="0">
                  <a:alpha val="0"/>
                </a:scrgbClr>
              </a:highlight>
              <a:latin typeface="Symbola" pitchFamily="2"/>
            </a:endParaRPr>
          </a:p>
          <a:p>
            <a:pPr marL="901700" lvl="8" indent="257175"/>
            <a:r>
              <a:rPr lang="pt-BR" sz="26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Desenvolvimento web</a:t>
            </a:r>
          </a:p>
          <a:p>
            <a:pPr marL="901700" lvl="8" indent="257175"/>
            <a:endParaRPr lang="pt-BR" sz="2600" dirty="0">
              <a:solidFill>
                <a:srgbClr val="003366"/>
              </a:solidFill>
              <a:highlight>
                <a:scrgbClr r="0" g="0" b="0">
                  <a:alpha val="0"/>
                </a:scrgbClr>
              </a:highlight>
              <a:latin typeface="Symbola" pitchFamily="2"/>
            </a:endParaRPr>
          </a:p>
          <a:p>
            <a:pPr marL="901700" lvl="8" indent="257175"/>
            <a:r>
              <a:rPr lang="pt-BR" sz="26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Visão computacional</a:t>
            </a:r>
          </a:p>
          <a:p>
            <a:pPr marL="901700" lvl="8" indent="257175"/>
            <a:endParaRPr lang="pt-BR" sz="2600" dirty="0">
              <a:solidFill>
                <a:srgbClr val="003366"/>
              </a:solidFill>
              <a:highlight>
                <a:scrgbClr r="0" g="0" b="0">
                  <a:alpha val="0"/>
                </a:scrgbClr>
              </a:highlight>
              <a:latin typeface="Symbola" pitchFamily="2"/>
            </a:endParaRPr>
          </a:p>
          <a:p>
            <a:pPr marL="901700" lvl="8" indent="257175"/>
            <a:r>
              <a:rPr lang="pt-BR" sz="26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Robótica</a:t>
            </a:r>
          </a:p>
          <a:p>
            <a:pPr marL="685800" lvl="6" indent="-685800"/>
            <a:endParaRPr lang="pt-BR" dirty="0">
              <a:solidFill>
                <a:srgbClr val="003366"/>
              </a:solidFill>
              <a:highlight>
                <a:scrgbClr r="0" g="0" b="0">
                  <a:alpha val="0"/>
                </a:scrgbClr>
              </a:highlight>
              <a:latin typeface="Symbol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9184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C8AE-0D7A-4E74-A36A-7972CA57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Python – Uma breve introdução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89B9F-A03D-424F-83AB-FB41B2ED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360363" algn="just"/>
            <a:r>
              <a:rPr lang="pt-BR" sz="2800" dirty="0"/>
              <a:t>Uma característica atrativa para novos usuários desta linguagem de programação é a facilidade de aprendizado, por conta do estilo de tipagem dinâmica.</a:t>
            </a:r>
          </a:p>
          <a:p>
            <a:pPr indent="360363" algn="just"/>
            <a:endParaRPr lang="pt-BR" sz="2800" dirty="0"/>
          </a:p>
          <a:p>
            <a:pPr indent="360363" algn="just"/>
            <a:r>
              <a:rPr lang="pt-BR" sz="2800" dirty="0"/>
              <a:t>Além disso, Python permite uma leitura simples do código.</a:t>
            </a:r>
          </a:p>
          <a:p>
            <a:pPr indent="360363" algn="just"/>
            <a:endParaRPr lang="pt-BR" sz="2800" dirty="0"/>
          </a:p>
          <a:p>
            <a:pPr indent="360363" algn="just"/>
            <a:r>
              <a:rPr lang="pt-BR" sz="2800" dirty="0"/>
              <a:t>A linguagem Python é amplamente utilizada na área empresarial, especialmente voltado à Ciência de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80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C8AE-0D7A-4E74-A36A-7972CA57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Python – Uma breve introdução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89B9F-A03D-424F-83AB-FB41B2ED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360363" algn="just"/>
            <a:r>
              <a:rPr lang="pt-BR" sz="2800" dirty="0"/>
              <a:t>Módulos mais utilizados em Python para ciência de dados:</a:t>
            </a:r>
          </a:p>
          <a:p>
            <a:pPr marL="720725" lvl="7" indent="360363"/>
            <a:r>
              <a:rPr lang="pt-BR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Numpy</a:t>
            </a:r>
          </a:p>
          <a:p>
            <a:pPr marL="720725" lvl="7" indent="360363"/>
            <a:r>
              <a:rPr lang="pt-BR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Pandas</a:t>
            </a:r>
          </a:p>
          <a:p>
            <a:pPr marL="720725" lvl="7" indent="360363"/>
            <a:r>
              <a:rPr lang="pt-BR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Matplotlib</a:t>
            </a:r>
          </a:p>
          <a:p>
            <a:pPr marL="720725" lvl="7" indent="360363"/>
            <a:r>
              <a:rPr lang="pt-BR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Scikit-learn</a:t>
            </a:r>
          </a:p>
          <a:p>
            <a:pPr marL="720725" lvl="7" indent="360363"/>
            <a:endParaRPr lang="pt-BR" dirty="0">
              <a:solidFill>
                <a:srgbClr val="003366"/>
              </a:solidFill>
              <a:highlight>
                <a:scrgbClr r="0" g="0" b="0">
                  <a:alpha val="0"/>
                </a:scrgbClr>
              </a:highlight>
              <a:latin typeface="Symbola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C5640-5F49-43C2-A2EF-2E38B5227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312" y="2977710"/>
            <a:ext cx="4628661" cy="3813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3475EF-9D03-40DE-8DD8-81C782C68574}"/>
              </a:ext>
            </a:extLst>
          </p:cNvPr>
          <p:cNvSpPr txBox="1"/>
          <p:nvPr/>
        </p:nvSpPr>
        <p:spPr>
          <a:xfrm>
            <a:off x="4613186" y="6951342"/>
            <a:ext cx="548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https://github.blog/2019-01-24-the-state-of-the-octoverse-machine-learning/</a:t>
            </a:r>
          </a:p>
        </p:txBody>
      </p:sp>
    </p:spTree>
    <p:extLst>
      <p:ext uri="{BB962C8B-B14F-4D97-AF65-F5344CB8AC3E}">
        <p14:creationId xmlns:p14="http://schemas.microsoft.com/office/powerpoint/2010/main" val="28738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C8AE-0D7A-4E74-A36A-7972CA57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Configuração do ambiente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89B9F-A03D-424F-83AB-FB41B2ED2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00" y="2093039"/>
            <a:ext cx="8640000" cy="3934274"/>
          </a:xfrm>
        </p:spPr>
        <p:txBody>
          <a:bodyPr/>
          <a:lstStyle/>
          <a:p>
            <a:pPr indent="360363" algn="just"/>
            <a:r>
              <a:rPr lang="pt-BR" sz="2800" dirty="0"/>
              <a:t>Para as aulas práticas desta disciplina, usaremos os seguintes pacotes:</a:t>
            </a:r>
          </a:p>
          <a:p>
            <a:pPr marL="720725" lvl="8" indent="360363" algn="just"/>
            <a:r>
              <a:rPr lang="pt-BR" sz="24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Numpy</a:t>
            </a:r>
          </a:p>
          <a:p>
            <a:pPr marL="720725" lvl="8" indent="360363" algn="just"/>
            <a:r>
              <a:rPr lang="pt-BR" sz="24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Matplotlib </a:t>
            </a:r>
          </a:p>
          <a:p>
            <a:pPr marL="720725" lvl="8" indent="360363" algn="just"/>
            <a:r>
              <a:rPr lang="pt-BR" sz="24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Tensorflow</a:t>
            </a:r>
          </a:p>
          <a:p>
            <a:pPr marL="720725" lvl="8" indent="360363" algn="just"/>
            <a:r>
              <a:rPr lang="pt-BR" sz="24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Scikit-Learn</a:t>
            </a:r>
          </a:p>
          <a:p>
            <a:pPr marL="720725" lvl="8" indent="360363" algn="just"/>
            <a:r>
              <a:rPr lang="pt-BR" sz="24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Pandas</a:t>
            </a:r>
          </a:p>
          <a:p>
            <a:pPr marL="720725" lvl="8" indent="360363" algn="just"/>
            <a:r>
              <a:rPr lang="pt-BR" sz="24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Seaborn</a:t>
            </a:r>
          </a:p>
          <a:p>
            <a:pPr marL="0" lvl="7" indent="360363" algn="just" hangingPunct="0">
              <a:spcBef>
                <a:spcPts val="1414"/>
              </a:spcBef>
              <a:buClr>
                <a:srgbClr val="003366"/>
              </a:buClr>
              <a:buSzPct val="45000"/>
              <a:buFont typeface="StarSymbol"/>
              <a:buChar char="●"/>
            </a:pPr>
            <a:r>
              <a:rPr lang="pt-BR" sz="28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As instruções detalhadas para a instalação e configuração do ambiente necessário para as atividades práticas estão presentes no arquivo </a:t>
            </a:r>
            <a:r>
              <a:rPr lang="pt-BR" sz="2800" b="1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“Tutorial – Configuração para aulas práticas Python”</a:t>
            </a:r>
          </a:p>
          <a:p>
            <a:pPr indent="360363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942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C8AE-0D7A-4E74-A36A-7972CA57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Criando uma Rede Neural do zero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89B9F-A03D-424F-83AB-FB41B2ED2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00" y="2093039"/>
            <a:ext cx="8640000" cy="3934274"/>
          </a:xfrm>
        </p:spPr>
        <p:txBody>
          <a:bodyPr/>
          <a:lstStyle/>
          <a:p>
            <a:pPr indent="360363" algn="just"/>
            <a:r>
              <a:rPr lang="pt-BR" sz="2800" dirty="0"/>
              <a:t>Como visto nas aulas de teoria, Redes Neurais são modelos computacionais com diferentes aplicações, como classificação de padrões, previsão de séries temporais, entre outros.</a:t>
            </a:r>
            <a:endParaRPr lang="pt-BR" sz="2800" b="1" dirty="0">
              <a:solidFill>
                <a:srgbClr val="003366"/>
              </a:solidFill>
              <a:highlight>
                <a:scrgbClr r="0" g="0" b="0">
                  <a:alpha val="0"/>
                </a:scrgbClr>
              </a:highlight>
              <a:latin typeface="Symbola" pitchFamily="2"/>
            </a:endParaRPr>
          </a:p>
          <a:p>
            <a:pPr indent="360363" algn="just"/>
            <a:endParaRPr lang="pt-BR" sz="2800" dirty="0"/>
          </a:p>
          <a:p>
            <a:pPr indent="360363" algn="just"/>
            <a:r>
              <a:rPr lang="pt-BR" sz="2800" dirty="0"/>
              <a:t>Sob a perspectiva matemática, as operações utilizadas neste modelo (que foram discutidas em sala de aula) não são </a:t>
            </a:r>
            <a:r>
              <a:rPr lang="pt-BR" sz="2800" b="1" dirty="0"/>
              <a:t>extremamente</a:t>
            </a:r>
            <a:r>
              <a:rPr lang="pt-BR" sz="2800" dirty="0"/>
              <a:t> complexas.</a:t>
            </a:r>
          </a:p>
        </p:txBody>
      </p:sp>
    </p:spTree>
    <p:extLst>
      <p:ext uri="{BB962C8B-B14F-4D97-AF65-F5344CB8AC3E}">
        <p14:creationId xmlns:p14="http://schemas.microsoft.com/office/powerpoint/2010/main" val="85732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C8AE-0D7A-4E74-A36A-7972CA57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Criando uma Rede Neural do zero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89B9F-A03D-424F-83AB-FB41B2ED2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00" y="2093039"/>
            <a:ext cx="8640000" cy="3934274"/>
          </a:xfrm>
        </p:spPr>
        <p:txBody>
          <a:bodyPr/>
          <a:lstStyle/>
          <a:p>
            <a:pPr indent="360363" algn="just"/>
            <a:r>
              <a:rPr lang="pt-BR" sz="2800" dirty="0"/>
              <a:t>Neste primeiro contato de Redes Neurais, criaremos o sistema de Redes Neurais </a:t>
            </a:r>
            <a:r>
              <a:rPr lang="pt-BR" sz="2800" b="1" dirty="0"/>
              <a:t>sem</a:t>
            </a:r>
            <a:r>
              <a:rPr lang="pt-BR" sz="2800" dirty="0"/>
              <a:t> o auxílio de </a:t>
            </a:r>
            <a:r>
              <a:rPr lang="pt-BR" sz="2800" i="1" dirty="0"/>
              <a:t>Frameworks</a:t>
            </a:r>
            <a:r>
              <a:rPr lang="pt-BR" sz="2800" dirty="0"/>
              <a:t> tradicionais, como Tensorflow.</a:t>
            </a:r>
          </a:p>
          <a:p>
            <a:pPr indent="360363" algn="just"/>
            <a:endParaRPr lang="pt-BR" sz="2800" dirty="0"/>
          </a:p>
          <a:p>
            <a:pPr indent="360363" algn="just"/>
            <a:r>
              <a:rPr lang="pt-BR" sz="2800" dirty="0"/>
              <a:t>Algumas vantagens deste tipo de abordagem:</a:t>
            </a:r>
            <a:endParaRPr lang="pt-BR" sz="2400" dirty="0"/>
          </a:p>
          <a:p>
            <a:pPr marL="720725" lvl="7" indent="360363" algn="just"/>
            <a:r>
              <a:rPr lang="pt-BR" sz="24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Melhor assimilação da arquitetura e o funcionamento de Redes Neurais, que foram apresentados em sala de aula.</a:t>
            </a:r>
          </a:p>
          <a:p>
            <a:pPr marL="720725" lvl="7" indent="360363" algn="just"/>
            <a:r>
              <a:rPr lang="pt-BR" sz="24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Melhor compreensão, em um nível menor de abstração, das operações matemáticas e etapas de Redes Neurais.</a:t>
            </a:r>
          </a:p>
          <a:p>
            <a:pPr marL="720725" lvl="7" indent="360363" algn="just"/>
            <a:r>
              <a:rPr lang="pt-BR" sz="2400" dirty="0">
                <a:solidFill>
                  <a:srgbClr val="003366"/>
                </a:solidFill>
                <a:highlight>
                  <a:scrgbClr r="0" g="0" b="0">
                    <a:alpha val="0"/>
                  </a:scrgbClr>
                </a:highlight>
                <a:latin typeface="Symbola" pitchFamily="2"/>
              </a:rPr>
              <a:t>Olhar mais crítico para mudanças na arquitetura e suas implicações no resultado.</a:t>
            </a:r>
          </a:p>
        </p:txBody>
      </p:sp>
    </p:spTree>
    <p:extLst>
      <p:ext uri="{BB962C8B-B14F-4D97-AF65-F5344CB8AC3E}">
        <p14:creationId xmlns:p14="http://schemas.microsoft.com/office/powerpoint/2010/main" val="21454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C8AE-0D7A-4E74-A36A-7972CA57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Criando uma Rede Neural do zero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89B9F-A03D-424F-83AB-FB41B2ED2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00" y="2093039"/>
            <a:ext cx="8640000" cy="5209282"/>
          </a:xfrm>
        </p:spPr>
        <p:txBody>
          <a:bodyPr/>
          <a:lstStyle/>
          <a:p>
            <a:pPr indent="360363" algn="just"/>
            <a:r>
              <a:rPr lang="pt-BR" sz="2800" dirty="0"/>
              <a:t>O arquivo que iremos utilizar para esta prática (</a:t>
            </a:r>
            <a:r>
              <a:rPr lang="pt-BR" sz="2800" b="1" dirty="0"/>
              <a:t>RN_ex1.ipynb</a:t>
            </a:r>
            <a:r>
              <a:rPr lang="pt-BR" sz="2800" dirty="0"/>
              <a:t>) contém a estrutura básica para a construção do modelo de Redes Neurais.</a:t>
            </a:r>
          </a:p>
          <a:p>
            <a:pPr indent="360363" algn="just"/>
            <a:r>
              <a:rPr lang="pt-BR" sz="2800" dirty="0"/>
              <a:t>Etapas:</a:t>
            </a:r>
          </a:p>
          <a:p>
            <a:pPr marL="720725" lvl="3" indent="-360363" algn="just">
              <a:buFont typeface="+mj-lt"/>
              <a:buAutoNum type="arabicPeriod"/>
            </a:pPr>
            <a:r>
              <a:rPr lang="pt-BR" sz="2400" dirty="0"/>
              <a:t>Regra de propagação.</a:t>
            </a:r>
          </a:p>
          <a:p>
            <a:pPr marL="720725" lvl="3" indent="-360363" algn="just">
              <a:buFont typeface="+mj-lt"/>
              <a:buAutoNum type="arabicPeriod"/>
            </a:pPr>
            <a:r>
              <a:rPr lang="pt-BR" sz="2400" dirty="0"/>
              <a:t>Função de ativação.</a:t>
            </a:r>
          </a:p>
          <a:p>
            <a:pPr marL="720725" lvl="3" indent="-360363" algn="just">
              <a:buFont typeface="+mj-lt"/>
              <a:buAutoNum type="arabicPeriod"/>
            </a:pPr>
            <a:r>
              <a:rPr lang="pt-BR" sz="2400" dirty="0"/>
              <a:t>Etapa </a:t>
            </a:r>
            <a:r>
              <a:rPr lang="pt-BR" sz="2400" i="1" dirty="0"/>
              <a:t>Feedforward</a:t>
            </a:r>
            <a:r>
              <a:rPr lang="pt-BR" sz="2400" dirty="0"/>
              <a:t>.</a:t>
            </a:r>
          </a:p>
          <a:p>
            <a:pPr marL="720725" lvl="3" indent="-360363" algn="just">
              <a:buFont typeface="+mj-lt"/>
              <a:buAutoNum type="arabicPeriod"/>
            </a:pPr>
            <a:r>
              <a:rPr lang="pt-BR" sz="2400" dirty="0"/>
              <a:t>Retropropagação dos erros.</a:t>
            </a:r>
          </a:p>
          <a:p>
            <a:pPr marL="720725" lvl="3" indent="-360363" algn="just">
              <a:buFont typeface="+mj-lt"/>
              <a:buAutoNum type="arabicPeriod"/>
            </a:pPr>
            <a:r>
              <a:rPr lang="pt-BR" sz="2400" dirty="0"/>
              <a:t>Atualização dos pesos.</a:t>
            </a:r>
          </a:p>
          <a:p>
            <a:pPr marL="720725" lvl="3" indent="-360363" algn="just">
              <a:buFont typeface="+mj-lt"/>
              <a:buAutoNum type="arabicPeriod"/>
            </a:pPr>
            <a:r>
              <a:rPr lang="pt-BR" sz="2400" dirty="0"/>
              <a:t>Treinamento do modelo.</a:t>
            </a:r>
          </a:p>
          <a:p>
            <a:pPr marL="720725" lvl="3" indent="-360363" algn="just">
              <a:buFont typeface="+mj-lt"/>
              <a:buAutoNum type="arabicPeriod"/>
            </a:pPr>
            <a:endParaRPr lang="pt-BR" sz="2400" dirty="0">
              <a:solidFill>
                <a:srgbClr val="003366"/>
              </a:solidFill>
              <a:highlight>
                <a:scrgbClr r="0" g="0" b="0">
                  <a:alpha val="0"/>
                </a:scrgbClr>
              </a:highlight>
              <a:latin typeface="Symbol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414097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1011</Words>
  <Application>Microsoft Office PowerPoint</Application>
  <PresentationFormat>Custom</PresentationFormat>
  <Paragraphs>137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Liberation Sans</vt:lpstr>
      <vt:lpstr>Liberation Serif</vt:lpstr>
      <vt:lpstr>StarSymbol</vt:lpstr>
      <vt:lpstr>Symbola</vt:lpstr>
      <vt:lpstr>Default</vt:lpstr>
      <vt:lpstr>Redes Neurais &amp; Python </vt:lpstr>
      <vt:lpstr>Sumário</vt:lpstr>
      <vt:lpstr>Python – Uma breve introdução</vt:lpstr>
      <vt:lpstr>Python – Uma breve introdução</vt:lpstr>
      <vt:lpstr>Python – Uma breve introdução</vt:lpstr>
      <vt:lpstr>Configuração do ambiente Python</vt:lpstr>
      <vt:lpstr>Criando uma Rede Neural do zero</vt:lpstr>
      <vt:lpstr>Criando uma Rede Neural do zero</vt:lpstr>
      <vt:lpstr>Criando uma Rede Neural do zero</vt:lpstr>
      <vt:lpstr>Criando uma Rede Neural do zero</vt:lpstr>
      <vt:lpstr>Criando uma Rede Neural do zero</vt:lpstr>
      <vt:lpstr>Criando uma Rede Neural do zero</vt:lpstr>
      <vt:lpstr>Criando uma Rede Neural do zero</vt:lpstr>
      <vt:lpstr>Criando uma Rede Neural do zero</vt:lpstr>
      <vt:lpstr>Criando uma Rede Neural do zero</vt:lpstr>
      <vt:lpstr>Criando uma Rede Neural do zero</vt:lpstr>
      <vt:lpstr>Ferramentas para Redes Neurais</vt:lpstr>
      <vt:lpstr>Ferramentas para Redes Neurais</vt:lpstr>
      <vt:lpstr>Ferramentas para Redes Neurais</vt:lpstr>
      <vt:lpstr>Ferramentas para Redes Neurais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Thiago Medeiros</dc:creator>
  <cp:lastModifiedBy>Thiago Medeiros</cp:lastModifiedBy>
  <cp:revision>50</cp:revision>
  <dcterms:created xsi:type="dcterms:W3CDTF">2020-04-01T14:32:21Z</dcterms:created>
  <dcterms:modified xsi:type="dcterms:W3CDTF">2021-03-22T21:14:08Z</dcterms:modified>
</cp:coreProperties>
</file>