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9" r:id="rId2"/>
    <p:sldId id="257" r:id="rId3"/>
    <p:sldId id="340" r:id="rId4"/>
    <p:sldId id="341" r:id="rId5"/>
    <p:sldId id="361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542" y="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96671-6F28-4179-A4AF-A2FEC6BB20F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842F6-6A9E-4D9C-AC5A-0DE7BDD5F46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2273-1B3C-40F3-8B40-21037FB115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1CD2B-DDE7-4FEE-973C-43351AE02A8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92C11E-1494-4E97-88B5-EEF9C9AA0F74}" type="slidenum">
              <a:t>‹#›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663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E74B7-9544-4076-AA77-6840C3112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solidFill>
            <a:srgbClr val="003366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03610-73CD-4617-BEA6-A37C75912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8BDD8E-1EB4-4B59-8532-179D1DA7BF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8EEC-1936-4AFA-9A33-B4F9C5B422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9333-D1D9-4DD4-9CD7-14DEEA09B3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F157-B66B-4968-B54D-CD187B989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F56B84-1DD9-441E-BA42-42431863F90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99CE-1A70-4F4F-9C9B-8543369619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749744-420D-4168-A47C-26EEBE121C02}" type="slidenum">
              <a:t>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51044-048D-41F8-814B-EF11385CDE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94ED8-48DF-4F5C-8FBE-021943B16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EDA-9CA1-414A-8A0F-8709DB9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8BB2-D87A-4EFF-8425-EA92D7CF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150F-27CD-4CF4-B276-F87A3EBCA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A91A9E-AF99-41B2-B51B-F1830171AF8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523-27B8-4466-ACEA-63515C21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DA05-1DC8-4630-AE89-95D4AFAE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F5C3-2183-4A09-968D-69F898F2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A030B1-3B1D-40E6-94FF-18C54E1F049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ABD6-9BBD-46C8-8A58-B0C46B6B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5588" y="936625"/>
            <a:ext cx="2203450" cy="5540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4736-3D94-47A0-A9ED-E5FC7AEB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475" y="936625"/>
            <a:ext cx="6462713" cy="5540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02D5-4239-40D3-997B-BD0B420D1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FD02F-7333-4962-9C50-90BF505CB8A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924-CCB0-46CE-A3B9-D36CD41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BA06-F637-4ACB-8FA9-80494FDB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2C44-338A-4846-8339-4EA8D8ED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9F72-3C34-40AD-88C2-DD253CFA9F1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92D-7A41-4B98-ADA1-B0AC923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D916-4888-46DD-ADB2-674FE26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077-44CC-42BE-932E-181E76C47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D55518-7471-4BBC-A105-2B5F7796969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201-CAF9-405E-BB3A-AC8AC47A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5D80-85D5-4BD1-9E12-220AEE42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475" y="2092325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130A-C690-458F-85E7-CFC89433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263" y="2092325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2255-EF59-4916-99BD-EB288DB3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8BFF2A-B4AA-4D7F-BBDD-B133DCA4E01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AA5E-3736-47D9-B345-08034EA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0E6D-4879-4635-9519-E29FB60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325C-5528-4270-8D43-C47C2DB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5196-E103-4925-A9CB-9D9DFCE4D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691E-28D8-4BDA-B7A8-DC75F678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0907-EF9D-4C5E-BBA8-7C9EE834D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250E15-ECA5-46D0-970F-64F2A5C23A1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619-0527-46C0-BAA3-27E7796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4F17-A46C-48E6-8AE4-BDDDBF668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AF6FD0-C251-4D2C-975B-373DB94BD4F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3AFD2-C8D8-4EE3-A040-4452EF64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68C1D9-8DE7-47F8-B950-B25CB8E1BD4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6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B6E-A7BF-4E92-A301-337A6F6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7996-9D62-4CD7-AE3E-97AE220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AA9A7-19EB-44BB-8778-8EE98698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901-0CC3-4751-9A62-EE7CB7DE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E809FE-16FA-426D-88BC-5C8377264D5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729-8CE6-42BE-9788-8EC54A6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9CDF-223F-4B07-9414-D6E7D341E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4C5F-FBD5-44BF-81CB-B2ED60E9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DBF9-5EB8-4FF8-AA66-9120ED553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9E21B3-9439-459C-AD98-80C4640A13C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6562-EB7B-4248-995B-9CF964184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000" y="936000"/>
            <a:ext cx="8711640" cy="8434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A54B-0DDC-400B-A75E-6905ED6E7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0000" y="2093039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DF48-E21C-4C71-9436-108F86907D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59360" y="73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Symbola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9E01DA5B-F8D0-4432-B2AC-5016D3FC3E4C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4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</p:titleStyle>
    <p:bodyStyle>
      <a:lvl1pPr marL="0" marR="0" lvl="0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  <a:lvl2pPr marL="0" marR="0" lvl="1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2pPr>
      <a:lvl3pPr marL="0" marR="0" lvl="2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3pPr>
      <a:lvl4pPr marL="0" marR="0" lvl="3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4pPr>
      <a:lvl5pPr marL="0" marR="0" lvl="4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5pPr>
      <a:lvl6pPr marL="0" marR="0" lvl="5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6pPr>
      <a:lvl7pPr marL="0" marR="0" lvl="6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68E-9A54-42F8-8358-FECC9D0A6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Neurais &amp; Python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37DBE-24DA-4338-8ECB-0867A7F3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prática para desenvolvimento do modelo de Redes Neurais usando linguagem de programação Python</a:t>
            </a:r>
          </a:p>
          <a:p>
            <a:endParaRPr lang="pt-BR" dirty="0"/>
          </a:p>
          <a:p>
            <a:r>
              <a:rPr lang="pt-BR" dirty="0"/>
              <a:t>Departamento de Engenharia Elétrica</a:t>
            </a:r>
          </a:p>
          <a:p>
            <a:r>
              <a:rPr lang="pt-BR" dirty="0"/>
              <a:t>Profª: Marley Vellasco</a:t>
            </a:r>
          </a:p>
        </p:txBody>
      </p:sp>
    </p:spTree>
    <p:extLst>
      <p:ext uri="{BB962C8B-B14F-4D97-AF65-F5344CB8AC3E}">
        <p14:creationId xmlns:p14="http://schemas.microsoft.com/office/powerpoint/2010/main" val="360826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#1 - Regra de propagação</a:t>
                </a:r>
              </a:p>
              <a:p>
                <a:pPr indent="360363" algn="just"/>
                <a:endParaRPr lang="pt-BR" sz="28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800" dirty="0"/>
                  <a:t>Lembrando a regra de um neurônio, na forma matricial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pt-BR" sz="2400" b="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ea typeface="Cambria Math" panose="02040503050406030204" pitchFamily="18" charset="0"/>
                </a:endParaRPr>
              </a:p>
              <a:p>
                <a:pPr marL="342900" indent="-342900" algn="just"/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  <a:p>
                <a:pPr marL="342900" indent="-342900" algn="just"/>
                <a:r>
                  <a:rPr lang="pt-BR" sz="2400" dirty="0"/>
                  <a:t>Em Python, usaremos a função np.dot(</a:t>
                </a:r>
                <a:r>
                  <a:rPr lang="pt-BR" sz="2400" b="1" dirty="0"/>
                  <a:t>X</a:t>
                </a:r>
                <a:r>
                  <a:rPr lang="pt-BR" sz="2400" dirty="0"/>
                  <a:t>,</a:t>
                </a:r>
                <a:r>
                  <a:rPr lang="pt-BR" sz="2400" b="1" dirty="0"/>
                  <a:t>W</a:t>
                </a:r>
                <a:r>
                  <a:rPr lang="pt-BR" sz="2400" dirty="0"/>
                  <a:t>) para calcular o valor de </a:t>
                </a:r>
                <a:r>
                  <a:rPr lang="pt-BR" sz="2400" b="1" dirty="0"/>
                  <a:t>net</a:t>
                </a:r>
                <a:r>
                  <a:rPr lang="pt-BR" sz="2400" dirty="0"/>
                  <a:t>,</a:t>
                </a:r>
                <a:r>
                  <a:rPr lang="pt-BR" sz="2400" b="1" dirty="0"/>
                  <a:t> </a:t>
                </a:r>
                <a:r>
                  <a:rPr lang="pt-BR" sz="2400" dirty="0"/>
                  <a:t>da seguinte forma: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dot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pt-BR" sz="2400" dirty="0">
                  <a:ea typeface="Cambria Math" panose="02040503050406030204" pitchFamily="18" charset="0"/>
                </a:endParaRPr>
              </a:p>
              <a:p>
                <a:pPr marL="342900" indent="-342900" algn="just"/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Lembrete: verifique a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dimensão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 dos vetores e matrizes da equação para evitar problemas.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1200" t="-2632" r="-2964" b="-24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75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9039" y="1874097"/>
                <a:ext cx="8640000" cy="5466637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#2 - Função de ativação.</a:t>
                </a:r>
              </a:p>
              <a:p>
                <a:pPr indent="360363" algn="just"/>
                <a:r>
                  <a:rPr lang="pt-BR" sz="2800" dirty="0"/>
                  <a:t>Após a ponderação das entradas do neurônio, é necessário inserir uma não-linearidade do modelo, através da função de ativação. Com isso: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  <a:p>
                <a:pPr marL="457200" indent="-457200" algn="just"/>
                <a:r>
                  <a:rPr lang="pt-BR" sz="2800" dirty="0"/>
                  <a:t>Funções populares:</a:t>
                </a:r>
              </a:p>
              <a:p>
                <a:pPr marL="720725" lvl="5" indent="-360363" algn="just">
                  <a:tabLst>
                    <a:tab pos="720725" algn="l"/>
                  </a:tabLst>
                </a:pPr>
                <a:r>
                  <a:rPr lang="pt-BR" sz="2800" b="1" dirty="0"/>
                  <a:t>Sigmoide</a:t>
                </a:r>
                <a:r>
                  <a:rPr lang="pt-BR" sz="2800" dirty="0"/>
                  <a:t> 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net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sup>
                        </m:sSup>
                      </m:den>
                    </m:f>
                  </m:oMath>
                </a14:m>
                <a:endParaRPr lang="pt-BR" sz="2800" dirty="0"/>
              </a:p>
              <a:p>
                <a:pPr marL="720725" lvl="5" indent="-360363" algn="just">
                  <a:tabLst>
                    <a:tab pos="720725" algn="l"/>
                  </a:tabLst>
                </a:pPr>
                <a:r>
                  <a:rPr lang="pt-BR" sz="2800" b="1" dirty="0"/>
                  <a:t>Tansig</a:t>
                </a:r>
                <a:r>
                  <a:rPr lang="pt-BR" sz="2800" dirty="0"/>
                  <a:t>	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net</m:t>
                        </m:r>
                      </m:e>
                    </m:d>
                    <m:r>
                      <a:rPr lang="pt-BR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net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039" y="1874097"/>
                <a:ext cx="8640000" cy="5466637"/>
              </a:xfrm>
              <a:blipFill>
                <a:blip r:embed="rId2"/>
                <a:stretch>
                  <a:fillRect l="-2541" t="-1895" r="-3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5170646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#3 – Etapa </a:t>
                </a:r>
                <a:r>
                  <a:rPr lang="pt-BR" sz="2800" b="1" i="1" dirty="0"/>
                  <a:t>Feedforward</a:t>
                </a:r>
                <a:r>
                  <a:rPr lang="pt-BR" sz="2800" b="1" dirty="0"/>
                  <a:t>.</a:t>
                </a:r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400" dirty="0"/>
                  <a:t>Até o momento, sabemos como calcular a saída de uma camada da rede. Podemos generalizar o processo para uma quantidade arbitrária </a:t>
                </a:r>
                <a:r>
                  <a:rPr lang="pt-BR" sz="2400" b="1" dirty="0"/>
                  <a:t>n</a:t>
                </a:r>
                <a:r>
                  <a:rPr lang="pt-BR" sz="2400" dirty="0"/>
                  <a:t> de camadas escondidas. Por exemplo, para apenas uma camada escondida: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:endParaRPr lang="pt-BR" sz="2400" dirty="0"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:endParaRPr lang="pt-BR" sz="2400" dirty="0">
                  <a:latin typeface="Cambria Math" panose="02040503050406030204" pitchFamily="18" charset="0"/>
                </a:endParaRPr>
              </a:p>
              <a:p>
                <a:pPr indent="360363" algn="just"/>
                <a:endParaRPr lang="pt-BR" sz="2400" dirty="0"/>
              </a:p>
              <a:p>
                <a:pPr indent="360363" algn="just"/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5170646"/>
              </a:xfrm>
              <a:blipFill>
                <a:blip r:embed="rId2"/>
                <a:stretch>
                  <a:fillRect l="-2188" t="-2002" r="-2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0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#4 – Retropropagação dos erros.</a:t>
                </a:r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400" dirty="0"/>
                  <a:t>A fórmula de cálculo do erro depende da camada:</a:t>
                </a:r>
              </a:p>
              <a:p>
                <a:pPr marL="360363" lvl="2" indent="360363" algn="just"/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Camada de saída: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  <a:p>
                <a:pPr marL="360363" lvl="2" indent="360363" algn="just"/>
                <a:r>
                  <a:rPr lang="pt-BR" sz="2400" dirty="0"/>
                  <a:t>Camada intermediária:	</a:t>
                </a:r>
                <a:r>
                  <a:rPr lang="pt-BR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1200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66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#5 – Atualização dos pesos.</a:t>
                </a:r>
              </a:p>
              <a:p>
                <a:pPr indent="360363" algn="just"/>
                <a:endParaRPr lang="pt-BR" sz="2800" b="1" dirty="0"/>
              </a:p>
              <a:p>
                <a:pPr indent="360363" algn="just"/>
                <a:r>
                  <a:rPr lang="pt-BR" sz="2800" dirty="0"/>
                  <a:t>A atualização dos pesos depende do erro calculado, seguindo a fórmula: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ji</m:t>
                          </m:r>
                        </m:sub>
                      </m:sSub>
                      <m:r>
                        <a:rPr lang="pt-BR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2541" t="-2632" r="-3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02887"/>
                <a:ext cx="8640000" cy="4977462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#6 - Treinamento.</a:t>
                </a:r>
              </a:p>
              <a:p>
                <a:pPr indent="360363" algn="just"/>
                <a:r>
                  <a:rPr lang="pt-BR" sz="2400" dirty="0"/>
                  <a:t>A etapa de treinamento de uma Rede Neural engloba todos os passos realizados anteriormente. 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for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epoch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 in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epochs</a:t>
                </a:r>
              </a:p>
              <a:p>
                <a:pPr algn="just">
                  <a:buNone/>
                </a:pPr>
                <a:r>
                  <a:rPr lang="pt-BR" sz="2400" dirty="0"/>
                  <a:t>	for </a:t>
                </a:r>
                <a:r>
                  <a:rPr lang="pt-BR" sz="2400" b="1" dirty="0"/>
                  <a:t>p</a:t>
                </a:r>
                <a:r>
                  <a:rPr lang="pt-BR" sz="2400" dirty="0"/>
                  <a:t> in </a:t>
                </a:r>
                <a:r>
                  <a:rPr lang="pt-BR" sz="2400" b="1" dirty="0"/>
                  <a:t>patterns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	Aplica o processo feedforward (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Etapa 3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)</a:t>
                </a:r>
              </a:p>
              <a:p>
                <a:pPr algn="just">
                  <a:buNone/>
                </a:pPr>
                <a:r>
                  <a:rPr lang="pt-BR" sz="2400" dirty="0"/>
                  <a:t>		Calcula o erro para cada camada do modelo (</a:t>
                </a:r>
                <a:r>
                  <a:rPr lang="pt-BR" sz="2400" b="1" dirty="0"/>
                  <a:t>Etapa 4</a:t>
                </a:r>
                <a:r>
                  <a:rPr lang="pt-BR" sz="2400" dirty="0"/>
                  <a:t>)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	Calcula a variação dos pesos (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Etapa 5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)</a:t>
                </a:r>
              </a:p>
              <a:p>
                <a:pPr algn="just">
                  <a:buNone/>
                </a:pPr>
                <a:r>
                  <a:rPr lang="pt-BR" sz="2400" dirty="0"/>
                  <a:t>		Acumula a variação dos pesos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02887"/>
                <a:ext cx="8640000" cy="4977462"/>
              </a:xfrm>
              <a:blipFill>
                <a:blip r:embed="rId2"/>
                <a:stretch>
                  <a:fillRect l="-2188" t="-2083" r="-2964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3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b="1" dirty="0"/>
              <a:t>#7 - Generalização.</a:t>
            </a:r>
          </a:p>
          <a:p>
            <a:pPr indent="360363" algn="just"/>
            <a:endParaRPr lang="pt-BR" sz="2800" b="1" dirty="0"/>
          </a:p>
          <a:p>
            <a:pPr indent="360363" algn="just"/>
            <a:r>
              <a:rPr lang="pt-BR" sz="2800" dirty="0"/>
              <a:t>A última etapa para a criação do </a:t>
            </a:r>
            <a:r>
              <a:rPr lang="pt-BR" sz="2800" i="1" dirty="0"/>
              <a:t>script</a:t>
            </a:r>
            <a:r>
              <a:rPr lang="pt-BR" sz="2800" dirty="0"/>
              <a:t> de Redes Neurais é a generalização.</a:t>
            </a:r>
          </a:p>
          <a:p>
            <a:pPr indent="360363" algn="just"/>
            <a:r>
              <a:rPr lang="pt-BR" sz="2800" dirty="0"/>
              <a:t>Com o modelo com seus pesos já ajustados, a utilização do algoritmo para generalização é feita usando a etapa </a:t>
            </a:r>
            <a:r>
              <a:rPr lang="pt-BR" sz="2800" i="1" dirty="0"/>
              <a:t>Feedforward</a:t>
            </a:r>
            <a:r>
              <a:rPr lang="pt-BR" sz="2800" dirty="0"/>
              <a:t>.  </a:t>
            </a:r>
          </a:p>
          <a:p>
            <a:pPr indent="360363" algn="just"/>
            <a:r>
              <a:rPr lang="pt-BR" sz="2800" dirty="0"/>
              <a:t>Como a saída da rede não é categórica, para problemas de classificação é necessário ajustá-lo (e.g. usar </a:t>
            </a:r>
            <a:r>
              <a:rPr lang="pt-BR" sz="2800" i="1" dirty="0"/>
              <a:t>threshold</a:t>
            </a:r>
            <a:r>
              <a:rPr lang="pt-BR" sz="2800" dirty="0"/>
              <a:t> para classificação binária)</a:t>
            </a:r>
          </a:p>
          <a:p>
            <a:pPr indent="360363" algn="just"/>
            <a:endParaRPr lang="pt-BR" sz="2400" b="1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48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para Redes Neurais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Em problemas reais, é comum o uso de ferramentas que tornem o desenvolvimento e o teste de configurações bastante práticas.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Estes </a:t>
            </a:r>
            <a:r>
              <a:rPr lang="pt-BR" sz="2400" i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Frameworks</a:t>
            </a:r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 possuem as funções básicas já implementadas, e portanto a declaração de um modelo de Rede Neural é mais simples.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Algumas distribuições conhecidas:</a:t>
            </a:r>
          </a:p>
          <a:p>
            <a:pPr marL="360363" lvl="2" indent="360363" algn="just"/>
            <a:r>
              <a:rPr lang="pt-BR" sz="2400" dirty="0"/>
              <a:t>PyTorch</a:t>
            </a:r>
          </a:p>
          <a:p>
            <a:pPr marL="360363" lvl="2" indent="360363" algn="just"/>
            <a:r>
              <a:rPr lang="pt-BR" sz="2400" dirty="0"/>
              <a:t>Tensorflow</a:t>
            </a:r>
            <a:endParaRPr lang="pt-BR" sz="24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19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1803E05-9D86-4AA8-835F-1235A099D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61583D-5109-4BAF-9D97-BA536E878CE7}" type="slidenum">
              <a:t>2</a:t>
            </a:fld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4FE1-D3B4-4C29-ACBB-F69F0D5B66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6A5C-F641-48F8-89FA-743E219EA9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7640" y="2109883"/>
            <a:ext cx="8640000" cy="4384440"/>
          </a:xfrm>
        </p:spPr>
        <p:txBody>
          <a:bodyPr/>
          <a:lstStyle/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Python – Uma breve introdução.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Configuração do ambiente para as aulas práticas.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Criando uma Rede Neural do zero.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Ferramentas para Redes Neurais.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pt-BR" sz="3000" dirty="0"/>
              <a:t>Python é uma linguagem de programação de propósito geral.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Ciência de dados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Desenvolvimento web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Visão computacional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Robótica</a:t>
            </a:r>
          </a:p>
          <a:p>
            <a:pPr marL="685800" lvl="6" indent="-685800"/>
            <a:endParaRPr lang="pt-BR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18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363" algn="just"/>
            <a:r>
              <a:rPr lang="pt-BR" sz="2800" dirty="0"/>
              <a:t>Uma característica atrativa para novos usuários desta linguagem de programação é a facilidade de aprendizado, por conta do estilo de tipagem dinâmica.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Além disso, Python permite uma leitura simples do código.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 linguagem Python é amplamente utilizada na área empresarial, especialmente voltado à Ciência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363" algn="just"/>
            <a:r>
              <a:rPr lang="pt-BR" sz="2800" dirty="0"/>
              <a:t>Módulos mais utilizados em Python para ciência de dados: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Numpy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Pandas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Matplotlib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Scikit-learn</a:t>
            </a:r>
          </a:p>
          <a:p>
            <a:pPr marL="720725" lvl="7" indent="360363"/>
            <a:endParaRPr lang="pt-BR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C5640-5F49-43C2-A2EF-2E38B522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2977710"/>
            <a:ext cx="4628661" cy="3813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475EF-9D03-40DE-8DD8-81C782C68574}"/>
              </a:ext>
            </a:extLst>
          </p:cNvPr>
          <p:cNvSpPr txBox="1"/>
          <p:nvPr/>
        </p:nvSpPr>
        <p:spPr>
          <a:xfrm>
            <a:off x="4613186" y="6951342"/>
            <a:ext cx="548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https://github.blog/2019-01-24-the-state-of-the-octoverse-machine-learning/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873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Configuração do ambiente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Para as aulas práticas desta disciplina, usaremos os seguintes pacotes: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Numpy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Matplotlib 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Tensorflow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Scikit-Learn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Pandas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Seaborn</a:t>
            </a:r>
          </a:p>
          <a:p>
            <a:pPr marL="0" lvl="7" indent="360363" algn="just" hangingPunct="0">
              <a:spcBef>
                <a:spcPts val="1414"/>
              </a:spcBef>
              <a:buClr>
                <a:srgbClr val="003366"/>
              </a:buClr>
              <a:buSzPct val="45000"/>
              <a:buFont typeface="StarSymbol"/>
              <a:buChar char="●"/>
            </a:pPr>
            <a:r>
              <a:rPr lang="pt-BR" sz="28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As instruções detalhadas para a instalação e configuração do ambiente necessário para as atividades práticas estão presentes no arquivo </a:t>
            </a:r>
            <a:r>
              <a:rPr lang="pt-BR" sz="28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“Tutorial – Configuração para aulas práticas Python”</a:t>
            </a:r>
          </a:p>
          <a:p>
            <a:pPr indent="36036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2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Como visto nas aulas de teoria, Redes Neurais são modelos computacionais com diferentes aplicações, como classificação de padrões, previsão de séries temporais, entre outros.</a:t>
            </a:r>
            <a:endParaRPr lang="pt-BR" sz="2800" b="1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Sob a perspectiva matemática, as operações utilizadas neste modelo (que foram discutidas em sala de aula) não são </a:t>
            </a:r>
            <a:r>
              <a:rPr lang="pt-BR" sz="2800" b="1" dirty="0"/>
              <a:t>extremamente</a:t>
            </a:r>
            <a:r>
              <a:rPr lang="pt-BR" sz="2800" dirty="0"/>
              <a:t> complexas.</a:t>
            </a:r>
          </a:p>
        </p:txBody>
      </p:sp>
    </p:spTree>
    <p:extLst>
      <p:ext uri="{BB962C8B-B14F-4D97-AF65-F5344CB8AC3E}">
        <p14:creationId xmlns:p14="http://schemas.microsoft.com/office/powerpoint/2010/main" val="85732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Neste primeiro contato de Redes Neurais, criaremos o sistema de Redes Neurais </a:t>
            </a:r>
            <a:r>
              <a:rPr lang="pt-BR" sz="2800" b="1" dirty="0"/>
              <a:t>sem</a:t>
            </a:r>
            <a:r>
              <a:rPr lang="pt-BR" sz="2800" dirty="0"/>
              <a:t> o auxílio de </a:t>
            </a:r>
            <a:r>
              <a:rPr lang="pt-BR" sz="2800" i="1" dirty="0"/>
              <a:t>Frameworks</a:t>
            </a:r>
            <a:r>
              <a:rPr lang="pt-BR" sz="2800" dirty="0"/>
              <a:t> tradicionais, como Tensorflow.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Algumas vantagens deste tipo de abordagem:</a:t>
            </a:r>
            <a:endParaRPr lang="pt-BR" sz="2400" dirty="0"/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Melhor assimilação da arquitetura e o funcionamento de Redes Neurais, que foram apresentados em sala de aula.</a:t>
            </a:r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Melhor compreensão, em um nível menor de abstração, das operações matemáticas e etapas de Redes Neurais.</a:t>
            </a:r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Olhar mais crítico para mudanças na arquitetura e suas implicações no resultado.</a:t>
            </a:r>
          </a:p>
        </p:txBody>
      </p:sp>
    </p:spTree>
    <p:extLst>
      <p:ext uri="{BB962C8B-B14F-4D97-AF65-F5344CB8AC3E}">
        <p14:creationId xmlns:p14="http://schemas.microsoft.com/office/powerpoint/2010/main" val="2145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5209282"/>
          </a:xfrm>
        </p:spPr>
        <p:txBody>
          <a:bodyPr/>
          <a:lstStyle/>
          <a:p>
            <a:pPr indent="360363" algn="just"/>
            <a:r>
              <a:rPr lang="pt-BR" sz="2800" dirty="0"/>
              <a:t>O arquivo que iremos utilizar para esta prática (</a:t>
            </a:r>
            <a:r>
              <a:rPr lang="pt-BR" sz="2800" b="1" dirty="0"/>
              <a:t>RN_ex1.ipynb</a:t>
            </a:r>
            <a:r>
              <a:rPr lang="pt-BR" sz="2800" dirty="0"/>
              <a:t>) contém a estrutura básica para a construção do modelo de Redes Neurais.</a:t>
            </a:r>
          </a:p>
          <a:p>
            <a:pPr indent="360363" algn="just"/>
            <a:r>
              <a:rPr lang="pt-BR" sz="2800" dirty="0"/>
              <a:t>Etapas: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Regra de propagação.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Função de ativação.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Etapa </a:t>
            </a:r>
            <a:r>
              <a:rPr lang="pt-BR" sz="2400" i="1" dirty="0"/>
              <a:t>Feedforward</a:t>
            </a:r>
            <a:r>
              <a:rPr lang="pt-BR" sz="2400" dirty="0"/>
              <a:t>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Retropropagação dos erros.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Atualização dos pesos.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Treinamento do modelo.</a:t>
            </a:r>
          </a:p>
          <a:p>
            <a:pPr marL="720725" lvl="3" indent="-360363" algn="just">
              <a:buFont typeface="+mj-lt"/>
              <a:buAutoNum type="arabicPeriod"/>
            </a:pPr>
            <a:endParaRPr lang="pt-BR" sz="24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14097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933</Words>
  <Application>Microsoft Office PowerPoint</Application>
  <PresentationFormat>Custom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Liberation Sans</vt:lpstr>
      <vt:lpstr>Liberation Serif</vt:lpstr>
      <vt:lpstr>StarSymbol</vt:lpstr>
      <vt:lpstr>Symbola</vt:lpstr>
      <vt:lpstr>Default</vt:lpstr>
      <vt:lpstr>Redes Neurais &amp; Python </vt:lpstr>
      <vt:lpstr>Sumário</vt:lpstr>
      <vt:lpstr>Python – Uma breve introdução</vt:lpstr>
      <vt:lpstr>Python – Uma breve introdução</vt:lpstr>
      <vt:lpstr>Python – Uma breve introdução</vt:lpstr>
      <vt:lpstr>Configuração do ambiente Python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Ferramentas para Redes Neurais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Medeiros</dc:creator>
  <cp:lastModifiedBy>Thiago Carvalho</cp:lastModifiedBy>
  <cp:revision>51</cp:revision>
  <dcterms:created xsi:type="dcterms:W3CDTF">2020-04-01T14:32:21Z</dcterms:created>
  <dcterms:modified xsi:type="dcterms:W3CDTF">2022-08-24T23:56:25Z</dcterms:modified>
</cp:coreProperties>
</file>