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23"/>
  </p:notesMasterIdLst>
  <p:sldIdLst>
    <p:sldId id="256" r:id="rId5"/>
    <p:sldId id="259" r:id="rId6"/>
    <p:sldId id="267" r:id="rId7"/>
    <p:sldId id="268" r:id="rId8"/>
    <p:sldId id="269" r:id="rId9"/>
    <p:sldId id="270" r:id="rId10"/>
    <p:sldId id="276" r:id="rId11"/>
    <p:sldId id="277" r:id="rId12"/>
    <p:sldId id="278" r:id="rId13"/>
    <p:sldId id="279" r:id="rId14"/>
    <p:sldId id="280" r:id="rId15"/>
    <p:sldId id="271" r:id="rId16"/>
    <p:sldId id="272" r:id="rId17"/>
    <p:sldId id="273" r:id="rId18"/>
    <p:sldId id="274" r:id="rId19"/>
    <p:sldId id="275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F3CEDE-F4AE-478A-9294-6F0B67A00095}">
          <p14:sldIdLst>
            <p14:sldId id="256"/>
            <p14:sldId id="259"/>
            <p14:sldId id="267"/>
            <p14:sldId id="268"/>
            <p14:sldId id="269"/>
            <p14:sldId id="270"/>
            <p14:sldId id="276"/>
            <p14:sldId id="277"/>
            <p14:sldId id="278"/>
            <p14:sldId id="279"/>
            <p14:sldId id="280"/>
            <p14:sldId id="271"/>
            <p14:sldId id="272"/>
            <p14:sldId id="273"/>
            <p14:sldId id="274"/>
            <p14:sldId id="275"/>
            <p14:sldId id="281"/>
            <p14:sldId id="282"/>
          </p14:sldIdLst>
        </p14:section>
        <p14:section name="Untitled Section" id="{7ADBBA8B-0779-4AEE-B4B4-8A9A6AF5BCE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18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7FAC8-E56B-437F-ACB3-2AC10330890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74CD9-0961-48CD-B74F-31647535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6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8DE8-EDF4-4663-A2E3-751265A49BC5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9B1278-15FE-429C-8D42-0983BD8528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4" t="14131" r="22875" b="15217"/>
          <a:stretch/>
        </p:blipFill>
        <p:spPr>
          <a:xfrm>
            <a:off x="11454530" y="129827"/>
            <a:ext cx="523875" cy="61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3EA32D-0DB8-4B51-AED6-40E4220515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" y="129827"/>
            <a:ext cx="1045395" cy="7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24" y="169102"/>
            <a:ext cx="10138775" cy="6099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4089-50EA-4981-ABCB-2C252804676A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0117-BE37-4148-A02B-7C61C3436792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4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079" y="-129652"/>
            <a:ext cx="10076145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AF8AE15-156E-482E-AE49-9D3355735806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F0D9C37-C05E-4626-9B6C-007F4662A8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9B1278-15FE-429C-8D42-0983BD8528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4" t="14131" r="22875" b="15217"/>
          <a:stretch/>
        </p:blipFill>
        <p:spPr>
          <a:xfrm>
            <a:off x="11454530" y="129827"/>
            <a:ext cx="523875" cy="61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3EA32D-0DB8-4B51-AED6-40E4220515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" y="129827"/>
            <a:ext cx="1045395" cy="7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6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1A047-0862-44EA-A113-8A1FAF03DF2C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F0D9C37-C05E-4626-9B6C-007F4662A8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9B1278-15FE-429C-8D42-0983BD8528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4" t="14131" r="22875" b="15217"/>
          <a:stretch/>
        </p:blipFill>
        <p:spPr>
          <a:xfrm>
            <a:off x="11454530" y="129827"/>
            <a:ext cx="523875" cy="61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3EA32D-0DB8-4B51-AED6-40E4220515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" y="129827"/>
            <a:ext cx="1045395" cy="7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6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710" y="-145561"/>
            <a:ext cx="1017009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9282"/>
            <a:ext cx="5181600" cy="47176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9282"/>
            <a:ext cx="5181600" cy="47176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049B-FF6B-46F2-BA8D-59DB573522A5}" type="datetime1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9B1278-15FE-429C-8D42-0983BD8528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4" t="14131" r="22875" b="15217"/>
          <a:stretch/>
        </p:blipFill>
        <p:spPr>
          <a:xfrm>
            <a:off x="11454530" y="129827"/>
            <a:ext cx="523875" cy="61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3EA32D-0DB8-4B51-AED6-40E4220515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" y="129827"/>
            <a:ext cx="1045395" cy="7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3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710" y="-217334"/>
            <a:ext cx="1017167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74916"/>
            <a:ext cx="5157787" cy="5476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525" y="1976698"/>
            <a:ext cx="5157787" cy="42004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74916"/>
            <a:ext cx="5183188" cy="5476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89224"/>
            <a:ext cx="5183188" cy="42004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D9D-0823-4D75-982C-35F41E928F83}" type="datetime1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9B1278-15FE-429C-8D42-0983BD8528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4" t="14131" r="22875" b="15217"/>
          <a:stretch/>
        </p:blipFill>
        <p:spPr>
          <a:xfrm>
            <a:off x="11454530" y="129827"/>
            <a:ext cx="523875" cy="619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3EA32D-0DB8-4B51-AED6-40E4220515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" y="129827"/>
            <a:ext cx="1045395" cy="7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3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651" y="-223393"/>
            <a:ext cx="10007252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FFD3B42-F480-453D-B8C9-4C78F8173427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F0D9C37-C05E-4626-9B6C-007F4662A8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B1278-15FE-429C-8D42-0983BD8528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4" t="14131" r="22875" b="15217"/>
          <a:stretch/>
        </p:blipFill>
        <p:spPr>
          <a:xfrm>
            <a:off x="11454530" y="129827"/>
            <a:ext cx="523875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EA32D-0DB8-4B51-AED6-40E4220515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" y="129827"/>
            <a:ext cx="1045395" cy="7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8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CCE5-6E5C-45AF-AF03-9132274EF0E8}" type="datetime1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B1278-15FE-429C-8D42-0983BD8528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4" t="14131" r="22875" b="15217"/>
          <a:stretch/>
        </p:blipFill>
        <p:spPr>
          <a:xfrm>
            <a:off x="11454530" y="129827"/>
            <a:ext cx="523875" cy="619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3EA32D-0DB8-4B51-AED6-40E4220515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" y="129827"/>
            <a:ext cx="1045395" cy="7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5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7B39-00B6-4786-9907-37F2A92789C4}" type="datetime1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0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617A-3AD1-4374-B41D-D4EA0D7E2390}" type="datetime1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3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f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5024" y="250521"/>
            <a:ext cx="10138775" cy="609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1174272"/>
            <a:ext cx="10515600" cy="4857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E4F5FC-0A75-4091-9924-93D22B244673}" type="datetime1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F0D9C37-C05E-4626-9B6C-007F4662A8A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9B1278-15FE-429C-8D42-0983BD8528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4" t="14131" r="22875" b="15217"/>
          <a:stretch/>
        </p:blipFill>
        <p:spPr>
          <a:xfrm>
            <a:off x="11454530" y="129827"/>
            <a:ext cx="523875" cy="61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3EA32D-0DB8-4B51-AED6-40E4220515D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" y="129827"/>
            <a:ext cx="1045395" cy="7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579" y="1499695"/>
            <a:ext cx="9144000" cy="136631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+mn-lt"/>
              </a:rPr>
              <a:t>LEOPARD MEETING</a:t>
            </a:r>
            <a:br>
              <a:rPr lang="en-US" dirty="0"/>
            </a:br>
            <a:br>
              <a:rPr lang="en-US" dirty="0"/>
            </a:br>
            <a:endParaRPr lang="en-US" sz="4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5517"/>
            <a:ext cx="9144000" cy="2592057"/>
          </a:xfrm>
        </p:spPr>
        <p:txBody>
          <a:bodyPr>
            <a:normAutofit/>
          </a:bodyPr>
          <a:lstStyle/>
          <a:p>
            <a:endParaRPr lang="en-US" sz="3200" dirty="0">
              <a:latin typeface="+mn-lt"/>
            </a:endParaRPr>
          </a:p>
          <a:p>
            <a:r>
              <a:rPr lang="en-US" sz="3600" dirty="0">
                <a:latin typeface="+mn-lt"/>
              </a:rPr>
              <a:t>Ramson and Makiko</a:t>
            </a:r>
          </a:p>
          <a:p>
            <a:r>
              <a:rPr lang="en-US" sz="2800" dirty="0">
                <a:latin typeface="+mn-lt"/>
              </a:rPr>
              <a:t>12/04/2023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FAA8D-9D41-D68E-2BD0-E6545024AD68}"/>
              </a:ext>
            </a:extLst>
          </p:cNvPr>
          <p:cNvSpPr txBox="1"/>
          <p:nvPr/>
        </p:nvSpPr>
        <p:spPr>
          <a:xfrm>
            <a:off x="2751096" y="2831321"/>
            <a:ext cx="6342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Anechoic Chamber Test</a:t>
            </a:r>
          </a:p>
        </p:txBody>
      </p:sp>
    </p:spTree>
    <p:extLst>
      <p:ext uri="{BB962C8B-B14F-4D97-AF65-F5344CB8AC3E}">
        <p14:creationId xmlns:p14="http://schemas.microsoft.com/office/powerpoint/2010/main" val="375063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0B76-36A5-D23E-8BE3-8A61E813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78" y="-129652"/>
            <a:ext cx="11070921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+mn-lt"/>
              </a:rPr>
              <a:t>S Band Downlink Patch Antenna S11 Parameters</a:t>
            </a:r>
            <a:endParaRPr lang="en-GB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B384A-E7C3-D038-EA4F-39B7EDA7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AE15-156E-482E-AE49-9D3355735806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8B988-5384-80CA-5757-2BC2444A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56217-801B-FD9F-F5F6-D5CD8326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37" y="1324765"/>
            <a:ext cx="9847467" cy="55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5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93FB-536E-9632-5574-210AE1B2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79" y="-129652"/>
            <a:ext cx="10605865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+mn-lt"/>
              </a:rPr>
              <a:t>S Band Downlink Patch Antenna Smith Chart</a:t>
            </a:r>
            <a:endParaRPr lang="en-GB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9DB47-46EC-023A-3529-66515EB4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AE15-156E-482E-AE49-9D3355735806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E11CA-C7A8-F83C-CEFC-27A1A4DF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1D7AA4-FD7A-81E9-9A7F-2602588A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78" y="980388"/>
            <a:ext cx="9174354" cy="56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7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06CF-8EB9-CBEA-33A7-C94185E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79" y="-129652"/>
            <a:ext cx="10076145" cy="770675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+mn-lt"/>
              </a:rPr>
              <a:t>UHF Antenna Patterns: Open Deployable Solar Panels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65C3B5-9D39-9AAB-C76F-F17E8D0F4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140299"/>
            <a:ext cx="4899287" cy="475589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B15E6-337D-582B-3A6D-E2827C66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AE15-156E-482E-AE49-9D3355735806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38E77-DD77-2EB1-0844-99FC8785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E9797-E4B8-4647-ABFC-4D09199A06C8}"/>
              </a:ext>
            </a:extLst>
          </p:cNvPr>
          <p:cNvSpPr txBox="1"/>
          <p:nvPr/>
        </p:nvSpPr>
        <p:spPr>
          <a:xfrm>
            <a:off x="1497060" y="5894685"/>
            <a:ext cx="187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max=4.16 dBi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9FAF4-16E2-059A-937D-114A642E6CED}"/>
              </a:ext>
            </a:extLst>
          </p:cNvPr>
          <p:cNvSpPr txBox="1"/>
          <p:nvPr/>
        </p:nvSpPr>
        <p:spPr>
          <a:xfrm>
            <a:off x="2271759" y="792565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E-Plane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E0D66E-379E-5B2C-7FCE-F132C1ACD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437" y="1208817"/>
            <a:ext cx="4717820" cy="4579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95F933-38DA-3683-1735-A8D84203D01E}"/>
              </a:ext>
            </a:extLst>
          </p:cNvPr>
          <p:cNvSpPr txBox="1"/>
          <p:nvPr/>
        </p:nvSpPr>
        <p:spPr>
          <a:xfrm>
            <a:off x="7711985" y="859231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H-Plane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42DBE8-27DF-A773-3915-C82557D6C207}"/>
              </a:ext>
            </a:extLst>
          </p:cNvPr>
          <p:cNvSpPr txBox="1"/>
          <p:nvPr/>
        </p:nvSpPr>
        <p:spPr>
          <a:xfrm>
            <a:off x="7768776" y="5859635"/>
            <a:ext cx="187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max=4.94 dBi</a:t>
            </a:r>
          </a:p>
        </p:txBody>
      </p:sp>
    </p:spTree>
    <p:extLst>
      <p:ext uri="{BB962C8B-B14F-4D97-AF65-F5344CB8AC3E}">
        <p14:creationId xmlns:p14="http://schemas.microsoft.com/office/powerpoint/2010/main" val="343171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2CCA8-7F79-BFFC-2E99-CD22C133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AE15-156E-482E-AE49-9D3355735806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C0FCB-ABF9-AE73-A75D-7C5C37B3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77F3F4-A3B4-B82D-3D10-A42D35E2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775" y="-130175"/>
            <a:ext cx="10075863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+mn-lt"/>
              </a:rPr>
              <a:t>UHF Antenna Patterns: Closed Deployable Solar Panels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9C91BF-8A80-F3A8-7CBE-9EBD37E60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8" y="1331006"/>
            <a:ext cx="5009753" cy="486312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35FF0F-B541-B368-E4D1-D318BEFBE93A}"/>
              </a:ext>
            </a:extLst>
          </p:cNvPr>
          <p:cNvSpPr txBox="1"/>
          <p:nvPr/>
        </p:nvSpPr>
        <p:spPr>
          <a:xfrm>
            <a:off x="1738428" y="6259810"/>
            <a:ext cx="194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max=3.85 dBi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B3F40-82F3-3182-FB46-D108B8F3D994}"/>
              </a:ext>
            </a:extLst>
          </p:cNvPr>
          <p:cNvSpPr txBox="1"/>
          <p:nvPr/>
        </p:nvSpPr>
        <p:spPr>
          <a:xfrm>
            <a:off x="2174912" y="937955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E-Plane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B6BC67-8C06-C3FE-4F4D-27320C7A6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63" y="1331006"/>
            <a:ext cx="5094893" cy="49457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EFD9B1-CF5D-E8B0-D647-F93EF6DDA441}"/>
              </a:ext>
            </a:extLst>
          </p:cNvPr>
          <p:cNvSpPr txBox="1"/>
          <p:nvPr/>
        </p:nvSpPr>
        <p:spPr>
          <a:xfrm>
            <a:off x="8711226" y="937954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H-Plane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91072A-A8FF-073F-6BDC-1E19D0F47845}"/>
              </a:ext>
            </a:extLst>
          </p:cNvPr>
          <p:cNvSpPr txBox="1"/>
          <p:nvPr/>
        </p:nvSpPr>
        <p:spPr>
          <a:xfrm>
            <a:off x="7830418" y="6342543"/>
            <a:ext cx="187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max=4.63 dBi</a:t>
            </a:r>
          </a:p>
        </p:txBody>
      </p:sp>
    </p:spTree>
    <p:extLst>
      <p:ext uri="{BB962C8B-B14F-4D97-AF65-F5344CB8AC3E}">
        <p14:creationId xmlns:p14="http://schemas.microsoft.com/office/powerpoint/2010/main" val="111311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2CD6-966E-8649-6230-7D4B68EA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AE15-156E-482E-AE49-9D3355735806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601D3-0BD1-5001-9F21-271ACC7E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62264A-5E96-391A-20C5-BBD113D9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775" y="-130175"/>
            <a:ext cx="10075863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+mn-lt"/>
              </a:rPr>
              <a:t>S Band Downlink Antenna Patterns: Open Deployable Solar Panels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24350F-113D-238E-32F5-B8C6B9DD6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6" y="1410576"/>
            <a:ext cx="5094893" cy="47399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BEBC31-BAF7-CEA5-71CE-3FD215537E64}"/>
              </a:ext>
            </a:extLst>
          </p:cNvPr>
          <p:cNvSpPr txBox="1"/>
          <p:nvPr/>
        </p:nvSpPr>
        <p:spPr>
          <a:xfrm>
            <a:off x="2325493" y="6125517"/>
            <a:ext cx="187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max=5.89 dBi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071383-95EC-CF82-6AB2-7F4426D82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56" y="1062746"/>
            <a:ext cx="4537012" cy="5342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-X Panel and GS Antenna H-plane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253F09-C5E0-335D-7586-2B4AE1FF8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93" y="1316511"/>
            <a:ext cx="4981700" cy="4835894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DDF426C-7E15-784B-4430-6C55C5BE11A2}"/>
              </a:ext>
            </a:extLst>
          </p:cNvPr>
          <p:cNvSpPr txBox="1">
            <a:spLocks/>
          </p:cNvSpPr>
          <p:nvPr/>
        </p:nvSpPr>
        <p:spPr>
          <a:xfrm>
            <a:off x="7135337" y="988803"/>
            <a:ext cx="4537012" cy="534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-X Panel and GS Antenna E-plane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7F666D-0962-651D-8323-43C300028FEF}"/>
              </a:ext>
            </a:extLst>
          </p:cNvPr>
          <p:cNvSpPr txBox="1"/>
          <p:nvPr/>
        </p:nvSpPr>
        <p:spPr>
          <a:xfrm>
            <a:off x="8246767" y="6150507"/>
            <a:ext cx="187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max=5.55 dBi</a:t>
            </a:r>
          </a:p>
        </p:txBody>
      </p:sp>
    </p:spTree>
    <p:extLst>
      <p:ext uri="{BB962C8B-B14F-4D97-AF65-F5344CB8AC3E}">
        <p14:creationId xmlns:p14="http://schemas.microsoft.com/office/powerpoint/2010/main" val="357033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188E3-F0F9-89F0-E943-D15FF2E2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AE15-156E-482E-AE49-9D3355735806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55678-8522-AF3B-AE4D-F96F986E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4E0FCC-11A5-6DA0-B430-F3977124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775" y="-130175"/>
            <a:ext cx="10075863" cy="1154799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+mn-lt"/>
              </a:rPr>
              <a:t>S Band OPERA Antenna Patterns: without LNA, Open Deployable Solar Panels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D6C740B-75E7-A954-40C4-F81699E7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84" y="1147197"/>
            <a:ext cx="4537012" cy="5342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-X Panel and GS Antenna H-plane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CFB1E9-B012-E584-1308-FBA36776B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90" y="1447189"/>
            <a:ext cx="4775933" cy="46361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C526A1-6046-76D8-BDC7-2654940B05E6}"/>
              </a:ext>
            </a:extLst>
          </p:cNvPr>
          <p:cNvSpPr txBox="1"/>
          <p:nvPr/>
        </p:nvSpPr>
        <p:spPr>
          <a:xfrm>
            <a:off x="1195580" y="6008562"/>
            <a:ext cx="187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max=4.09 dBi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828EFF-0659-2950-7CA1-398DC7211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06" y="1414344"/>
            <a:ext cx="4689541" cy="455228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A9D1EF3-CF05-8405-3616-0FC1079816EB}"/>
              </a:ext>
            </a:extLst>
          </p:cNvPr>
          <p:cNvSpPr txBox="1">
            <a:spLocks/>
          </p:cNvSpPr>
          <p:nvPr/>
        </p:nvSpPr>
        <p:spPr>
          <a:xfrm>
            <a:off x="6607020" y="1105265"/>
            <a:ext cx="4537012" cy="534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-X Panel and GS Antenna E-plane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D58F9A-DC59-AFF5-AC33-61878C957AE4}"/>
              </a:ext>
            </a:extLst>
          </p:cNvPr>
          <p:cNvSpPr txBox="1"/>
          <p:nvPr/>
        </p:nvSpPr>
        <p:spPr>
          <a:xfrm>
            <a:off x="7861306" y="5954753"/>
            <a:ext cx="189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max=-2.76dBi</a:t>
            </a:r>
          </a:p>
        </p:txBody>
      </p:sp>
    </p:spTree>
    <p:extLst>
      <p:ext uri="{BB962C8B-B14F-4D97-AF65-F5344CB8AC3E}">
        <p14:creationId xmlns:p14="http://schemas.microsoft.com/office/powerpoint/2010/main" val="467338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188E3-F0F9-89F0-E943-D15FF2E2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AE15-156E-482E-AE49-9D3355735806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55678-8522-AF3B-AE4D-F96F986E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4E0FCC-11A5-6DA0-B430-F3977124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775" y="-130175"/>
            <a:ext cx="10075863" cy="1154799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+mn-lt"/>
              </a:rPr>
              <a:t>S Band OPERA Antenna Patterns: with LNA, Open Deployable Solar Panels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D6C740B-75E7-A954-40C4-F81699E7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84" y="1147197"/>
            <a:ext cx="4537012" cy="5342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-X Panel and GS Antenna H-plane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526A1-6046-76D8-BDC7-2654940B05E6}"/>
              </a:ext>
            </a:extLst>
          </p:cNvPr>
          <p:cNvSpPr txBox="1"/>
          <p:nvPr/>
        </p:nvSpPr>
        <p:spPr>
          <a:xfrm>
            <a:off x="1195580" y="6008562"/>
            <a:ext cx="202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max=24.98 dBi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A9D1EF3-CF05-8405-3616-0FC1079816EB}"/>
              </a:ext>
            </a:extLst>
          </p:cNvPr>
          <p:cNvSpPr txBox="1">
            <a:spLocks/>
          </p:cNvSpPr>
          <p:nvPr/>
        </p:nvSpPr>
        <p:spPr>
          <a:xfrm>
            <a:off x="6607020" y="1105265"/>
            <a:ext cx="4537012" cy="534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-X Panel and GS Antenna E-plane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D58F9A-DC59-AFF5-AC33-61878C957AE4}"/>
              </a:ext>
            </a:extLst>
          </p:cNvPr>
          <p:cNvSpPr txBox="1"/>
          <p:nvPr/>
        </p:nvSpPr>
        <p:spPr>
          <a:xfrm>
            <a:off x="7861306" y="5954753"/>
            <a:ext cx="202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max=19.17 dBi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F6391-7A31-D9D3-0AF7-0229E1590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3" y="1453060"/>
            <a:ext cx="4689541" cy="4436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8D0279-672D-469C-C710-820886F94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020" y="1485265"/>
            <a:ext cx="4857871" cy="4469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9CAFC4-B7B4-7018-5206-E1D59C08178B}"/>
              </a:ext>
            </a:extLst>
          </p:cNvPr>
          <p:cNvSpPr txBox="1"/>
          <p:nvPr/>
        </p:nvSpPr>
        <p:spPr>
          <a:xfrm>
            <a:off x="2378330" y="6502492"/>
            <a:ext cx="774094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With LNA gain is high on different panel orientation of the S band patch antenna </a:t>
            </a:r>
          </a:p>
        </p:txBody>
      </p:sp>
    </p:spTree>
    <p:extLst>
      <p:ext uri="{BB962C8B-B14F-4D97-AF65-F5344CB8AC3E}">
        <p14:creationId xmlns:p14="http://schemas.microsoft.com/office/powerpoint/2010/main" val="341936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F6A9-2F99-665B-5812-8E70E396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>
                <a:latin typeface="+mn-lt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65D1-99BC-41E8-8860-96A6C9A9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S band Patch Antennas (S11 and impedance is not good)</a:t>
            </a:r>
          </a:p>
          <a:p>
            <a:pPr lvl="1"/>
            <a:r>
              <a:rPr lang="en-GB" sz="2800" dirty="0">
                <a:latin typeface="+mn-lt"/>
              </a:rPr>
              <a:t>Very little signal is radiated much is reflected</a:t>
            </a:r>
          </a:p>
          <a:p>
            <a:pPr lvl="1"/>
            <a:endParaRPr lang="en-GB" sz="2800" dirty="0">
              <a:latin typeface="+mn-lt"/>
            </a:endParaRPr>
          </a:p>
          <a:p>
            <a:r>
              <a:rPr lang="en-GB" dirty="0">
                <a:latin typeface="+mn-lt"/>
              </a:rPr>
              <a:t>Suggestion</a:t>
            </a:r>
          </a:p>
          <a:p>
            <a:pPr lvl="1"/>
            <a:r>
              <a:rPr lang="en-GB" sz="2800" dirty="0">
                <a:latin typeface="+mn-lt"/>
              </a:rPr>
              <a:t>Request for redesign of the antenna to the manufactures</a:t>
            </a:r>
          </a:p>
          <a:p>
            <a:pPr lvl="1"/>
            <a:r>
              <a:rPr lang="en-GB" sz="2800" dirty="0">
                <a:latin typeface="+mn-lt"/>
              </a:rPr>
              <a:t>Or to redesign our own antennas with the help of Dr Nakayama </a:t>
            </a:r>
            <a:r>
              <a:rPr lang="en-GB" sz="2800" dirty="0" err="1">
                <a:latin typeface="+mn-lt"/>
              </a:rPr>
              <a:t>san</a:t>
            </a:r>
            <a:r>
              <a:rPr lang="en-GB" sz="2800" dirty="0">
                <a:latin typeface="+mn-lt"/>
              </a:rPr>
              <a:t> (Patch antenna specialist)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14F5-ADFA-605C-A61B-668ABFB0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AE15-156E-482E-AE49-9D3355735806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2FC14-0BC6-C1F2-7D3C-4918F37B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1566-633C-4700-657B-B95551B8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26" y="556182"/>
            <a:ext cx="10076145" cy="810706"/>
          </a:xfrm>
        </p:spPr>
        <p:txBody>
          <a:bodyPr>
            <a:normAutofit fontScale="90000"/>
          </a:bodyPr>
          <a:lstStyle/>
          <a:p>
            <a:pPr lvl="2">
              <a:lnSpc>
                <a:spcPct val="200000"/>
              </a:lnSpc>
            </a:pPr>
            <a:r>
              <a:rPr lang="en-GB" sz="4400" dirty="0">
                <a:latin typeface="+mn-lt"/>
              </a:rPr>
              <a:t>Feasibility of having RF Switch for RF Test</a:t>
            </a:r>
            <a:br>
              <a:rPr lang="en-GB" sz="4400" dirty="0">
                <a:latin typeface="+mn-lt"/>
              </a:rPr>
            </a:br>
            <a:br>
              <a:rPr lang="en-GB" sz="4400" dirty="0">
                <a:latin typeface="+mn-lt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6C31-AAA5-DBB2-536E-31E96C5D0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latin typeface="+mn-lt"/>
              </a:rPr>
              <a:t>We found another switch we use the principle of magnetic Relay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>
                <a:latin typeface="+mn-lt"/>
              </a:rPr>
              <a:t>Nominal case no power is required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>
                <a:latin typeface="+mn-lt"/>
              </a:rPr>
              <a:t>Still evaluating the switch in terms of size and functionality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2400" dirty="0">
                <a:latin typeface="+mn-lt"/>
              </a:rPr>
              <a:t>To update next week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400" dirty="0"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latin typeface="+mn-lt"/>
              </a:rPr>
              <a:t>Waiting for confirmation from Cho Sensei on the RF switch used by Chiba University satellite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1B6F5-DF57-B862-B5E2-B27DB3B2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AE15-156E-482E-AE49-9D3355735806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AEC6D-6FB4-A879-E455-FFF468B7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4887-0FBC-44F1-5060-8FEA7513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076145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F0059-9189-2AE5-293D-7FDE7D3D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70" y="424206"/>
            <a:ext cx="11306602" cy="4675695"/>
          </a:xfrm>
        </p:spPr>
        <p:txBody>
          <a:bodyPr>
            <a:normAutofit/>
          </a:bodyPr>
          <a:lstStyle/>
          <a:p>
            <a:pPr marL="914400" lvl="2" indent="0">
              <a:lnSpc>
                <a:spcPct val="200000"/>
              </a:lnSpc>
              <a:buNone/>
            </a:pPr>
            <a:endParaRPr lang="en-GB" sz="3200" dirty="0">
              <a:latin typeface="+mn-lt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3200" dirty="0">
                <a:latin typeface="+mn-lt"/>
              </a:rPr>
              <a:t>Anechoic chamber Test Results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GB" sz="3200" dirty="0">
              <a:latin typeface="+mn-lt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3200" dirty="0">
                <a:latin typeface="+mn-lt"/>
              </a:rPr>
              <a:t>Feasibility of having RF Switch for RF Test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GB" sz="3200" dirty="0">
              <a:latin typeface="+mn-lt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9D286-0B64-C1E7-D739-AC452DF3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AE15-156E-482E-AE49-9D3355735806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1B59A-689D-B04D-5621-0D5DA473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F383-2B6E-453F-4C5D-BEDD73D5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>
                <a:latin typeface="+mn-lt"/>
              </a:rPr>
              <a:t>Anechoic Chamber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2A4E-6A31-715F-476F-E3094F9E6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51" y="1084717"/>
            <a:ext cx="11360085" cy="57732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3300" dirty="0">
                <a:latin typeface="+mn-lt"/>
              </a:rPr>
              <a:t>Test setups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3300" dirty="0">
                <a:latin typeface="+mn-lt"/>
              </a:rPr>
              <a:t>Antenna Test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3300" dirty="0">
                <a:latin typeface="+mn-lt"/>
              </a:rPr>
              <a:t>UHF dipole antenna and S band (downlink and OPERA) patch antenna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3300" dirty="0">
                <a:latin typeface="+mn-lt"/>
              </a:rPr>
              <a:t>Antenna calibration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3300" dirty="0">
                <a:latin typeface="+mn-lt"/>
              </a:rPr>
              <a:t>Reflection coefficient/ antenna return loss test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GB" sz="3300" dirty="0">
                <a:latin typeface="+mn-lt"/>
              </a:rPr>
              <a:t>S11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3300" dirty="0">
                <a:latin typeface="+mn-lt"/>
              </a:rPr>
              <a:t>Transmission line impedance matching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GB" sz="3300" dirty="0">
                <a:latin typeface="+mn-lt"/>
              </a:rPr>
              <a:t>Smith chart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3300" dirty="0">
                <a:latin typeface="+mn-lt"/>
              </a:rPr>
              <a:t>Radiation pattern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3300" dirty="0">
                <a:latin typeface="+mn-lt"/>
              </a:rPr>
              <a:t>E and H planes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GB" sz="3300" dirty="0">
                <a:latin typeface="+mn-lt"/>
              </a:rPr>
              <a:t>Closed and open deployable solar panels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3300" dirty="0">
                <a:latin typeface="+mn-lt"/>
              </a:rPr>
              <a:t>USRP SDR transceiver sensitivity test (work in progress)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3300" dirty="0">
                <a:latin typeface="+mn-lt"/>
              </a:rPr>
              <a:t>Only for OPERA mission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ADB58-3793-828C-BEF1-2A3B4062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7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B213-B7C4-7BF4-DC09-7859DFB5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>
                <a:latin typeface="+mn-lt"/>
              </a:rPr>
              <a:t>Reflection Coeff and Impedance Matching Setup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A9BD0-0C90-8645-B647-FCDFEED4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AE15-156E-482E-AE49-9D3355735806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F3066-77D9-6C0E-0A16-3236A9FE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D0D264-415D-6C06-AEC6-9EE6902E9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7"/>
          <a:stretch/>
        </p:blipFill>
        <p:spPr>
          <a:xfrm>
            <a:off x="6969271" y="1088724"/>
            <a:ext cx="4657903" cy="2725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6335AA-DF3A-D9CF-0757-5F85EE46F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7" y="1088724"/>
            <a:ext cx="4908393" cy="27256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697FDC7-6FB8-F98B-967C-D75EB8140224}"/>
              </a:ext>
            </a:extLst>
          </p:cNvPr>
          <p:cNvSpPr/>
          <p:nvPr/>
        </p:nvSpPr>
        <p:spPr>
          <a:xfrm>
            <a:off x="5222449" y="4665662"/>
            <a:ext cx="2765983" cy="1690688"/>
          </a:xfrm>
          <a:prstGeom prst="rect">
            <a:avLst/>
          </a:prstGeom>
          <a:scene3d>
            <a:camera prst="obliqueTopLeft"/>
            <a:lightRig rig="threePt" dir="t"/>
          </a:scene3d>
          <a:sp3d>
            <a:bevelT w="101600" prst="rible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VNA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b="1" dirty="0"/>
              <a:t>S11, Smith CHART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FF3FF2B-242E-7D93-A26F-1C3A5B911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431" y="3885289"/>
            <a:ext cx="3005610" cy="115469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latin typeface="+mn-lt"/>
              </a:rPr>
              <a:t>Aluminium foil used to create infinite ground on Patch Antenna</a:t>
            </a:r>
          </a:p>
          <a:p>
            <a:endParaRPr lang="en-GB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0247673-B0A2-02C2-AF63-259E730B4CEC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3685972" y="3974528"/>
            <a:ext cx="1696641" cy="137631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BD1975C-AD28-33D5-EAD4-777B1EEC6FAE}"/>
              </a:ext>
            </a:extLst>
          </p:cNvPr>
          <p:cNvCxnSpPr>
            <a:endCxn id="12" idx="0"/>
          </p:cNvCxnSpPr>
          <p:nvPr/>
        </p:nvCxnSpPr>
        <p:spPr>
          <a:xfrm rot="5400000">
            <a:off x="5368925" y="3065316"/>
            <a:ext cx="2836862" cy="363830"/>
          </a:xfrm>
          <a:prstGeom prst="bentConnector3">
            <a:avLst>
              <a:gd name="adj1" fmla="val -17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9F1FB1-2472-C57C-0044-1DC0B1398769}"/>
              </a:ext>
            </a:extLst>
          </p:cNvPr>
          <p:cNvSpPr txBox="1"/>
          <p:nvPr/>
        </p:nvSpPr>
        <p:spPr>
          <a:xfrm>
            <a:off x="2291550" y="1097706"/>
            <a:ext cx="272241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UHF Dipole Antenna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D2948B-D76A-CDFC-8771-80A1B7EB47A2}"/>
              </a:ext>
            </a:extLst>
          </p:cNvPr>
          <p:cNvSpPr txBox="1"/>
          <p:nvPr/>
        </p:nvSpPr>
        <p:spPr>
          <a:xfrm>
            <a:off x="7973431" y="1050690"/>
            <a:ext cx="307481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S-Band patch Antennas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D6C8B5-0E55-75F2-73F3-D5318D779628}"/>
              </a:ext>
            </a:extLst>
          </p:cNvPr>
          <p:cNvSpPr txBox="1"/>
          <p:nvPr/>
        </p:nvSpPr>
        <p:spPr>
          <a:xfrm>
            <a:off x="3791511" y="4079619"/>
            <a:ext cx="1222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RF cable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25C8AF-E887-C0C1-9A33-94A6E4048888}"/>
              </a:ext>
            </a:extLst>
          </p:cNvPr>
          <p:cNvSpPr txBox="1"/>
          <p:nvPr/>
        </p:nvSpPr>
        <p:spPr>
          <a:xfrm>
            <a:off x="5360078" y="2652642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RF Cable</a:t>
            </a:r>
          </a:p>
        </p:txBody>
      </p:sp>
    </p:spTree>
    <p:extLst>
      <p:ext uri="{BB962C8B-B14F-4D97-AF65-F5344CB8AC3E}">
        <p14:creationId xmlns:p14="http://schemas.microsoft.com/office/powerpoint/2010/main" val="231014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0576-FE5C-A18D-127A-2E90F420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581" y="87932"/>
            <a:ext cx="10076145" cy="572712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+mn-lt"/>
              </a:rPr>
              <a:t>Radiation Test Setup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5BC4A-87CE-8827-49DD-091149DF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AE15-156E-482E-AE49-9D3355735806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E2126-1F2F-9B57-1D38-C26DAD2B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9814" y="6368461"/>
            <a:ext cx="2743200" cy="365125"/>
          </a:xfrm>
        </p:spPr>
        <p:txBody>
          <a:bodyPr/>
          <a:lstStyle/>
          <a:p>
            <a:fld id="{EF0D9C37-C05E-4626-9B6C-007F4662A8A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51B02F-E9A4-A188-6D9B-17CEFA8E3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144"/>
            <a:ext cx="5921283" cy="26645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1876A5-4B34-9734-1459-9B3FC00C5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54" y="1106144"/>
            <a:ext cx="5921284" cy="26645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D99503-E0FB-EBB1-DC40-5473D889A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3" y="4258241"/>
            <a:ext cx="5722070" cy="2574932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828DCC69-DB84-64D2-E3A6-85F2807E7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58" y="4258241"/>
            <a:ext cx="5392524" cy="2426636"/>
          </a:xfr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52E825D-C7BD-99E2-0069-88D34EAEA58C}"/>
              </a:ext>
            </a:extLst>
          </p:cNvPr>
          <p:cNvCxnSpPr>
            <a:cxnSpLocks/>
            <a:stCxn id="10" idx="1"/>
            <a:endCxn id="22" idx="0"/>
          </p:cNvCxnSpPr>
          <p:nvPr/>
        </p:nvCxnSpPr>
        <p:spPr>
          <a:xfrm rot="10800000" flipH="1" flipV="1">
            <a:off x="0" y="2438433"/>
            <a:ext cx="9292420" cy="1819808"/>
          </a:xfrm>
          <a:prstGeom prst="bentConnector4">
            <a:avLst>
              <a:gd name="adj1" fmla="val -25"/>
              <a:gd name="adj2" fmla="val 8660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4B668FD-03E0-3680-D4FE-AAC77EDAB558}"/>
              </a:ext>
            </a:extLst>
          </p:cNvPr>
          <p:cNvCxnSpPr>
            <a:stCxn id="14" idx="1"/>
            <a:endCxn id="22" idx="0"/>
          </p:cNvCxnSpPr>
          <p:nvPr/>
        </p:nvCxnSpPr>
        <p:spPr>
          <a:xfrm rot="10800000" flipH="1" flipV="1">
            <a:off x="6212654" y="2438433"/>
            <a:ext cx="3079766" cy="1819808"/>
          </a:xfrm>
          <a:prstGeom prst="bentConnector4">
            <a:avLst>
              <a:gd name="adj1" fmla="val -7423"/>
              <a:gd name="adj2" fmla="val 8660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BD301B1-73B5-51EE-2907-53DE44AAD476}"/>
              </a:ext>
            </a:extLst>
          </p:cNvPr>
          <p:cNvCxnSpPr>
            <a:stCxn id="18" idx="1"/>
            <a:endCxn id="22" idx="0"/>
          </p:cNvCxnSpPr>
          <p:nvPr/>
        </p:nvCxnSpPr>
        <p:spPr>
          <a:xfrm rot="10800000" flipH="1">
            <a:off x="199212" y="4258241"/>
            <a:ext cx="9093207" cy="1287466"/>
          </a:xfrm>
          <a:prstGeom prst="bentConnector4">
            <a:avLst>
              <a:gd name="adj1" fmla="val -2099"/>
              <a:gd name="adj2" fmla="val 11043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E851AEE-73B8-E0B6-AD38-10E5669FDAD7}"/>
              </a:ext>
            </a:extLst>
          </p:cNvPr>
          <p:cNvSpPr txBox="1"/>
          <p:nvPr/>
        </p:nvSpPr>
        <p:spPr>
          <a:xfrm>
            <a:off x="1480353" y="3352152"/>
            <a:ext cx="366331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UHF E &amp;H, undeployable solar panels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1AFA61-8037-97E8-A04D-C1E7954B06BB}"/>
              </a:ext>
            </a:extLst>
          </p:cNvPr>
          <p:cNvSpPr txBox="1"/>
          <p:nvPr/>
        </p:nvSpPr>
        <p:spPr>
          <a:xfrm>
            <a:off x="7630910" y="3425745"/>
            <a:ext cx="3256789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UHF E &amp;H, deployed solar panels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090957-BD21-CA6F-664C-70E7F0886000}"/>
              </a:ext>
            </a:extLst>
          </p:cNvPr>
          <p:cNvSpPr txBox="1"/>
          <p:nvPr/>
        </p:nvSpPr>
        <p:spPr>
          <a:xfrm>
            <a:off x="439626" y="6463841"/>
            <a:ext cx="524124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 Band (downlink and OPERA), deployed solar panels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1FC8DC-227F-4172-BB79-0A75A5920D04}"/>
              </a:ext>
            </a:extLst>
          </p:cNvPr>
          <p:cNvSpPr txBox="1"/>
          <p:nvPr/>
        </p:nvSpPr>
        <p:spPr>
          <a:xfrm>
            <a:off x="8808300" y="4254143"/>
            <a:ext cx="143507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Control room</a:t>
            </a:r>
          </a:p>
        </p:txBody>
      </p:sp>
    </p:spTree>
    <p:extLst>
      <p:ext uri="{BB962C8B-B14F-4D97-AF65-F5344CB8AC3E}">
        <p14:creationId xmlns:p14="http://schemas.microsoft.com/office/powerpoint/2010/main" val="32766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694B-834A-3FD2-DBB9-0B7D753F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>
                <a:latin typeface="+mn-lt"/>
              </a:rPr>
              <a:t>UHF Dipole Antenna  S11 Parameters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6C92-5C2A-B2C7-9F23-A4482090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AE15-156E-482E-AE49-9D3355735806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F2CF7-E17D-B134-6007-120B2B5E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0525DC-AB7A-4B48-AE80-3FFC8296A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677" y="834971"/>
            <a:ext cx="9348244" cy="56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8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2BD5-3F78-78F2-1256-F7BB15F1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79" y="-129651"/>
            <a:ext cx="10076145" cy="992634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+mn-lt"/>
              </a:rPr>
              <a:t>UHF Dipole Antenna Smith 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097F-E3CF-B6DA-68E8-E85F78CB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AE15-156E-482E-AE49-9D3355735806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F51C1-496E-603F-52AC-C2D0E700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85D935-D63E-5B51-EF2A-B227EBE7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83" y="712615"/>
            <a:ext cx="9337175" cy="58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9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E1E7-E16F-FF79-769D-58557625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>
                <a:latin typeface="+mn-lt"/>
              </a:rPr>
              <a:t>S Band OPERA Patch Antenna S11 Parameters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B962-5DD2-56FB-02B2-4CE026BC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AE15-156E-482E-AE49-9D3355735806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4AFE6-A011-5198-A46A-2DD91209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ADC77-7F82-C28D-FDA5-E8550DC52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61" y="792070"/>
            <a:ext cx="9223880" cy="596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0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78DE-97F3-4EFD-3920-4E6445BB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79" y="-129652"/>
            <a:ext cx="10605865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+mn-lt"/>
              </a:rPr>
              <a:t>S Band OPERA Patch Antenna Smith Chart</a:t>
            </a:r>
            <a:endParaRPr lang="en-GB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A2EF5-D4BA-E37E-EC56-1AD741FC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AE15-156E-482E-AE49-9D3355735806}" type="datetime1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718FF-BB33-ED41-ACCB-D81DB208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9C37-C05E-4626-9B6C-007F4662A8A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52D63-C9EF-1565-BA39-5077F74C5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91" y="784305"/>
            <a:ext cx="8508477" cy="588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4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52E1EFDCF6F64990155574BBDBDC84" ma:contentTypeVersion="14" ma:contentTypeDescription="新しいドキュメントを作成します。" ma:contentTypeScope="" ma:versionID="19b414c3d9da9451ede3c10639b9d807">
  <xsd:schema xmlns:xsd="http://www.w3.org/2001/XMLSchema" xmlns:xs="http://www.w3.org/2001/XMLSchema" xmlns:p="http://schemas.microsoft.com/office/2006/metadata/properties" xmlns:ns2="63281834-bd77-4da8-9b5c-8cdc7ad0c569" xmlns:ns3="64183b6c-8ea3-4ca2-af76-7bf4d48b8167" targetNamespace="http://schemas.microsoft.com/office/2006/metadata/properties" ma:root="true" ma:fieldsID="1249fea17e49e03d1deddd1e94109679" ns2:_="" ns3:_="">
    <xsd:import namespace="63281834-bd77-4da8-9b5c-8cdc7ad0c569"/>
    <xsd:import namespace="64183b6c-8ea3-4ca2-af76-7bf4d48b8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81834-bd77-4da8-9b5c-8cdc7ad0c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3b6c-8ea3-4ca2-af76-7bf4d48b8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281834-bd77-4da8-9b5c-8cdc7ad0c56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857C83-298B-4958-8CA9-8E3BF01DFE69}"/>
</file>

<file path=customXml/itemProps2.xml><?xml version="1.0" encoding="utf-8"?>
<ds:datastoreItem xmlns:ds="http://schemas.openxmlformats.org/officeDocument/2006/customXml" ds:itemID="{4F7BCC66-BEFD-44A9-9FBE-BB8659FC4699}">
  <ds:schemaRefs>
    <ds:schemaRef ds:uri="http://schemas.microsoft.com/office/2006/metadata/properties"/>
    <ds:schemaRef ds:uri="http://schemas.microsoft.com/office/infopath/2007/PartnerControls"/>
    <ds:schemaRef ds:uri="ae3cc8b7-607c-4157-b07d-0fa0a8b79da6"/>
  </ds:schemaRefs>
</ds:datastoreItem>
</file>

<file path=customXml/itemProps3.xml><?xml version="1.0" encoding="utf-8"?>
<ds:datastoreItem xmlns:ds="http://schemas.openxmlformats.org/officeDocument/2006/customXml" ds:itemID="{5EFFF9C9-F28C-4B4D-93E7-566B15D0DA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26767</TotalTime>
  <Words>477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LEOPARD MEETING  </vt:lpstr>
      <vt:lpstr>Content </vt:lpstr>
      <vt:lpstr>Anechoic Chamber Test</vt:lpstr>
      <vt:lpstr>Reflection Coeff and Impedance Matching Setup </vt:lpstr>
      <vt:lpstr>Radiation Test Setup</vt:lpstr>
      <vt:lpstr>UHF Dipole Antenna  S11 Parameters</vt:lpstr>
      <vt:lpstr>UHF Dipole Antenna Smith Chart</vt:lpstr>
      <vt:lpstr>S Band OPERA Patch Antenna S11 Parameters</vt:lpstr>
      <vt:lpstr>S Band OPERA Patch Antenna Smith Chart</vt:lpstr>
      <vt:lpstr>S Band Downlink Patch Antenna S11 Parameters</vt:lpstr>
      <vt:lpstr>S Band Downlink Patch Antenna Smith Chart</vt:lpstr>
      <vt:lpstr>UHF Antenna Patterns: Open Deployable Solar Panels </vt:lpstr>
      <vt:lpstr>UHF Antenna Patterns: Closed Deployable Solar Panels </vt:lpstr>
      <vt:lpstr>S Band Downlink Antenna Patterns: Open Deployable Solar Panels </vt:lpstr>
      <vt:lpstr>S Band OPERA Antenna Patterns: without LNA, Open Deployable Solar Panels</vt:lpstr>
      <vt:lpstr>S Band OPERA Antenna Patterns: with LNA, Open Deployable Solar Panels</vt:lpstr>
      <vt:lpstr>Discussion</vt:lpstr>
      <vt:lpstr>Feasibility of having RF Switch for RF Test  </vt:lpstr>
    </vt:vector>
  </TitlesOfParts>
  <Company>Razer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Anh</dc:creator>
  <cp:lastModifiedBy>Nyamukondiwa Ramson</cp:lastModifiedBy>
  <cp:revision>902</cp:revision>
  <dcterms:created xsi:type="dcterms:W3CDTF">2020-10-30T21:01:18Z</dcterms:created>
  <dcterms:modified xsi:type="dcterms:W3CDTF">2023-07-26T09:42:56Z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0x0101009C52E1EFDCF6F64990155574BBDBDC84</vt:lpwstr>
  </property>
</Properties>
</file>