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9" r:id="rId7"/>
    <p:sldId id="262" r:id="rId8"/>
    <p:sldId id="273" r:id="rId9"/>
    <p:sldId id="265" r:id="rId10"/>
    <p:sldId id="266" r:id="rId11"/>
    <p:sldId id="267" r:id="rId12"/>
    <p:sldId id="268" r:id="rId13"/>
    <p:sldId id="275" r:id="rId14"/>
    <p:sldId id="277" r:id="rId15"/>
    <p:sldId id="279" r:id="rId16"/>
    <p:sldId id="280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C14F7-AED6-40F6-970D-25BEF5B35F9B}" v="57" dt="2022-12-20T08:39:06.572"/>
    <p1510:client id="{7BEB730C-0750-4CA7-9070-A26D33D7F03F}" v="157" dt="2022-12-20T09:36:00.106"/>
    <p1510:client id="{C43B3D11-EAFC-40E4-963C-0A56EF49019B}" v="174" dt="2022-12-20T09:17:55.871"/>
    <p1510:client id="{E45A6BE8-423C-4557-B3BC-79130107A7D3}" v="32" dt="2022-12-20T08:57:43.048"/>
    <p1510:client id="{F20B6BB0-B64C-4F22-8D2C-FA35061B24EF}" v="2" dt="2022-12-20T08:35:10.73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94650"/>
  </p:normalViewPr>
  <p:slideViewPr>
    <p:cSldViewPr snapToGrid="0">
      <p:cViewPr>
        <p:scale>
          <a:sx n="110" d="100"/>
          <a:sy n="110" d="100"/>
        </p:scale>
        <p:origin x="2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 PHYU PHYU" userId="S::ei.phyu.phyu669@mail.kyutech.jp::7d5ed86f-4d1b-41ec-acff-1fb51c2c0280" providerId="AD" clId="Web-{67CC14F7-AED6-40F6-970D-25BEF5B35F9B}"/>
    <pc:docChg chg="delSld modSld">
      <pc:chgData name="EI PHYU PHYU" userId="S::ei.phyu.phyu669@mail.kyutech.jp::7d5ed86f-4d1b-41ec-acff-1fb51c2c0280" providerId="AD" clId="Web-{67CC14F7-AED6-40F6-970D-25BEF5B35F9B}" dt="2022-12-20T08:39:04.697" v="40"/>
      <pc:docMkLst>
        <pc:docMk/>
      </pc:docMkLst>
      <pc:sldChg chg="modSp">
        <pc:chgData name="EI PHYU PHYU" userId="S::ei.phyu.phyu669@mail.kyutech.jp::7d5ed86f-4d1b-41ec-acff-1fb51c2c0280" providerId="AD" clId="Web-{67CC14F7-AED6-40F6-970D-25BEF5B35F9B}" dt="2022-12-20T08:37:10.429" v="25" actId="20577"/>
        <pc:sldMkLst>
          <pc:docMk/>
          <pc:sldMk cId="1334614374" sldId="256"/>
        </pc:sldMkLst>
        <pc:spChg chg="mod">
          <ac:chgData name="EI PHYU PHYU" userId="S::ei.phyu.phyu669@mail.kyutech.jp::7d5ed86f-4d1b-41ec-acff-1fb51c2c0280" providerId="AD" clId="Web-{67CC14F7-AED6-40F6-970D-25BEF5B35F9B}" dt="2022-12-20T08:37:10.429" v="25" actId="20577"/>
          <ac:spMkLst>
            <pc:docMk/>
            <pc:sldMk cId="1334614374" sldId="256"/>
            <ac:spMk id="3" creationId="{9AADC19D-DEFE-7DED-C000-E3D8B260608D}"/>
          </ac:spMkLst>
        </pc:spChg>
      </pc:sldChg>
      <pc:sldChg chg="modSp">
        <pc:chgData name="EI PHYU PHYU" userId="S::ei.phyu.phyu669@mail.kyutech.jp::7d5ed86f-4d1b-41ec-acff-1fb51c2c0280" providerId="AD" clId="Web-{67CC14F7-AED6-40F6-970D-25BEF5B35F9B}" dt="2022-12-20T08:37:02.710" v="21" actId="20577"/>
        <pc:sldMkLst>
          <pc:docMk/>
          <pc:sldMk cId="3348425626" sldId="257"/>
        </pc:sldMkLst>
        <pc:spChg chg="mod">
          <ac:chgData name="EI PHYU PHYU" userId="S::ei.phyu.phyu669@mail.kyutech.jp::7d5ed86f-4d1b-41ec-acff-1fb51c2c0280" providerId="AD" clId="Web-{67CC14F7-AED6-40F6-970D-25BEF5B35F9B}" dt="2022-12-20T08:37:02.710" v="21" actId="20577"/>
          <ac:spMkLst>
            <pc:docMk/>
            <pc:sldMk cId="3348425626" sldId="257"/>
            <ac:spMk id="3" creationId="{354A455C-70D4-CD0E-B494-8A7F83E3C21F}"/>
          </ac:spMkLst>
        </pc:spChg>
      </pc:sldChg>
      <pc:sldChg chg="modSp">
        <pc:chgData name="EI PHYU PHYU" userId="S::ei.phyu.phyu669@mail.kyutech.jp::7d5ed86f-4d1b-41ec-acff-1fb51c2c0280" providerId="AD" clId="Web-{67CC14F7-AED6-40F6-970D-25BEF5B35F9B}" dt="2022-12-20T08:38:01.523" v="34" actId="14100"/>
        <pc:sldMkLst>
          <pc:docMk/>
          <pc:sldMk cId="1131672875" sldId="259"/>
        </pc:sldMkLst>
        <pc:graphicFrameChg chg="mod modGraphic">
          <ac:chgData name="EI PHYU PHYU" userId="S::ei.phyu.phyu669@mail.kyutech.jp::7d5ed86f-4d1b-41ec-acff-1fb51c2c0280" providerId="AD" clId="Web-{67CC14F7-AED6-40F6-970D-25BEF5B35F9B}" dt="2022-12-20T08:37:50.476" v="33"/>
          <ac:graphicFrameMkLst>
            <pc:docMk/>
            <pc:sldMk cId="1131672875" sldId="259"/>
            <ac:graphicFrameMk id="7" creationId="{69CC9FB9-AB93-B5A9-FF48-9B642ABDBE6E}"/>
          </ac:graphicFrameMkLst>
        </pc:graphicFrameChg>
        <pc:picChg chg="mod">
          <ac:chgData name="EI PHYU PHYU" userId="S::ei.phyu.phyu669@mail.kyutech.jp::7d5ed86f-4d1b-41ec-acff-1fb51c2c0280" providerId="AD" clId="Web-{67CC14F7-AED6-40F6-970D-25BEF5B35F9B}" dt="2022-12-20T08:38:01.523" v="34" actId="14100"/>
          <ac:picMkLst>
            <pc:docMk/>
            <pc:sldMk cId="1131672875" sldId="259"/>
            <ac:picMk id="9" creationId="{B65B6CC3-6A67-B72A-4270-C238375B0140}"/>
          </ac:picMkLst>
        </pc:picChg>
      </pc:sldChg>
      <pc:sldChg chg="modSp">
        <pc:chgData name="EI PHYU PHYU" userId="S::ei.phyu.phyu669@mail.kyutech.jp::7d5ed86f-4d1b-41ec-acff-1fb51c2c0280" providerId="AD" clId="Web-{67CC14F7-AED6-40F6-970D-25BEF5B35F9B}" dt="2022-12-20T08:36:16.865" v="5" actId="20577"/>
        <pc:sldMkLst>
          <pc:docMk/>
          <pc:sldMk cId="3257322103" sldId="262"/>
        </pc:sldMkLst>
        <pc:spChg chg="mod">
          <ac:chgData name="EI PHYU PHYU" userId="S::ei.phyu.phyu669@mail.kyutech.jp::7d5ed86f-4d1b-41ec-acff-1fb51c2c0280" providerId="AD" clId="Web-{67CC14F7-AED6-40F6-970D-25BEF5B35F9B}" dt="2022-12-20T08:36:16.865" v="5" actId="20577"/>
          <ac:spMkLst>
            <pc:docMk/>
            <pc:sldMk cId="3257322103" sldId="262"/>
            <ac:spMk id="2" creationId="{D350E3BB-8D95-8CA8-2482-252EBEDC2E68}"/>
          </ac:spMkLst>
        </pc:spChg>
      </pc:sldChg>
      <pc:sldChg chg="del">
        <pc:chgData name="EI PHYU PHYU" userId="S::ei.phyu.phyu669@mail.kyutech.jp::7d5ed86f-4d1b-41ec-acff-1fb51c2c0280" providerId="AD" clId="Web-{67CC14F7-AED6-40F6-970D-25BEF5B35F9B}" dt="2022-12-20T08:35:32.786" v="0"/>
        <pc:sldMkLst>
          <pc:docMk/>
          <pc:sldMk cId="3334452862" sldId="263"/>
        </pc:sldMkLst>
      </pc:sldChg>
      <pc:sldChg chg="del">
        <pc:chgData name="EI PHYU PHYU" userId="S::ei.phyu.phyu669@mail.kyutech.jp::7d5ed86f-4d1b-41ec-acff-1fb51c2c0280" providerId="AD" clId="Web-{67CC14F7-AED6-40F6-970D-25BEF5B35F9B}" dt="2022-12-20T08:35:36.661" v="1"/>
        <pc:sldMkLst>
          <pc:docMk/>
          <pc:sldMk cId="4183785326" sldId="264"/>
        </pc:sldMkLst>
      </pc:sldChg>
      <pc:sldChg chg="del">
        <pc:chgData name="EI PHYU PHYU" userId="S::ei.phyu.phyu669@mail.kyutech.jp::7d5ed86f-4d1b-41ec-acff-1fb51c2c0280" providerId="AD" clId="Web-{67CC14F7-AED6-40F6-970D-25BEF5B35F9B}" dt="2022-12-20T08:35:53.005" v="2"/>
        <pc:sldMkLst>
          <pc:docMk/>
          <pc:sldMk cId="1594858136" sldId="278"/>
        </pc:sldMkLst>
      </pc:sldChg>
      <pc:sldChg chg="modSp">
        <pc:chgData name="EI PHYU PHYU" userId="S::ei.phyu.phyu669@mail.kyutech.jp::7d5ed86f-4d1b-41ec-acff-1fb51c2c0280" providerId="AD" clId="Web-{67CC14F7-AED6-40F6-970D-25BEF5B35F9B}" dt="2022-12-20T08:39:04.697" v="40"/>
        <pc:sldMkLst>
          <pc:docMk/>
          <pc:sldMk cId="2479288322" sldId="282"/>
        </pc:sldMkLst>
        <pc:graphicFrameChg chg="modGraphic">
          <ac:chgData name="EI PHYU PHYU" userId="S::ei.phyu.phyu669@mail.kyutech.jp::7d5ed86f-4d1b-41ec-acff-1fb51c2c0280" providerId="AD" clId="Web-{67CC14F7-AED6-40F6-970D-25BEF5B35F9B}" dt="2022-12-20T08:39:04.697" v="40"/>
          <ac:graphicFrameMkLst>
            <pc:docMk/>
            <pc:sldMk cId="2479288322" sldId="282"/>
            <ac:graphicFrameMk id="6" creationId="{63174BB5-5367-8001-102D-2E069101ABC3}"/>
          </ac:graphicFrameMkLst>
        </pc:graphicFrameChg>
      </pc:sldChg>
    </pc:docChg>
  </pc:docChgLst>
  <pc:docChgLst>
    <pc:chgData name="EI PHYU PHYU" userId="S::ei.phyu.phyu669@mail.kyutech.jp::7d5ed86f-4d1b-41ec-acff-1fb51c2c0280" providerId="AD" clId="Web-{7BEB730C-0750-4CA7-9070-A26D33D7F03F}"/>
    <pc:docChg chg="modSld">
      <pc:chgData name="EI PHYU PHYU" userId="S::ei.phyu.phyu669@mail.kyutech.jp::7d5ed86f-4d1b-41ec-acff-1fb51c2c0280" providerId="AD" clId="Web-{7BEB730C-0750-4CA7-9070-A26D33D7F03F}" dt="2022-12-20T09:35:34.668" v="149"/>
      <pc:docMkLst>
        <pc:docMk/>
      </pc:docMkLst>
      <pc:sldChg chg="addSp delSp modSp">
        <pc:chgData name="EI PHYU PHYU" userId="S::ei.phyu.phyu669@mail.kyutech.jp::7d5ed86f-4d1b-41ec-acff-1fb51c2c0280" providerId="AD" clId="Web-{7BEB730C-0750-4CA7-9070-A26D33D7F03F}" dt="2022-12-20T09:22:01.924" v="12" actId="14100"/>
        <pc:sldMkLst>
          <pc:docMk/>
          <pc:sldMk cId="716419434" sldId="268"/>
        </pc:sldMkLst>
        <pc:spChg chg="add del mod">
          <ac:chgData name="EI PHYU PHYU" userId="S::ei.phyu.phyu669@mail.kyutech.jp::7d5ed86f-4d1b-41ec-acff-1fb51c2c0280" providerId="AD" clId="Web-{7BEB730C-0750-4CA7-9070-A26D33D7F03F}" dt="2022-12-20T09:21:12.157" v="1"/>
          <ac:spMkLst>
            <pc:docMk/>
            <pc:sldMk cId="716419434" sldId="268"/>
            <ac:spMk id="7" creationId="{F6B42A2C-F3D3-5A71-5CE9-E3C257C4C5A8}"/>
          </ac:spMkLst>
        </pc:spChg>
        <pc:picChg chg="add mod ord modCrop">
          <ac:chgData name="EI PHYU PHYU" userId="S::ei.phyu.phyu669@mail.kyutech.jp::7d5ed86f-4d1b-41ec-acff-1fb51c2c0280" providerId="AD" clId="Web-{7BEB730C-0750-4CA7-9070-A26D33D7F03F}" dt="2022-12-20T09:22:01.924" v="12" actId="14100"/>
          <ac:picMkLst>
            <pc:docMk/>
            <pc:sldMk cId="716419434" sldId="268"/>
            <ac:picMk id="8" creationId="{3D98FF92-9D8D-43F9-89E4-B0B6C2BE47F6}"/>
          </ac:picMkLst>
        </pc:picChg>
        <pc:picChg chg="del">
          <ac:chgData name="EI PHYU PHYU" userId="S::ei.phyu.phyu669@mail.kyutech.jp::7d5ed86f-4d1b-41ec-acff-1fb51c2c0280" providerId="AD" clId="Web-{7BEB730C-0750-4CA7-9070-A26D33D7F03F}" dt="2022-12-20T09:21:03.829" v="0"/>
          <ac:picMkLst>
            <pc:docMk/>
            <pc:sldMk cId="716419434" sldId="268"/>
            <ac:picMk id="9" creationId="{6D8DD8A7-E01F-A15C-8744-5403E983AA50}"/>
          </ac:picMkLst>
        </pc:picChg>
      </pc:sldChg>
      <pc:sldChg chg="addSp delSp modSp">
        <pc:chgData name="EI PHYU PHYU" userId="S::ei.phyu.phyu669@mail.kyutech.jp::7d5ed86f-4d1b-41ec-acff-1fb51c2c0280" providerId="AD" clId="Web-{7BEB730C-0750-4CA7-9070-A26D33D7F03F}" dt="2022-12-20T09:35:34.668" v="149"/>
        <pc:sldMkLst>
          <pc:docMk/>
          <pc:sldMk cId="2479288322" sldId="282"/>
        </pc:sldMkLst>
        <pc:spChg chg="del">
          <ac:chgData name="EI PHYU PHYU" userId="S::ei.phyu.phyu669@mail.kyutech.jp::7d5ed86f-4d1b-41ec-acff-1fb51c2c0280" providerId="AD" clId="Web-{7BEB730C-0750-4CA7-9070-A26D33D7F03F}" dt="2022-12-20T09:33:59.697" v="16"/>
          <ac:spMkLst>
            <pc:docMk/>
            <pc:sldMk cId="2479288322" sldId="282"/>
            <ac:spMk id="2" creationId="{A749FB7F-4BB7-2588-57CF-5C57E7091CAB}"/>
          </ac:spMkLst>
        </pc:spChg>
        <pc:graphicFrameChg chg="mod">
          <ac:chgData name="EI PHYU PHYU" userId="S::ei.phyu.phyu669@mail.kyutech.jp::7d5ed86f-4d1b-41ec-acff-1fb51c2c0280" providerId="AD" clId="Web-{7BEB730C-0750-4CA7-9070-A26D33D7F03F}" dt="2022-12-20T09:34:05.931" v="17" actId="1076"/>
          <ac:graphicFrameMkLst>
            <pc:docMk/>
            <pc:sldMk cId="2479288322" sldId="282"/>
            <ac:graphicFrameMk id="6" creationId="{63174BB5-5367-8001-102D-2E069101ABC3}"/>
          </ac:graphicFrameMkLst>
        </pc:graphicFrameChg>
        <pc:graphicFrameChg chg="add mod modGraphic">
          <ac:chgData name="EI PHYU PHYU" userId="S::ei.phyu.phyu669@mail.kyutech.jp::7d5ed86f-4d1b-41ec-acff-1fb51c2c0280" providerId="AD" clId="Web-{7BEB730C-0750-4CA7-9070-A26D33D7F03F}" dt="2022-12-20T09:35:34.668" v="149"/>
          <ac:graphicFrameMkLst>
            <pc:docMk/>
            <pc:sldMk cId="2479288322" sldId="282"/>
            <ac:graphicFrameMk id="9" creationId="{2B16409A-CA03-760A-CECE-28B4AC2020F1}"/>
          </ac:graphicFrameMkLst>
        </pc:graphicFrameChg>
      </pc:sldChg>
    </pc:docChg>
  </pc:docChgLst>
  <pc:docChgLst>
    <pc:chgData name="EI PHYU PHYU" userId="S::ei.phyu.phyu669@mail.kyutech.jp::7d5ed86f-4d1b-41ec-acff-1fb51c2c0280" providerId="AD" clId="Web-{E45A6BE8-423C-4557-B3BC-79130107A7D3}"/>
    <pc:docChg chg="addSld modSld">
      <pc:chgData name="EI PHYU PHYU" userId="S::ei.phyu.phyu669@mail.kyutech.jp::7d5ed86f-4d1b-41ec-acff-1fb51c2c0280" providerId="AD" clId="Web-{E45A6BE8-423C-4557-B3BC-79130107A7D3}" dt="2022-12-20T08:57:43.048" v="27" actId="14100"/>
      <pc:docMkLst>
        <pc:docMk/>
      </pc:docMkLst>
      <pc:sldChg chg="addSp delSp modSp add replId">
        <pc:chgData name="EI PHYU PHYU" userId="S::ei.phyu.phyu669@mail.kyutech.jp::7d5ed86f-4d1b-41ec-acff-1fb51c2c0280" providerId="AD" clId="Web-{E45A6BE8-423C-4557-B3BC-79130107A7D3}" dt="2022-12-20T08:57:43.048" v="27" actId="14100"/>
        <pc:sldMkLst>
          <pc:docMk/>
          <pc:sldMk cId="2977574335" sldId="283"/>
        </pc:sldMkLst>
        <pc:spChg chg="del">
          <ac:chgData name="EI PHYU PHYU" userId="S::ei.phyu.phyu669@mail.kyutech.jp::7d5ed86f-4d1b-41ec-acff-1fb51c2c0280" providerId="AD" clId="Web-{E45A6BE8-423C-4557-B3BC-79130107A7D3}" dt="2022-12-20T08:57:26.891" v="19"/>
          <ac:spMkLst>
            <pc:docMk/>
            <pc:sldMk cId="2977574335" sldId="283"/>
            <ac:spMk id="2" creationId="{A749FB7F-4BB7-2588-57CF-5C57E7091CAB}"/>
          </ac:spMkLst>
        </pc:spChg>
        <pc:spChg chg="mod">
          <ac:chgData name="EI PHYU PHYU" userId="S::ei.phyu.phyu669@mail.kyutech.jp::7d5ed86f-4d1b-41ec-acff-1fb51c2c0280" providerId="AD" clId="Web-{E45A6BE8-423C-4557-B3BC-79130107A7D3}" dt="2022-12-20T08:55:55.936" v="3" actId="20577"/>
          <ac:spMkLst>
            <pc:docMk/>
            <pc:sldMk cId="2977574335" sldId="283"/>
            <ac:spMk id="4" creationId="{BE6B3589-697A-4000-3139-DE9DF08AA096}"/>
          </ac:spMkLst>
        </pc:spChg>
        <pc:spChg chg="add mod">
          <ac:chgData name="EI PHYU PHYU" userId="S::ei.phyu.phyu669@mail.kyutech.jp::7d5ed86f-4d1b-41ec-acff-1fb51c2c0280" providerId="AD" clId="Web-{E45A6BE8-423C-4557-B3BC-79130107A7D3}" dt="2022-12-20T08:57:40.688" v="26" actId="1076"/>
          <ac:spMkLst>
            <pc:docMk/>
            <pc:sldMk cId="2977574335" sldId="283"/>
            <ac:spMk id="10" creationId="{14949107-9622-4972-6226-A9BF0562E0F2}"/>
          </ac:spMkLst>
        </pc:spChg>
        <pc:graphicFrameChg chg="del">
          <ac:chgData name="EI PHYU PHYU" userId="S::ei.phyu.phyu669@mail.kyutech.jp::7d5ed86f-4d1b-41ec-acff-1fb51c2c0280" providerId="AD" clId="Web-{E45A6BE8-423C-4557-B3BC-79130107A7D3}" dt="2022-12-20T08:55:53.201" v="1"/>
          <ac:graphicFrameMkLst>
            <pc:docMk/>
            <pc:sldMk cId="2977574335" sldId="283"/>
            <ac:graphicFrameMk id="6" creationId="{63174BB5-5367-8001-102D-2E069101ABC3}"/>
          </ac:graphicFrameMkLst>
        </pc:graphicFrameChg>
        <pc:picChg chg="add mod modCrop">
          <ac:chgData name="EI PHYU PHYU" userId="S::ei.phyu.phyu669@mail.kyutech.jp::7d5ed86f-4d1b-41ec-acff-1fb51c2c0280" providerId="AD" clId="Web-{E45A6BE8-423C-4557-B3BC-79130107A7D3}" dt="2022-12-20T08:57:43.048" v="27" actId="14100"/>
          <ac:picMkLst>
            <pc:docMk/>
            <pc:sldMk cId="2977574335" sldId="283"/>
            <ac:picMk id="9" creationId="{7BFE452B-AA39-EF19-EC84-44BC026DDC0F}"/>
          </ac:picMkLst>
        </pc:picChg>
      </pc:sldChg>
    </pc:docChg>
  </pc:docChgLst>
  <pc:docChgLst>
    <pc:chgData name="EI PHYU PHYU" userId="S::ei.phyu.phyu669@mail.kyutech.jp::7d5ed86f-4d1b-41ec-acff-1fb51c2c0280" providerId="AD" clId="Web-{C43B3D11-EAFC-40E4-963C-0A56EF49019B}"/>
    <pc:docChg chg="modSld">
      <pc:chgData name="EI PHYU PHYU" userId="S::ei.phyu.phyu669@mail.kyutech.jp::7d5ed86f-4d1b-41ec-acff-1fb51c2c0280" providerId="AD" clId="Web-{C43B3D11-EAFC-40E4-963C-0A56EF49019B}" dt="2022-12-20T09:17:33.808" v="156"/>
      <pc:docMkLst>
        <pc:docMk/>
      </pc:docMkLst>
      <pc:sldChg chg="addSp delSp modSp">
        <pc:chgData name="EI PHYU PHYU" userId="S::ei.phyu.phyu669@mail.kyutech.jp::7d5ed86f-4d1b-41ec-acff-1fb51c2c0280" providerId="AD" clId="Web-{C43B3D11-EAFC-40E4-963C-0A56EF49019B}" dt="2022-12-20T09:11:14.783" v="13"/>
        <pc:sldMkLst>
          <pc:docMk/>
          <pc:sldMk cId="2964250890" sldId="267"/>
        </pc:sldMkLst>
        <pc:graphicFrameChg chg="add del mod modGraphic">
          <ac:chgData name="EI PHYU PHYU" userId="S::ei.phyu.phyu669@mail.kyutech.jp::7d5ed86f-4d1b-41ec-acff-1fb51c2c0280" providerId="AD" clId="Web-{C43B3D11-EAFC-40E4-963C-0A56EF49019B}" dt="2022-12-20T09:11:14.783" v="13"/>
          <ac:graphicFrameMkLst>
            <pc:docMk/>
            <pc:sldMk cId="2964250890" sldId="267"/>
            <ac:graphicFrameMk id="7" creationId="{E233F8AC-E7B6-1D2E-DA5E-F47C579669A1}"/>
          </ac:graphicFrameMkLst>
        </pc:graphicFrameChg>
        <pc:graphicFrameChg chg="mod modGraphic">
          <ac:chgData name="EI PHYU PHYU" userId="S::ei.phyu.phyu669@mail.kyutech.jp::7d5ed86f-4d1b-41ec-acff-1fb51c2c0280" providerId="AD" clId="Web-{C43B3D11-EAFC-40E4-963C-0A56EF49019B}" dt="2022-12-20T09:10:41.297" v="11"/>
          <ac:graphicFrameMkLst>
            <pc:docMk/>
            <pc:sldMk cId="2964250890" sldId="267"/>
            <ac:graphicFrameMk id="8" creationId="{F6E25DBB-0DA9-5863-0648-D1F7D9F1A516}"/>
          </ac:graphicFrameMkLst>
        </pc:graphicFrameChg>
      </pc:sldChg>
      <pc:sldChg chg="modSp">
        <pc:chgData name="EI PHYU PHYU" userId="S::ei.phyu.phyu669@mail.kyutech.jp::7d5ed86f-4d1b-41ec-acff-1fb51c2c0280" providerId="AD" clId="Web-{C43B3D11-EAFC-40E4-963C-0A56EF49019B}" dt="2022-12-20T09:17:33.808" v="156"/>
        <pc:sldMkLst>
          <pc:docMk/>
          <pc:sldMk cId="1325361610" sldId="279"/>
        </pc:sldMkLst>
        <pc:graphicFrameChg chg="mod modGraphic">
          <ac:chgData name="EI PHYU PHYU" userId="S::ei.phyu.phyu669@mail.kyutech.jp::7d5ed86f-4d1b-41ec-acff-1fb51c2c0280" providerId="AD" clId="Web-{C43B3D11-EAFC-40E4-963C-0A56EF49019B}" dt="2022-12-20T09:17:33.808" v="156"/>
          <ac:graphicFrameMkLst>
            <pc:docMk/>
            <pc:sldMk cId="1325361610" sldId="279"/>
            <ac:graphicFrameMk id="6" creationId="{5FF5CBD1-0CB0-F69B-4823-3E0E3D776307}"/>
          </ac:graphicFrameMkLst>
        </pc:graphicFrameChg>
      </pc:sldChg>
    </pc:docChg>
  </pc:docChgLst>
  <pc:docChgLst>
    <pc:chgData name="EI PHYU PHYU" userId="S::ei.phyu.phyu669@mail.kyutech.jp::7d5ed86f-4d1b-41ec-acff-1fb51c2c0280" providerId="AD" clId="Web-{F20B6BB0-B64C-4F22-8D2C-FA35061B24EF}"/>
    <pc:docChg chg="delSld modSld">
      <pc:chgData name="EI PHYU PHYU" userId="S::ei.phyu.phyu669@mail.kyutech.jp::7d5ed86f-4d1b-41ec-acff-1fb51c2c0280" providerId="AD" clId="Web-{F20B6BB0-B64C-4F22-8D2C-FA35061B24EF}" dt="2022-12-20T08:35:10.737" v="1"/>
      <pc:docMkLst>
        <pc:docMk/>
      </pc:docMkLst>
      <pc:sldChg chg="mod modShow">
        <pc:chgData name="EI PHYU PHYU" userId="S::ei.phyu.phyu669@mail.kyutech.jp::7d5ed86f-4d1b-41ec-acff-1fb51c2c0280" providerId="AD" clId="Web-{F20B6BB0-B64C-4F22-8D2C-FA35061B24EF}" dt="2022-12-20T08:35:10.737" v="1"/>
        <pc:sldMkLst>
          <pc:docMk/>
          <pc:sldMk cId="3334452862" sldId="263"/>
        </pc:sldMkLst>
      </pc:sldChg>
      <pc:sldChg chg="del">
        <pc:chgData name="EI PHYU PHYU" userId="S::ei.phyu.phyu669@mail.kyutech.jp::7d5ed86f-4d1b-41ec-acff-1fb51c2c0280" providerId="AD" clId="Web-{F20B6BB0-B64C-4F22-8D2C-FA35061B24EF}" dt="2022-12-20T08:34:50.189" v="0"/>
        <pc:sldMkLst>
          <pc:docMk/>
          <pc:sldMk cId="554446991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0A75E-FF5D-AF49-A8B0-EC80BCA1EAF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251BA-AF19-1240-9A5D-7CEC83AC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9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B3FE-CE08-7D90-068A-F77C3C128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B5002-2BD8-C6E4-97D3-B29314C9F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7E74-A7A9-D785-ABF3-11C663D6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D80-6ED2-1946-AF50-EEB6AAE3B7FE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43C4-81DB-326E-9911-D19D603A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8A2B-7F77-0DA4-44AA-72B3FB30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1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BECC-5618-1660-A37D-4EA6FF91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433D-A202-5BB9-A91A-D426EFF3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29D9-C18E-C8CD-A0CC-01AE1DD6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2FD3-B481-2B49-B5CD-DAB28454F0F9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3242-95F8-50C3-E235-9764DE65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5FB53-65FF-C3DA-6DE9-1EB94A73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FA3C1-1558-2CBD-57CC-A27BE59CE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6407A-BE42-1E53-AEBD-FC66A53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C54A-576B-C791-BDE6-D5C92FDD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450D-7166-D847-AF3C-7D9F09C6A035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1B63-B175-19FF-3947-78605749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CE78-0174-85CE-32B2-34FAC18B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291B-E77A-2B1C-C9E0-3789882C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2E30-E8F7-6F0D-7EFA-5162227F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8617-2233-1CAF-AB1E-19978AEA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7099-1F90-0245-B871-93BFBB67D35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EBD5-AF15-6654-27FE-FBB96B95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7E9F-98B6-8275-D8E2-978B7614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3956-72E7-F6B1-A3C3-FBCC1B4D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C08E7-8F94-D534-C48B-A0C7B6F9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89BA-659C-8CEA-CD50-9273A9AA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C41A-ED66-CE40-B707-CCCB80EF84F4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27A7D-CA29-1E8F-D261-6A80036A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F4F1-DE24-0B85-EF38-B7AA6C64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3EC1-2454-32D6-402C-28A28C40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89FF-7277-3845-21C4-DAFB25835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DFA28-7C32-EFE9-554E-A979F4F60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CA31-024A-3981-D686-ADF5408E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92DD-EE70-334C-B26E-18D7AEA01BC6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DF24D-D021-9FA5-7740-3C47B7C6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B561A-B52A-193C-49A2-3BA6DD85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FD59-51A0-4034-3220-4F16B9A2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A1EE9-C8E9-DA17-6E0D-577EC3687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F870D-0674-09B0-2F1B-F3A29A1B9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DC977-01ED-5428-DD31-B027AFDA4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BC236-8AA3-5108-85B3-4A6A00699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147A9-8A25-1586-112A-59A0668C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488A-A446-A84E-9487-9849B14F0E21}" type="datetime1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B7E39-6A3D-D7AB-C0BD-206A961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2DE6F-F8E9-0D99-D9AF-576B9D31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F9AF-E32C-F18A-F0EB-052F26BE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9E2E4-959D-615D-42B5-712FF5D7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0F96-DEF9-3E4A-A3F8-18B07AF28096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A39B1-7D48-4CEE-26D5-2104AF4D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3E41C-B67E-6419-7956-ABDA2680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0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26FA0-2FA0-9683-DC36-537B1507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0F42-D286-BD4D-B89A-6C688B036EF8}" type="datetime1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338E6-8FE8-953B-D97A-8F0B32AA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74CF3-C3FF-3601-EF5A-C3B8B980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25B5-40BF-369D-68DF-E546CB00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8A60-2036-7903-A97A-8258C3DF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C1DC1-40D8-17D3-91EC-892B32B8E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29C1-1D24-1414-3CD9-005ACDFA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FFE-753F-E04E-A655-7D842DC32084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58EEC-C010-5E95-43B8-A14CF2C6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400E5-DA02-35DF-E597-DEC60350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3F61-44CA-2EE5-5B63-689A4DE4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DA9E9-40B6-0B01-B550-EF666FBD1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CE71F-F375-2C55-DCCF-3F8AD3C40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78DF9-F542-004D-9825-72840988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7677-019D-2C43-8B13-9512A8885E71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98A7-85A4-1CDD-C32E-59B2B39B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3B4C-777C-2E8A-2D80-5972B148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D9958-D319-5E2C-0881-300E1842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BB3E-6AFF-57DD-271D-3D3593BA9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63DD9-2A06-CC6E-5CD5-D2EFE7762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F4FC-2824-DB4C-BBF7-B48340CF4EE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250E-9ACD-4C4F-CC08-8F229323C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32BC-CDDC-3DB8-4375-0A436DC82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35A-F718-6142-B45B-59F6F80B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FB7F-4BB7-2588-57CF-5C57E7091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DC19D-DEFE-7DED-C000-E3D8B2606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By Ei Phyu </a:t>
            </a:r>
            <a:r>
              <a:rPr lang="en-US" dirty="0" err="1">
                <a:ea typeface="Calibri"/>
                <a:cs typeface="Calibri"/>
              </a:rPr>
              <a:t>Phyu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51454-12BE-DADB-810D-0BB4A4079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A4E70-4338-D46B-A70F-DEC959325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17D66B-35D4-6310-63E7-8A286930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FB7F-4BB7-2588-57CF-5C57E7091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Antenna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DC19D-DEFE-7DED-C000-E3D8B2606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51454-12BE-DADB-810D-0BB4A4079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A4E70-4338-D46B-A70F-DEC959325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17D66B-35D4-6310-63E7-8A286930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7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FB7F-4BB7-2588-57CF-5C57E7091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7" y="1975502"/>
            <a:ext cx="4360433" cy="566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Block Diagram for Antenna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DC19D-DEFE-7DED-C000-E3D8B2606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51454-12BE-DADB-810D-0BB4A4079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A4E70-4338-D46B-A70F-DEC959325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17D66B-35D4-6310-63E7-8A286930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C7AE8-BC73-5866-B21E-B3F1DDF7E4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76" t="23104" r="23137" b="45965"/>
          <a:stretch/>
        </p:blipFill>
        <p:spPr>
          <a:xfrm>
            <a:off x="0" y="2643009"/>
            <a:ext cx="4762831" cy="2770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A0B1FE-44C7-1D47-AE24-A780C571457C}"/>
              </a:ext>
            </a:extLst>
          </p:cNvPr>
          <p:cNvSpPr txBox="1"/>
          <p:nvPr/>
        </p:nvSpPr>
        <p:spPr>
          <a:xfrm>
            <a:off x="1925619" y="204395"/>
            <a:ext cx="4624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Antenna Deployment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4C0C2D-65D6-779F-88DD-31FF7B414F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38" t="28657" r="31580" b="23820"/>
          <a:stretch/>
        </p:blipFill>
        <p:spPr>
          <a:xfrm>
            <a:off x="4823010" y="1600200"/>
            <a:ext cx="7344579" cy="44903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48BCBD-B30B-CE27-973D-65C97EACEE0F}"/>
              </a:ext>
            </a:extLst>
          </p:cNvPr>
          <p:cNvSpPr txBox="1"/>
          <p:nvPr/>
        </p:nvSpPr>
        <p:spPr>
          <a:xfrm>
            <a:off x="231289" y="1100537"/>
            <a:ext cx="114189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Function - To achieve the deployment of UHF antenna successfully by using the circuit burner mechanism    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38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FB7F-4BB7-2588-57CF-5C57E7091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DC19D-DEFE-7DED-C000-E3D8B2606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51454-12BE-DADB-810D-0BB4A4079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A4E70-4338-D46B-A70F-DEC959325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17D66B-35D4-6310-63E7-8A286930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FF5CBD1-0CB0-F69B-4823-3E0E3D776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946796"/>
              </p:ext>
            </p:extLst>
          </p:nvPr>
        </p:nvGraphicFramePr>
        <p:xfrm>
          <a:off x="108044" y="642582"/>
          <a:ext cx="12015311" cy="6368829"/>
        </p:xfrm>
        <a:graphic>
          <a:graphicData uri="http://schemas.openxmlformats.org/drawingml/2006/table">
            <a:tbl>
              <a:tblPr/>
              <a:tblGrid>
                <a:gridCol w="44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667">
                  <a:extLst>
                    <a:ext uri="{9D8B030D-6E8A-4147-A177-3AD203B41FA5}">
                      <a16:colId xmlns:a16="http://schemas.microsoft.com/office/drawing/2014/main" val="3671386499"/>
                    </a:ext>
                  </a:extLst>
                </a:gridCol>
                <a:gridCol w="241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92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S/N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</a:t>
                      </a:r>
                      <a:r>
                        <a:rPr lang="en-PH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requirement</a:t>
                      </a: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S/N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Requirements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S/N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Verification Requirements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Margin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Verification Method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921816"/>
                  </a:ext>
                </a:extLst>
              </a:tr>
              <a:tr h="692216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SR 1.1. 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109728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Antenna shall not</a:t>
                      </a:r>
                      <a:r>
                        <a:rPr lang="en-PH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be deployed before satellite release from ISS</a:t>
                      </a: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</a:t>
                      </a:r>
                    </a:p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1.1.1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Antenna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shall be securely stored in the satellite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1.1.1.1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that the wire holding the antenna shall securely store the antenna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ZW" sz="1600"/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Fit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 check wire tension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07054"/>
                  </a:ext>
                </a:extLst>
              </a:tr>
              <a:tr h="703204">
                <a:tc vMerge="1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3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3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1.1.2</a:t>
                      </a:r>
                    </a:p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Antenna shall not deploy inside JSSOD pod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1.1.2.1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Antenna shall not deploy during different vibration conditions.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ZW" sz="1600" dirty="0"/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Vibration tests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27646"/>
                  </a:ext>
                </a:extLst>
              </a:tr>
              <a:tr h="88999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3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3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1.1.3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Burner Circuit shall not activate within 30 mins after the satellite release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from ISS</a:t>
                      </a: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1.1.3.1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 the time when the burner circuit is activated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ZW" sz="1600" dirty="0"/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Long duration test, end to end test, after 30 mins comm test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74877"/>
                  </a:ext>
                </a:extLst>
              </a:tr>
              <a:tr h="241726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marR="0" indent="-28575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216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SR1.2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Antenna shall be deployed  after</a:t>
                      </a:r>
                      <a:r>
                        <a:rPr lang="en-PH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satellite release from ISS</a:t>
                      </a: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Burner circuit will be activated 30 mins after the satellite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release from ISS</a:t>
                      </a: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1.2.1.1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 the time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when the burner circuit is activated</a:t>
                      </a: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+1 min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Functional and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deployment test</a:t>
                      </a: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5426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</a:t>
                      </a:r>
                      <a:r>
                        <a:rPr lang="en-PH" sz="16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1.2.2</a:t>
                      </a: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 Antenna is completely deployed within 20 sec after the burner circuit activated and another antenna is deployed after next 10 mins.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1.2.2.1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 the time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when the antenna is completely deployed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+/- 5 sec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Functional and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deployment test</a:t>
                      </a: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999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 1.2.3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EPS shall supply 3.6 to 4.2 V unregulated voltage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3A current to Burner Circuit</a:t>
                      </a: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1.2.3.1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 supply voltage and current to the Burner Circuit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3.6-4.2 V/ 3A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Functional and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deployment test</a:t>
                      </a: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D3A3BD-3DB6-E856-B7D4-D3193F01D98C}"/>
              </a:ext>
            </a:extLst>
          </p:cNvPr>
          <p:cNvSpPr txBox="1"/>
          <p:nvPr/>
        </p:nvSpPr>
        <p:spPr>
          <a:xfrm>
            <a:off x="1990165" y="0"/>
            <a:ext cx="5551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Antenna Deployment RAS</a:t>
            </a:r>
          </a:p>
        </p:txBody>
      </p:sp>
    </p:spTree>
    <p:extLst>
      <p:ext uri="{BB962C8B-B14F-4D97-AF65-F5344CB8AC3E}">
        <p14:creationId xmlns:p14="http://schemas.microsoft.com/office/powerpoint/2010/main" val="132536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FB7F-4BB7-2588-57CF-5C57E7091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DC19D-DEFE-7DED-C000-E3D8B2606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51454-12BE-DADB-810D-0BB4A4079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A4E70-4338-D46B-A70F-DEC959325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17D66B-35D4-6310-63E7-8A286930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B3589-697A-4000-3139-DE9DF08AA096}"/>
              </a:ext>
            </a:extLst>
          </p:cNvPr>
          <p:cNvSpPr txBox="1"/>
          <p:nvPr/>
        </p:nvSpPr>
        <p:spPr>
          <a:xfrm>
            <a:off x="1990165" y="0"/>
            <a:ext cx="5551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Antenna Deployment RAS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FCB7788D-0E77-F42A-CE12-7D49539DB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759972"/>
              </p:ext>
            </p:extLst>
          </p:nvPr>
        </p:nvGraphicFramePr>
        <p:xfrm>
          <a:off x="265790" y="825888"/>
          <a:ext cx="11660419" cy="5713024"/>
        </p:xfrm>
        <a:graphic>
          <a:graphicData uri="http://schemas.openxmlformats.org/drawingml/2006/table">
            <a:tbl>
              <a:tblPr/>
              <a:tblGrid>
                <a:gridCol w="45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990">
                  <a:extLst>
                    <a:ext uri="{9D8B030D-6E8A-4147-A177-3AD203B41FA5}">
                      <a16:colId xmlns:a16="http://schemas.microsoft.com/office/drawing/2014/main" val="3671386499"/>
                    </a:ext>
                  </a:extLst>
                </a:gridCol>
                <a:gridCol w="2699703">
                  <a:extLst>
                    <a:ext uri="{9D8B030D-6E8A-4147-A177-3AD203B41FA5}">
                      <a16:colId xmlns:a16="http://schemas.microsoft.com/office/drawing/2014/main" val="4177895139"/>
                    </a:ext>
                  </a:extLst>
                </a:gridCol>
                <a:gridCol w="919048">
                  <a:extLst>
                    <a:ext uri="{9D8B030D-6E8A-4147-A177-3AD203B41FA5}">
                      <a16:colId xmlns:a16="http://schemas.microsoft.com/office/drawing/2014/main" val="4164004267"/>
                    </a:ext>
                  </a:extLst>
                </a:gridCol>
                <a:gridCol w="2527382">
                  <a:extLst>
                    <a:ext uri="{9D8B030D-6E8A-4147-A177-3AD203B41FA5}">
                      <a16:colId xmlns:a16="http://schemas.microsoft.com/office/drawing/2014/main" val="4167922020"/>
                    </a:ext>
                  </a:extLst>
                </a:gridCol>
                <a:gridCol w="2986905">
                  <a:extLst>
                    <a:ext uri="{9D8B030D-6E8A-4147-A177-3AD203B41FA5}">
                      <a16:colId xmlns:a16="http://schemas.microsoft.com/office/drawing/2014/main" val="1696669453"/>
                    </a:ext>
                  </a:extLst>
                </a:gridCol>
              </a:tblGrid>
              <a:tr h="4340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</a:t>
                      </a:r>
                      <a:r>
                        <a:rPr lang="en-PH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requirement</a:t>
                      </a: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Requirements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Verification Requirements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Verification Method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921816"/>
                  </a:ext>
                </a:extLst>
              </a:tr>
              <a:tr h="10792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SR 1.3. 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109728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Antenna Deployment system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shall be done with design limitations</a:t>
                      </a: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</a:t>
                      </a:r>
                    </a:p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Position of antenna and antenna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deployment components shall not affect other subsystems operation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1.3.1.1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Make design simulation of the position of each components 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CAD design inspection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system functional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07054"/>
                  </a:ext>
                </a:extLst>
              </a:tr>
              <a:tr h="649133">
                <a:tc vMerge="1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3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3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1.3.2</a:t>
                      </a:r>
                    </a:p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Antenna deployment mechanism will not harm the astronaut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safety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1.3.1.2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material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Vibration tests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27646"/>
                  </a:ext>
                </a:extLst>
              </a:tr>
              <a:tr h="2926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74877"/>
                  </a:ext>
                </a:extLst>
              </a:tr>
              <a:tr h="1294294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SR 1.4</a:t>
                      </a: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Antenna shall be able to receive</a:t>
                      </a:r>
                      <a:r>
                        <a:rPr lang="en-PH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transmit from and to ground stations respectively</a:t>
                      </a: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 1.4.1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Antenna shall be dipole operating at 435 MHz and 437.375 MHz UHF amateur band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1..4..1.1</a:t>
                      </a:r>
                    </a:p>
                    <a:p>
                      <a:pPr algn="ctr" fontAlgn="ctr"/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 the S11 parameter of the antenna(ensure antenna length is around 17.2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cm</a:t>
                      </a: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simulation tool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i.e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CST,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HFFS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Vector Network Analyzer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VNA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at anechoic chamber test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133">
                <a:tc v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W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1.4.2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CADEMY ENGRAVED LET PLAIN:1.0" panose="02000000000000000000" pitchFamily="2" charset="0"/>
                        </a:rPr>
                        <a:t>S and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CADEMY ENGRAVED LET PLAIN:1.0" panose="02000000000000000000" pitchFamily="2" charset="0"/>
                        </a:rPr>
                        <a:t> F and APRS antenna shall work at 144-146 MHz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CADEMY ENGRAVED LET PLAIN:1.0" panose="02000000000000000000" pitchFamily="2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1.4.2.1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Ensure antenna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length is around 51.03 cm</a:t>
                      </a: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CST Simulation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Antenna measurement</a:t>
                      </a:r>
                    </a:p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9240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1.4.2.2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 received signal power at the antenna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spectrum analyser (SA) at anechoic chamber test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 at Long Range Test (</a:t>
                      </a:r>
                      <a:r>
                        <a:rPr lang="en-PH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LRT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75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ADC19D-DEFE-7DED-C000-E3D8B2606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51454-12BE-DADB-810D-0BB4A4079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A4E70-4338-D46B-A70F-DEC959325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17D66B-35D4-6310-63E7-8A286930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B3589-697A-4000-3139-DE9DF08AA096}"/>
              </a:ext>
            </a:extLst>
          </p:cNvPr>
          <p:cNvSpPr txBox="1"/>
          <p:nvPr/>
        </p:nvSpPr>
        <p:spPr>
          <a:xfrm>
            <a:off x="1990165" y="0"/>
            <a:ext cx="5551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Antenna Deployment RAS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174BB5-5367-8001-102D-2E069101A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75677"/>
              </p:ext>
            </p:extLst>
          </p:nvPr>
        </p:nvGraphicFramePr>
        <p:xfrm>
          <a:off x="145330" y="965475"/>
          <a:ext cx="11800690" cy="1899802"/>
        </p:xfrm>
        <a:graphic>
          <a:graphicData uri="http://schemas.openxmlformats.org/drawingml/2006/table">
            <a:tbl>
              <a:tblPr/>
              <a:tblGrid>
                <a:gridCol w="47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8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980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SR 1.5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Antenna deployment system shall be able to withstand the space environment 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  <a:sym typeface="Arial"/>
                        </a:rPr>
                        <a:t>DR 1.5.1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Antenna deployment system shall be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able to survive thermal test in the range of -10 Deg </a:t>
                      </a:r>
                      <a:r>
                        <a:rPr lang="en-PH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Cel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to 45 Deg </a:t>
                      </a:r>
                      <a:r>
                        <a:rPr lang="en-PH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Cel</a:t>
                      </a: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1.5.1.1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Shall confirm the antenna deployment system can survive thermal test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Antenna deployment system operational test in laboratory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16409A-CA03-760A-CECE-28B4AC202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78375"/>
              </p:ext>
            </p:extLst>
          </p:nvPr>
        </p:nvGraphicFramePr>
        <p:xfrm>
          <a:off x="105524" y="3279909"/>
          <a:ext cx="11800690" cy="1899802"/>
        </p:xfrm>
        <a:graphic>
          <a:graphicData uri="http://schemas.openxmlformats.org/drawingml/2006/table">
            <a:tbl>
              <a:tblPr/>
              <a:tblGrid>
                <a:gridCol w="47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8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980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SR 1.6</a:t>
                      </a:r>
                      <a:endParaRPr lang="en-US" dirty="0"/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Antenna deployment system shall be able to perform the anechoic chamber test. </a:t>
                      </a: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  <a:sym typeface="Arial"/>
                        </a:rPr>
                        <a:t>DR </a:t>
                      </a:r>
                      <a:r>
                        <a:rPr lang="en-PH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1.6.1</a:t>
                      </a: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Antenna deployment system shall be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able to perform anechoic chamber test. 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1.6.1.1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Shall confirm the antenna deployment system can perform anechoic chamber test.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Antenna deployment system operational test in laboratory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28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ADC19D-DEFE-7DED-C000-E3D8B2606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51454-12BE-DADB-810D-0BB4A4079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A4E70-4338-D46B-A70F-DEC959325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17D66B-35D4-6310-63E7-8A286930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B3589-697A-4000-3139-DE9DF08AA096}"/>
              </a:ext>
            </a:extLst>
          </p:cNvPr>
          <p:cNvSpPr txBox="1"/>
          <p:nvPr/>
        </p:nvSpPr>
        <p:spPr>
          <a:xfrm>
            <a:off x="1990165" y="0"/>
            <a:ext cx="184731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4000" dirty="0">
              <a:cs typeface="Calibri"/>
            </a:endParaRPr>
          </a:p>
        </p:txBody>
      </p:sp>
      <p:pic>
        <p:nvPicPr>
          <p:cNvPr id="9" name="Picture 9" descr="Timeline&#10;&#10;Description automatically generated">
            <a:extLst>
              <a:ext uri="{FF2B5EF4-FFF2-40B4-BE49-F238E27FC236}">
                <a16:creationId xmlns:a16="http://schemas.microsoft.com/office/drawing/2014/main" id="{7BFE452B-AA39-EF19-EC84-44BC026DD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85" t="26343" r="6145" b="49017"/>
          <a:stretch/>
        </p:blipFill>
        <p:spPr>
          <a:xfrm>
            <a:off x="117758" y="1175509"/>
            <a:ext cx="12077243" cy="4021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949107-9622-4972-6226-A9BF0562E0F2}"/>
              </a:ext>
            </a:extLst>
          </p:cNvPr>
          <p:cNvSpPr txBox="1"/>
          <p:nvPr/>
        </p:nvSpPr>
        <p:spPr>
          <a:xfrm>
            <a:off x="2977444" y="578555"/>
            <a:ext cx="4851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7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7559-7167-C518-BD53-29843E7C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551"/>
            <a:ext cx="10515600" cy="766119"/>
          </a:xfrm>
        </p:spPr>
        <p:txBody>
          <a:bodyPr>
            <a:normAutofit/>
          </a:bodyPr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55C-70D4-CD0E-B494-8A7F83E3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 and Performance Evaluations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/>
                <a:ea typeface="Calibri"/>
                <a:cs typeface="Calibri"/>
              </a:rPr>
              <a:t>Product Breakdown Structure </a:t>
            </a:r>
            <a:r>
              <a:rPr lang="en-GB" dirty="0">
                <a:latin typeface="Calibri"/>
                <a:ea typeface="Calibri"/>
                <a:cs typeface="Calibri"/>
              </a:rPr>
              <a:t>– WBS </a:t>
            </a:r>
            <a:endParaRPr lang="en-GB" sz="280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Communication Links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Communication RAS (System and Design Requirements)</a:t>
            </a:r>
            <a:endParaRPr lang="en-Z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DA481-045C-FB51-E015-D4DB0584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D00CB-85EB-9F21-4B74-2994503295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1488E-CB7C-A8F9-25F8-96085449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3358-1840-1022-A24F-903572B0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4731-14C0-BA70-F93A-7A84B29D1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5D4A-3D9C-C25F-694B-F6AD02C0F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264F4-AB10-B68C-C9A1-07B96C5AF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960B-A241-4DAB-4D6D-2F73038E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9CC9FB9-AB93-B5A9-FF48-9B642ABDB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155430"/>
              </p:ext>
            </p:extLst>
          </p:nvPr>
        </p:nvGraphicFramePr>
        <p:xfrm>
          <a:off x="222406" y="446886"/>
          <a:ext cx="11441553" cy="632941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9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2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S/N</a:t>
                      </a:r>
                      <a:endParaRPr lang="en-ZW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en-ZW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Perfomance</a:t>
                      </a:r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Evaluations</a:t>
                      </a:r>
                      <a:endParaRPr lang="en-ZW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55">
                <a:tc rowSpan="3">
                  <a:txBody>
                    <a:bodyPr/>
                    <a:lstStyle/>
                    <a:p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ZW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900" b="0" dirty="0">
                          <a:latin typeface="Calibri"/>
                          <a:cs typeface="Calibri"/>
                        </a:rPr>
                        <a:t>Receive uplink command from GS (Ground Station), and send the received command to OBC (On Board Computer)</a:t>
                      </a:r>
                      <a:endParaRPr lang="en-PH" sz="1900" b="0" i="0" dirty="0">
                        <a:latin typeface="Calibri"/>
                        <a:cs typeface="Calibri"/>
                      </a:endParaRP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PH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UHF dipole antenna to receive 435 MHz uplink command.</a:t>
                      </a:r>
                      <a:endParaRPr lang="en-ZW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459">
                <a:tc vMerge="1">
                  <a:txBody>
                    <a:bodyPr/>
                    <a:lstStyle/>
                    <a:p>
                      <a:endParaRPr lang="en-ZW" sz="1400" dirty="0">
                        <a:latin typeface="Calibre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W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PH" sz="1900" dirty="0">
                          <a:latin typeface="Calibri"/>
                          <a:cs typeface="Calibri"/>
                        </a:rPr>
                        <a:t>Transceiver to receive and demodulate the uplink command in GMSK 4800 bps rate, and AX.25 frame format.</a:t>
                      </a: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459">
                <a:tc vMerge="1">
                  <a:txBody>
                    <a:bodyPr/>
                    <a:lstStyle/>
                    <a:p>
                      <a:endParaRPr lang="en-ZW" sz="1400" dirty="0">
                        <a:latin typeface="Calibre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W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PH" sz="1900" dirty="0">
                          <a:latin typeface="Calibri"/>
                          <a:cs typeface="Calibri"/>
                        </a:rPr>
                        <a:t>COMM MCU to send the command to OBC through UART.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ZW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 rowSpan="4">
                  <a:txBody>
                    <a:bodyPr/>
                    <a:lstStyle/>
                    <a:p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ZW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PH" sz="1900" b="0" dirty="0">
                          <a:latin typeface="Calibri"/>
                          <a:cs typeface="Calibri"/>
                        </a:rPr>
                        <a:t>Receive the Telemetry/HK data from OBC, and transmit the Telemetry/HK data to GS.</a:t>
                      </a:r>
                    </a:p>
                    <a:p>
                      <a:endParaRPr lang="en-ZW" sz="19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</a:pPr>
                      <a:r>
                        <a:rPr lang="en-PH" sz="1900" dirty="0">
                          <a:latin typeface="Calibri"/>
                          <a:cs typeface="Calibri"/>
                        </a:rPr>
                        <a:t>COMM MCU to receive telemetry/HK data from OBC. </a:t>
                      </a:r>
                      <a:endParaRPr lang="en-PH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459">
                <a:tc vMerge="1">
                  <a:txBody>
                    <a:bodyPr/>
                    <a:lstStyle/>
                    <a:p>
                      <a:endParaRPr lang="en-ZW" sz="1400" dirty="0">
                        <a:latin typeface="Calibre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W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PH" sz="1900" dirty="0">
                          <a:latin typeface="Calibri"/>
                          <a:cs typeface="Calibri"/>
                        </a:rPr>
                        <a:t>Transceiver to do GMSK modulation 4800 bps rate, and AX.25 frame format to Telemetry data.</a:t>
                      </a: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 vMerge="1">
                  <a:txBody>
                    <a:bodyPr/>
                    <a:lstStyle/>
                    <a:p>
                      <a:endParaRPr lang="en-ZW" sz="1400" dirty="0">
                        <a:latin typeface="Calibre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W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PH" sz="1900" dirty="0">
                          <a:latin typeface="Calibri"/>
                          <a:cs typeface="Calibri"/>
                        </a:rPr>
                        <a:t>Transceiver to process CW that contains HK data.</a:t>
                      </a: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2329">
                <a:tc vMerge="1">
                  <a:txBody>
                    <a:bodyPr/>
                    <a:lstStyle/>
                    <a:p>
                      <a:endParaRPr lang="en-ZW" sz="1400" dirty="0">
                        <a:latin typeface="Calibre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W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PH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UHF dipole antenna to transmit Telemetry/HK data using 437 MHz downlink frequency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ZW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 rowSpan="3">
                  <a:txBody>
                    <a:bodyPr/>
                    <a:lstStyle/>
                    <a:p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ZW" sz="1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en-PH" sz="1900" b="0" dirty="0">
                          <a:latin typeface="Calibri"/>
                          <a:cs typeface="Calibri"/>
                        </a:rPr>
                        <a:t>Receive the payload data (SF packets) from OBC and transmit data to GS.</a:t>
                      </a:r>
                      <a:endParaRPr lang="en-PH" sz="1900" b="0" i="0" dirty="0">
                        <a:latin typeface="Calibri"/>
                        <a:cs typeface="Calibri"/>
                      </a:endParaRP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</a:pPr>
                      <a:r>
                        <a:rPr lang="en-PH" sz="1900" dirty="0">
                          <a:latin typeface="Calibri"/>
                          <a:cs typeface="Calibri"/>
                        </a:rPr>
                        <a:t>COMM MCU to receive payload data from OBC. </a:t>
                      </a:r>
                      <a:endParaRPr lang="en-PH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5459">
                <a:tc vMerge="1">
                  <a:txBody>
                    <a:bodyPr/>
                    <a:lstStyle/>
                    <a:p>
                      <a:endParaRPr lang="en-ZW" sz="1400" dirty="0">
                        <a:latin typeface="Calibre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W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PH" sz="1900" dirty="0">
                          <a:latin typeface="Calibri"/>
                          <a:cs typeface="Calibri"/>
                        </a:rPr>
                        <a:t>Transceiver to do GMSK modulation 4800 bps rate, and AX.25 frame format to payload data.</a:t>
                      </a: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32329">
                <a:tc vMerge="1">
                  <a:txBody>
                    <a:bodyPr/>
                    <a:lstStyle/>
                    <a:p>
                      <a:endParaRPr lang="en-ZW" sz="1400" dirty="0">
                        <a:latin typeface="Calibre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ZW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PH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UHF dipole antenna to transmit Telemetry/HK data using 437 MHz downlink frequency.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ZW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1718" marR="71718" marT="35859" marB="358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65B6CC3-6A67-B72A-4270-C238375B0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982" y="-163833"/>
            <a:ext cx="7772400" cy="8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7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游ゴシック Light"/>
                <a:cs typeface="Calibri Light"/>
              </a:rPr>
              <a:t>WBS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4</a:t>
            </a:fld>
            <a:endParaRPr lang="en-TH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73826-D154-D9EC-3163-FAEDEFBF6AF0}"/>
              </a:ext>
            </a:extLst>
          </p:cNvPr>
          <p:cNvGrpSpPr/>
          <p:nvPr/>
        </p:nvGrpSpPr>
        <p:grpSpPr>
          <a:xfrm>
            <a:off x="630908" y="912599"/>
            <a:ext cx="10716672" cy="3407891"/>
            <a:chOff x="412671" y="3018696"/>
            <a:chExt cx="10716672" cy="283135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D326F0-FDA2-9E74-692C-898BD7A4C46E}"/>
                </a:ext>
              </a:extLst>
            </p:cNvPr>
            <p:cNvGrpSpPr/>
            <p:nvPr/>
          </p:nvGrpSpPr>
          <p:grpSpPr>
            <a:xfrm>
              <a:off x="412671" y="3018696"/>
              <a:ext cx="9332430" cy="2831354"/>
              <a:chOff x="-991269" y="3035935"/>
              <a:chExt cx="9332430" cy="2831354"/>
            </a:xfrm>
          </p:grpSpPr>
          <p:sp>
            <p:nvSpPr>
              <p:cNvPr id="4" name="Shape 97">
                <a:extLst>
                  <a:ext uri="{FF2B5EF4-FFF2-40B4-BE49-F238E27FC236}">
                    <a16:creationId xmlns:a16="http://schemas.microsoft.com/office/drawing/2014/main" id="{952C183C-0B9F-194B-FB51-3D574677A896}"/>
                  </a:ext>
                </a:extLst>
              </p:cNvPr>
              <p:cNvSpPr/>
              <p:nvPr/>
            </p:nvSpPr>
            <p:spPr>
              <a:xfrm>
                <a:off x="-106637" y="3967263"/>
                <a:ext cx="1530113" cy="7965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altLang="ko-KR" sz="1600" dirty="0"/>
                  <a:t>UHF Transceiver</a:t>
                </a:r>
                <a:endParaRPr lang="ko-KR" sz="1600" dirty="0"/>
              </a:p>
              <a:p>
                <a:pPr marL="0" lvl="0" indent="0" algn="ctr" rtl="0">
                  <a:spcBef>
                    <a:spcPts val="0"/>
                  </a:spcBef>
                  <a:buNone/>
                </a:pPr>
                <a:r>
                  <a:rPr lang="ko-KR" sz="1600" dirty="0"/>
                  <a:t>1.1.</a:t>
                </a:r>
                <a:r>
                  <a:rPr lang="en-GB" altLang="ko-KR" sz="1600" dirty="0"/>
                  <a:t>1.3.1</a:t>
                </a:r>
                <a:endParaRPr lang="ko-KR" sz="1600" dirty="0"/>
              </a:p>
            </p:txBody>
          </p:sp>
          <p:sp>
            <p:nvSpPr>
              <p:cNvPr id="5" name="Shape 108">
                <a:extLst>
                  <a:ext uri="{FF2B5EF4-FFF2-40B4-BE49-F238E27FC236}">
                    <a16:creationId xmlns:a16="http://schemas.microsoft.com/office/drawing/2014/main" id="{03A110BF-7958-2661-EEC0-64D5FB1C473E}"/>
                  </a:ext>
                </a:extLst>
              </p:cNvPr>
              <p:cNvSpPr/>
              <p:nvPr/>
            </p:nvSpPr>
            <p:spPr>
              <a:xfrm>
                <a:off x="-991269" y="5142028"/>
                <a:ext cx="954294" cy="72297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altLang="ko-KR" sz="1400" dirty="0"/>
                  <a:t>UHF TX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400" dirty="0">
                    <a:solidFill>
                      <a:schemeClr val="dk1"/>
                    </a:solidFill>
                  </a:rPr>
                  <a:t>1.3.1.1</a:t>
                </a:r>
                <a:endParaRPr lang="ko-KR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正方形/長方形 4">
                <a:extLst>
                  <a:ext uri="{FF2B5EF4-FFF2-40B4-BE49-F238E27FC236}">
                    <a16:creationId xmlns:a16="http://schemas.microsoft.com/office/drawing/2014/main" id="{05AD816D-FE1B-8A50-78D2-7EC3C8C27C92}"/>
                  </a:ext>
                </a:extLst>
              </p:cNvPr>
              <p:cNvSpPr/>
              <p:nvPr/>
            </p:nvSpPr>
            <p:spPr>
              <a:xfrm>
                <a:off x="2727573" y="3035935"/>
                <a:ext cx="1535113" cy="559382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charset="0"/>
                    <a:ea typeface="ＭＳ ゴシック" charset="-128"/>
                    <a:cs typeface="ＭＳ ゴシック" charset="-128"/>
                  </a:rPr>
                  <a:t>COM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ja-JP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charset="0"/>
                    <a:ea typeface="ＭＳ ゴシック" charset="-128"/>
                    <a:cs typeface="ＭＳ ゴシック" charset="-128"/>
                  </a:rPr>
                  <a:t>1.1.1.3</a:t>
                </a:r>
              </a:p>
            </p:txBody>
          </p:sp>
          <p:sp>
            <p:nvSpPr>
              <p:cNvPr id="14" name="Shape 97">
                <a:extLst>
                  <a:ext uri="{FF2B5EF4-FFF2-40B4-BE49-F238E27FC236}">
                    <a16:creationId xmlns:a16="http://schemas.microsoft.com/office/drawing/2014/main" id="{553B6A0A-DCC3-B396-1B82-C4D9CF9A9F27}"/>
                  </a:ext>
                </a:extLst>
              </p:cNvPr>
              <p:cNvSpPr/>
              <p:nvPr/>
            </p:nvSpPr>
            <p:spPr>
              <a:xfrm>
                <a:off x="2158447" y="3956729"/>
                <a:ext cx="1147719" cy="80645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buNone/>
                </a:pPr>
                <a:r>
                  <a:rPr lang="en-US" altLang="ko-KR" sz="1600" dirty="0"/>
                  <a:t>COM MCU </a:t>
                </a:r>
                <a:r>
                  <a:rPr lang="ko-KR" sz="1600" dirty="0"/>
                  <a:t>1.1.</a:t>
                </a:r>
                <a:r>
                  <a:rPr lang="en-GB" altLang="ko-KR" sz="1600" dirty="0"/>
                  <a:t>1.3.2</a:t>
                </a:r>
                <a:r>
                  <a:rPr lang="ko-KR" sz="1600" dirty="0"/>
                  <a:t> </a:t>
                </a:r>
              </a:p>
            </p:txBody>
          </p:sp>
          <p:sp>
            <p:nvSpPr>
              <p:cNvPr id="15" name="Shape 108">
                <a:extLst>
                  <a:ext uri="{FF2B5EF4-FFF2-40B4-BE49-F238E27FC236}">
                    <a16:creationId xmlns:a16="http://schemas.microsoft.com/office/drawing/2014/main" id="{720197B8-56BB-CD82-5D44-8D6339E60536}"/>
                  </a:ext>
                </a:extLst>
              </p:cNvPr>
              <p:cNvSpPr/>
              <p:nvPr/>
            </p:nvSpPr>
            <p:spPr>
              <a:xfrm>
                <a:off x="16931" y="5142028"/>
                <a:ext cx="1002497" cy="7229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400" dirty="0"/>
                  <a:t>Modulator</a:t>
                </a:r>
                <a:endParaRPr lang="ko-KR" sz="1400" dirty="0"/>
              </a:p>
              <a:p>
                <a:pPr lvl="0" algn="ctr"/>
                <a:r>
                  <a:rPr lang="ko-KR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altLang="ko-KR" sz="14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400" dirty="0">
                    <a:solidFill>
                      <a:schemeClr val="dk1"/>
                    </a:solidFill>
                  </a:rPr>
                  <a:t>1.3.1.2</a:t>
                </a:r>
                <a:endParaRPr lang="ko-KR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6" name="Shape 108">
                <a:extLst>
                  <a:ext uri="{FF2B5EF4-FFF2-40B4-BE49-F238E27FC236}">
                    <a16:creationId xmlns:a16="http://schemas.microsoft.com/office/drawing/2014/main" id="{69F72266-CA47-8608-860E-BF99482DDDE8}"/>
                  </a:ext>
                </a:extLst>
              </p:cNvPr>
              <p:cNvSpPr/>
              <p:nvPr/>
            </p:nvSpPr>
            <p:spPr>
              <a:xfrm>
                <a:off x="1080283" y="5148278"/>
                <a:ext cx="1018543" cy="71149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400" dirty="0"/>
                  <a:t>UHF RX</a:t>
                </a:r>
                <a:endParaRPr lang="ko-KR" sz="1400" dirty="0"/>
              </a:p>
              <a:p>
                <a:pPr lvl="0" algn="ctr"/>
                <a:r>
                  <a:rPr lang="ko-KR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altLang="ko-KR" sz="14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400" dirty="0">
                    <a:solidFill>
                      <a:schemeClr val="dk1"/>
                    </a:solidFill>
                  </a:rPr>
                  <a:t>1.3.1.3</a:t>
                </a:r>
                <a:endParaRPr lang="ko-KR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7" name="Shape 108">
                <a:extLst>
                  <a:ext uri="{FF2B5EF4-FFF2-40B4-BE49-F238E27FC236}">
                    <a16:creationId xmlns:a16="http://schemas.microsoft.com/office/drawing/2014/main" id="{FB0FD72F-6FF5-0FE0-BDD7-F403E6EA30C3}"/>
                  </a:ext>
                </a:extLst>
              </p:cNvPr>
              <p:cNvSpPr/>
              <p:nvPr/>
            </p:nvSpPr>
            <p:spPr>
              <a:xfrm>
                <a:off x="2158447" y="5144311"/>
                <a:ext cx="1169559" cy="7229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400" dirty="0"/>
                  <a:t>Demodulator</a:t>
                </a:r>
                <a:endParaRPr lang="ko-KR" sz="1400" dirty="0"/>
              </a:p>
              <a:p>
                <a:pPr lvl="0" algn="ctr"/>
                <a:r>
                  <a:rPr lang="ko-KR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altLang="ko-KR" sz="1400" dirty="0">
                    <a:solidFill>
                      <a:schemeClr val="dk1"/>
                    </a:solidFill>
                  </a:rPr>
                  <a:t>1.1.</a:t>
                </a:r>
                <a:r>
                  <a:rPr lang="en-GB" altLang="ko-KR" sz="1400" dirty="0">
                    <a:solidFill>
                      <a:schemeClr val="dk1"/>
                    </a:solidFill>
                  </a:rPr>
                  <a:t>1.3.1.4</a:t>
                </a:r>
                <a:endParaRPr lang="ko-KR" altLang="en-US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7978A1-C9FE-D832-CE4C-0C6B5BA5631A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H="1" flipV="1">
                <a:off x="658419" y="3765926"/>
                <a:ext cx="1" cy="2013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3B51BE8-AFCB-321B-9F99-095E95736863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2743227" y="4991105"/>
                <a:ext cx="2637" cy="1532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2F42E57-3D06-1197-87B8-314973F9BA5A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1581856" y="4992993"/>
                <a:ext cx="7699" cy="1552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8771A16-0121-389D-4ED3-2C1EBADFB02B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2732307" y="3755392"/>
                <a:ext cx="0" cy="2013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F19CCC-08E8-7841-BC60-5CCD7D67D932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-516759" y="4991105"/>
                <a:ext cx="2637" cy="150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20DD95C-FC4C-F14B-2418-8CBEF95ACC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272" y="4979421"/>
                <a:ext cx="4424797" cy="67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EA56D30-9537-877A-CF3F-84905C4766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419" y="3720634"/>
                <a:ext cx="7682742" cy="247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FE13817-BE6A-B1A8-F8E3-6B9FCD6CAAAE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3495130" y="3595317"/>
                <a:ext cx="0" cy="149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7115841-B7CE-41D3-564F-BFDD171D4139}"/>
                  </a:ext>
                </a:extLst>
              </p:cNvPr>
              <p:cNvCxnSpPr>
                <a:cxnSpLocks/>
                <a:stCxn id="58" idx="0"/>
              </p:cNvCxnSpPr>
              <p:nvPr/>
            </p:nvCxnSpPr>
            <p:spPr>
              <a:xfrm flipV="1">
                <a:off x="8341161" y="3720000"/>
                <a:ext cx="0" cy="200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Shape 97">
              <a:extLst>
                <a:ext uri="{FF2B5EF4-FFF2-40B4-BE49-F238E27FC236}">
                  <a16:creationId xmlns:a16="http://schemas.microsoft.com/office/drawing/2014/main" id="{3B42B749-24C7-005B-E492-AEC9DB98F4A4}"/>
                </a:ext>
              </a:extLst>
            </p:cNvPr>
            <p:cNvSpPr/>
            <p:nvPr/>
          </p:nvSpPr>
          <p:spPr>
            <a:xfrm>
              <a:off x="6889373" y="3925645"/>
              <a:ext cx="1147719" cy="8064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altLang="ko-KR" sz="1600" dirty="0"/>
                <a:t>Antenna</a:t>
              </a:r>
              <a:endParaRPr lang="ko-KR" sz="1600" dirty="0"/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ko-KR" sz="1600" dirty="0"/>
                <a:t>1.1.</a:t>
              </a:r>
              <a:r>
                <a:rPr lang="en-GB" altLang="ko-KR" sz="1600" dirty="0"/>
                <a:t>1.3.4</a:t>
              </a:r>
              <a:r>
                <a:rPr lang="ko-KR" sz="1600" dirty="0"/>
                <a:t> </a:t>
              </a:r>
            </a:p>
          </p:txBody>
        </p:sp>
        <p:sp>
          <p:nvSpPr>
            <p:cNvPr id="58" name="Shape 97">
              <a:extLst>
                <a:ext uri="{FF2B5EF4-FFF2-40B4-BE49-F238E27FC236}">
                  <a16:creationId xmlns:a16="http://schemas.microsoft.com/office/drawing/2014/main" id="{EBBCFA50-4C04-AF22-E5B3-AC049BE6DC30}"/>
                </a:ext>
              </a:extLst>
            </p:cNvPr>
            <p:cNvSpPr/>
            <p:nvPr/>
          </p:nvSpPr>
          <p:spPr>
            <a:xfrm>
              <a:off x="8911252" y="3903111"/>
              <a:ext cx="1667698" cy="8164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altLang="ko-KR" sz="1600" dirty="0"/>
                <a:t>Antenna deployment unit </a:t>
              </a:r>
              <a:endParaRPr lang="ko-KR" sz="1600" dirty="0"/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ko-KR" sz="1600" dirty="0"/>
                <a:t>1.1.</a:t>
              </a:r>
              <a:r>
                <a:rPr lang="en-GB" altLang="ko-KR" sz="1600" dirty="0"/>
                <a:t>1.3.5</a:t>
              </a:r>
              <a:r>
                <a:rPr lang="ko-KR" sz="1600" dirty="0"/>
                <a:t> </a:t>
              </a:r>
            </a:p>
          </p:txBody>
        </p:sp>
        <p:sp>
          <p:nvSpPr>
            <p:cNvPr id="68" name="Shape 108">
              <a:extLst>
                <a:ext uri="{FF2B5EF4-FFF2-40B4-BE49-F238E27FC236}">
                  <a16:creationId xmlns:a16="http://schemas.microsoft.com/office/drawing/2014/main" id="{E93CB9A2-E15A-2D65-653A-35896946A02C}"/>
                </a:ext>
              </a:extLst>
            </p:cNvPr>
            <p:cNvSpPr/>
            <p:nvPr/>
          </p:nvSpPr>
          <p:spPr>
            <a:xfrm>
              <a:off x="6947659" y="5109380"/>
              <a:ext cx="1046214" cy="7229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/>
                <a:t>TX/RX Antenna</a:t>
              </a:r>
              <a:endParaRPr lang="ko-KR" sz="1400" dirty="0"/>
            </a:p>
            <a:p>
              <a:pPr lvl="0" algn="ctr"/>
              <a:r>
                <a:rPr lang="ko-K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400" dirty="0">
                  <a:solidFill>
                    <a:schemeClr val="dk1"/>
                  </a:solidFill>
                </a:rPr>
                <a:t>1.1.</a:t>
              </a:r>
              <a:r>
                <a:rPr lang="en-GB" altLang="ko-KR" sz="1400" dirty="0">
                  <a:solidFill>
                    <a:schemeClr val="dk1"/>
                  </a:solidFill>
                </a:rPr>
                <a:t>1.3.4.1</a:t>
              </a:r>
              <a:endParaRPr lang="ko-KR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69" name="Shape 108">
              <a:extLst>
                <a:ext uri="{FF2B5EF4-FFF2-40B4-BE49-F238E27FC236}">
                  <a16:creationId xmlns:a16="http://schemas.microsoft.com/office/drawing/2014/main" id="{E3180448-4074-3063-2D59-083DBA364B8C}"/>
                </a:ext>
              </a:extLst>
            </p:cNvPr>
            <p:cNvSpPr/>
            <p:nvPr/>
          </p:nvSpPr>
          <p:spPr>
            <a:xfrm>
              <a:off x="9982200" y="5119559"/>
              <a:ext cx="1147143" cy="7229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/>
                <a:t>Fishing Wire</a:t>
              </a:r>
              <a:endParaRPr lang="ko-KR" sz="1400" dirty="0"/>
            </a:p>
            <a:p>
              <a:pPr lvl="0" algn="ctr"/>
              <a:r>
                <a:rPr lang="ko-K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400" dirty="0">
                  <a:solidFill>
                    <a:schemeClr val="dk1"/>
                  </a:solidFill>
                </a:rPr>
                <a:t>1.1.</a:t>
              </a:r>
              <a:r>
                <a:rPr lang="en-GB" altLang="ko-KR" sz="1400" dirty="0">
                  <a:solidFill>
                    <a:schemeClr val="dk1"/>
                  </a:solidFill>
                </a:rPr>
                <a:t>1.3.5.2</a:t>
              </a:r>
              <a:endParaRPr lang="ko-KR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70" name="Shape 108">
              <a:extLst>
                <a:ext uri="{FF2B5EF4-FFF2-40B4-BE49-F238E27FC236}">
                  <a16:creationId xmlns:a16="http://schemas.microsoft.com/office/drawing/2014/main" id="{BF4A55F5-5625-717A-4973-CC9F7B5B9440}"/>
                </a:ext>
              </a:extLst>
            </p:cNvPr>
            <p:cNvSpPr/>
            <p:nvPr/>
          </p:nvSpPr>
          <p:spPr>
            <a:xfrm>
              <a:off x="8446629" y="5126303"/>
              <a:ext cx="1289546" cy="7229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/>
                <a:t>Burner Circuit</a:t>
              </a:r>
              <a:endParaRPr lang="ko-KR" sz="1400" dirty="0"/>
            </a:p>
            <a:p>
              <a:pPr lvl="0" algn="ctr"/>
              <a:r>
                <a:rPr lang="ko-K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400" dirty="0">
                  <a:solidFill>
                    <a:schemeClr val="dk1"/>
                  </a:solidFill>
                </a:rPr>
                <a:t>1.1.</a:t>
              </a:r>
              <a:r>
                <a:rPr lang="en-GB" altLang="ko-KR" sz="1400" dirty="0">
                  <a:solidFill>
                    <a:schemeClr val="dk1"/>
                  </a:solidFill>
                </a:rPr>
                <a:t>1.3.5.1</a:t>
              </a:r>
              <a:endParaRPr lang="ko-KR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A1D69E0-AD22-457C-7533-7A016B60B970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7463233" y="3728142"/>
              <a:ext cx="0" cy="197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264953-2452-71D9-AE1F-1B20A09E024C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62360" y="4746572"/>
              <a:ext cx="0" cy="229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9A8877-E213-A40A-8B1B-8A88B44D078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1922120" y="4975754"/>
              <a:ext cx="0" cy="149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DB0515B-1163-D0AB-722F-1F28412B5AB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7470766" y="4727994"/>
              <a:ext cx="0" cy="3813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4BA7833-F836-3E61-5172-0A2B9370AAD8}"/>
                </a:ext>
              </a:extLst>
            </p:cNvPr>
            <p:cNvGrpSpPr/>
            <p:nvPr/>
          </p:nvGrpSpPr>
          <p:grpSpPr>
            <a:xfrm>
              <a:off x="9091402" y="4732099"/>
              <a:ext cx="1464370" cy="202115"/>
              <a:chOff x="3619375" y="4766853"/>
              <a:chExt cx="1464370" cy="202115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4E5DA87-A18A-66E5-E4FF-62437D12C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375" y="4962182"/>
                <a:ext cx="14643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37E8280-05FB-882D-E2C4-B907BE033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818" y="4766853"/>
                <a:ext cx="0" cy="202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2C217F6-3FEC-86CA-90C1-0A2D9338ED3A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9091402" y="4932126"/>
              <a:ext cx="0" cy="1941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4EC6C6F-F8F4-D7D3-0D93-534394D2B9B0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10555772" y="4927428"/>
              <a:ext cx="0" cy="192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Shape 108">
              <a:extLst>
                <a:ext uri="{FF2B5EF4-FFF2-40B4-BE49-F238E27FC236}">
                  <a16:creationId xmlns:a16="http://schemas.microsoft.com/office/drawing/2014/main" id="{F50651D8-5872-188B-4506-D0CF58FE1C9A}"/>
                </a:ext>
              </a:extLst>
            </p:cNvPr>
            <p:cNvSpPr/>
            <p:nvPr/>
          </p:nvSpPr>
          <p:spPr>
            <a:xfrm>
              <a:off x="4790713" y="5126303"/>
              <a:ext cx="1019998" cy="7229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dirty="0"/>
                <a:t>CW TX</a:t>
              </a:r>
              <a:endParaRPr lang="ko-KR" sz="1400" dirty="0"/>
            </a:p>
            <a:p>
              <a:pPr lvl="0" algn="ctr"/>
              <a:r>
                <a:rPr lang="ko-K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400" dirty="0">
                  <a:solidFill>
                    <a:schemeClr val="dk1"/>
                  </a:solidFill>
                </a:rPr>
                <a:t>1.1.</a:t>
              </a:r>
              <a:r>
                <a:rPr lang="en-GB" altLang="ko-KR" sz="1400" dirty="0">
                  <a:solidFill>
                    <a:schemeClr val="dk1"/>
                  </a:solidFill>
                </a:rPr>
                <a:t>1.3.1.5</a:t>
              </a:r>
              <a:endParaRPr lang="ko-KR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45F27A6-4257-FB87-A17F-E75F70E4FEFC}"/>
                </a:ext>
              </a:extLst>
            </p:cNvPr>
            <p:cNvCxnSpPr>
              <a:cxnSpLocks/>
              <a:endCxn id="161" idx="0"/>
            </p:cNvCxnSpPr>
            <p:nvPr/>
          </p:nvCxnSpPr>
          <p:spPr>
            <a:xfrm>
              <a:off x="5299465" y="4967910"/>
              <a:ext cx="1247" cy="158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Shape 97">
              <a:extLst>
                <a:ext uri="{FF2B5EF4-FFF2-40B4-BE49-F238E27FC236}">
                  <a16:creationId xmlns:a16="http://schemas.microsoft.com/office/drawing/2014/main" id="{1124AFE9-0A96-8DC1-FE13-1CD309C6E289}"/>
                </a:ext>
              </a:extLst>
            </p:cNvPr>
            <p:cNvSpPr/>
            <p:nvPr/>
          </p:nvSpPr>
          <p:spPr>
            <a:xfrm>
              <a:off x="5209494" y="3941325"/>
              <a:ext cx="1147719" cy="8064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-US" altLang="ko-KR" sz="1600" dirty="0"/>
                <a:t>COM FM </a:t>
              </a:r>
              <a:r>
                <a:rPr lang="ko-KR" sz="1600" dirty="0"/>
                <a:t>1.1.</a:t>
              </a:r>
              <a:r>
                <a:rPr lang="en-GB" altLang="ko-KR" sz="1600" dirty="0"/>
                <a:t>1.3.3</a:t>
              </a:r>
              <a:r>
                <a:rPr lang="ko-KR" sz="1600" dirty="0"/>
                <a:t> </a:t>
              </a: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B8BD2D3-D830-9BA2-C461-57385BB4F82A}"/>
                </a:ext>
              </a:extLst>
            </p:cNvPr>
            <p:cNvCxnSpPr>
              <a:cxnSpLocks/>
              <a:stCxn id="195" idx="0"/>
            </p:cNvCxnSpPr>
            <p:nvPr/>
          </p:nvCxnSpPr>
          <p:spPr>
            <a:xfrm flipH="1" flipV="1">
              <a:off x="5779882" y="3727210"/>
              <a:ext cx="3472" cy="214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13AFAB-E198-3DED-4552-CD02E1315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23AB8-188B-8990-BBFA-600C99DEA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A0AE-6E59-1550-A330-DC63A29C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Links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119CD3-1CA9-39A2-EC81-CFDB2DECC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298733"/>
              </p:ext>
            </p:extLst>
          </p:nvPr>
        </p:nvGraphicFramePr>
        <p:xfrm>
          <a:off x="838200" y="1825625"/>
          <a:ext cx="10515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603309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22649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62375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91805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Uplink </a:t>
                      </a:r>
                    </a:p>
                    <a:p>
                      <a:r>
                        <a:rPr lang="en-US" sz="2400" dirty="0"/>
                        <a:t>(Receive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Downlink </a:t>
                      </a:r>
                    </a:p>
                    <a:p>
                      <a:r>
                        <a:rPr lang="en-US" sz="2400" dirty="0"/>
                        <a:t>(Transmit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Beacon </a:t>
                      </a:r>
                    </a:p>
                    <a:p>
                      <a:r>
                        <a:rPr lang="en-US" sz="2400" dirty="0"/>
                        <a:t>(CW Mode)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435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437.375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437.375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1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GMSK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GMSK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CW Morse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Output 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800mW (29.03 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100mW (20 dBm)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4800 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4800 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 wpm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6889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0160A-17DB-7331-2B3D-7EBEC644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92E58-F529-BED2-3DAC-F594B1680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E9723-F377-6B66-3F3F-F99C1DFF2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1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3358-1840-1022-A24F-903572B0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04" y="1"/>
            <a:ext cx="10121395" cy="5224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Communication 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4731-14C0-BA70-F93A-7A84B29D1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5D4A-3D9C-C25F-694B-F6AD02C0F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264F4-AB10-B68C-C9A1-07B96C5AF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B7DD-5A4D-F903-378E-78D1FBE1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565A54BF-50DA-4EBD-DBE9-A65E36F0C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431610"/>
              </p:ext>
            </p:extLst>
          </p:nvPr>
        </p:nvGraphicFramePr>
        <p:xfrm>
          <a:off x="95694" y="522464"/>
          <a:ext cx="11993526" cy="6199015"/>
        </p:xfrm>
        <a:graphic>
          <a:graphicData uri="http://schemas.openxmlformats.org/drawingml/2006/table">
            <a:tbl>
              <a:tblPr firstRow="1" firstCol="1"/>
              <a:tblGrid>
                <a:gridCol w="859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940">
                  <a:extLst>
                    <a:ext uri="{9D8B030D-6E8A-4147-A177-3AD203B41FA5}">
                      <a16:colId xmlns:a16="http://schemas.microsoft.com/office/drawing/2014/main" val="3671386499"/>
                    </a:ext>
                  </a:extLst>
                </a:gridCol>
                <a:gridCol w="2355193">
                  <a:extLst>
                    <a:ext uri="{9D8B030D-6E8A-4147-A177-3AD203B41FA5}">
                      <a16:colId xmlns:a16="http://schemas.microsoft.com/office/drawing/2014/main" val="4177895139"/>
                    </a:ext>
                  </a:extLst>
                </a:gridCol>
                <a:gridCol w="689303">
                  <a:extLst>
                    <a:ext uri="{9D8B030D-6E8A-4147-A177-3AD203B41FA5}">
                      <a16:colId xmlns:a16="http://schemas.microsoft.com/office/drawing/2014/main" val="4164004267"/>
                    </a:ext>
                  </a:extLst>
                </a:gridCol>
                <a:gridCol w="2832004">
                  <a:extLst>
                    <a:ext uri="{9D8B030D-6E8A-4147-A177-3AD203B41FA5}">
                      <a16:colId xmlns:a16="http://schemas.microsoft.com/office/drawing/2014/main" val="4167922020"/>
                    </a:ext>
                  </a:extLst>
                </a:gridCol>
                <a:gridCol w="3009002">
                  <a:extLst>
                    <a:ext uri="{9D8B030D-6E8A-4147-A177-3AD203B41FA5}">
                      <a16:colId xmlns:a16="http://schemas.microsoft.com/office/drawing/2014/main" val="1696669453"/>
                    </a:ext>
                  </a:extLst>
                </a:gridCol>
              </a:tblGrid>
              <a:tr h="4449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u="none" strike="noStrike" dirty="0">
                          <a:effectLst/>
                        </a:rPr>
                        <a:t>S/N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254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u="none" strike="noStrike" dirty="0">
                          <a:effectLst/>
                        </a:rPr>
                        <a:t>System</a:t>
                      </a:r>
                      <a:r>
                        <a:rPr lang="en-PH" sz="1400" u="none" strike="noStrike" baseline="0" dirty="0">
                          <a:effectLst/>
                        </a:rPr>
                        <a:t> requirement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254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u="none" strike="noStrike" dirty="0">
                          <a:effectLst/>
                        </a:rPr>
                        <a:t>S/N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254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u="none" strike="noStrike" dirty="0">
                          <a:effectLst/>
                        </a:rPr>
                        <a:t>Design Requirements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254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u="none" strike="noStrike" dirty="0">
                          <a:effectLst/>
                        </a:rPr>
                        <a:t>S/N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254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u="none" strike="noStrike" dirty="0">
                          <a:effectLst/>
                        </a:rPr>
                        <a:t>Verification Requirements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254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u="none" strike="noStrike" dirty="0">
                          <a:effectLst/>
                        </a:rPr>
                        <a:t>Verification Method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254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921816"/>
                  </a:ext>
                </a:extLst>
              </a:tr>
              <a:tr h="1104791">
                <a:tc rowSpan="7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400" u="none" strike="noStrike" cap="none" dirty="0">
                          <a:effectLst/>
                          <a:sym typeface="Arial"/>
                        </a:rPr>
                        <a:t>SR 1.1. </a:t>
                      </a:r>
                      <a:endParaRPr lang="en-PH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254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09728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Satellite shall be able to receive uplink command from ground station</a:t>
                      </a:r>
                      <a:r>
                        <a:rPr lang="en-P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254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400" b="1" u="none" strike="noStrike" cap="none" dirty="0">
                          <a:effectLst/>
                          <a:sym typeface="Arial"/>
                        </a:rPr>
                        <a:t>DR</a:t>
                      </a:r>
                    </a:p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PH" sz="1400" b="1" u="none" strike="noStrike" cap="none" dirty="0">
                          <a:effectLst/>
                          <a:sym typeface="Arial"/>
                        </a:rPr>
                        <a:t>1.1.1</a:t>
                      </a:r>
                      <a:endParaRPr lang="en-PH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254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400" u="none" strike="noStrike" dirty="0">
                          <a:effectLst/>
                        </a:rPr>
                        <a:t>Antenna shall be dipole that receives uplink command at 435 </a:t>
                      </a:r>
                      <a:r>
                        <a:rPr lang="en-PH" sz="1400" u="none" strike="noStrike" dirty="0" err="1">
                          <a:effectLst/>
                        </a:rPr>
                        <a:t>MHz.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254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1.1.1.1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254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400" u="none" strike="noStrike" dirty="0">
                          <a:effectLst/>
                        </a:rPr>
                        <a:t>Get the S11 parameter of the antenna.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254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400" u="none" strike="noStrike" dirty="0">
                          <a:effectLst/>
                        </a:rPr>
                        <a:t>Use simulation tool (e.g. CST, HFSS).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endParaRPr lang="en-PH" sz="1400" u="none" strike="noStrike" dirty="0">
                        <a:effectLst/>
                      </a:endParaRP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400" u="none" strike="noStrike" dirty="0">
                          <a:effectLst/>
                        </a:rPr>
                        <a:t>Use Vector Network </a:t>
                      </a:r>
                      <a:r>
                        <a:rPr lang="en-PH" sz="1400" u="none" strike="noStrike" dirty="0" err="1">
                          <a:effectLst/>
                        </a:rPr>
                        <a:t>Analyzer</a:t>
                      </a:r>
                      <a:r>
                        <a:rPr lang="en-PH" sz="1400" u="none" strike="noStrike" dirty="0">
                          <a:effectLst/>
                        </a:rPr>
                        <a:t> (VNA) at anechoic chamber test.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254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07054"/>
                  </a:ext>
                </a:extLst>
              </a:tr>
              <a:tr h="884848">
                <a:tc vMerge="1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1.1.1.2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400" u="none" strike="noStrike" dirty="0">
                          <a:effectLst/>
                        </a:rPr>
                        <a:t>Measure received signal power at the antenna.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400" u="none" strike="noStrike" dirty="0">
                          <a:effectLst/>
                        </a:rPr>
                        <a:t>Use Spectrum </a:t>
                      </a:r>
                      <a:r>
                        <a:rPr lang="en-PH" sz="1400" u="none" strike="noStrike" dirty="0" err="1">
                          <a:effectLst/>
                        </a:rPr>
                        <a:t>Analyzer</a:t>
                      </a:r>
                      <a:r>
                        <a:rPr lang="en-PH" sz="1400" u="none" strike="noStrike" dirty="0">
                          <a:effectLst/>
                        </a:rPr>
                        <a:t> (SA) at anechoic chamber test.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endParaRPr lang="en-PH" sz="1400" u="none" strike="noStrike" dirty="0">
                        <a:effectLst/>
                      </a:endParaRP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400" u="none" strike="noStrike" dirty="0">
                          <a:effectLst/>
                        </a:rPr>
                        <a:t> Use SA at Long Range Test (LRT).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27646"/>
                  </a:ext>
                </a:extLst>
              </a:tr>
              <a:tr h="44496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u="none" strike="noStrike" cap="none" dirty="0">
                          <a:effectLst/>
                          <a:sym typeface="Arial"/>
                        </a:rPr>
                        <a:t>DR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u="none" strike="noStrike" cap="none" dirty="0">
                          <a:effectLst/>
                          <a:sym typeface="Arial"/>
                        </a:rPr>
                        <a:t>1.1.2</a:t>
                      </a:r>
                      <a:endParaRPr lang="en-PH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400" u="none" strike="noStrike" dirty="0">
                          <a:effectLst/>
                        </a:rPr>
                        <a:t> Modulation shall be GMSK at 4800 bps data rate.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1.1.2.1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400" u="none" strike="noStrike" dirty="0">
                          <a:effectLst/>
                        </a:rPr>
                        <a:t>Confirm the output waveform at the transceiver (TRX).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400" u="none" strike="noStrike" dirty="0">
                          <a:effectLst/>
                        </a:rPr>
                        <a:t>Use oscilloscope to check the waveform.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74877"/>
                  </a:ext>
                </a:extLst>
              </a:tr>
              <a:tr h="664906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u="none" strike="noStrike" dirty="0">
                          <a:effectLst/>
                        </a:rPr>
                        <a:t>DR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u="none" strike="noStrike" dirty="0">
                          <a:effectLst/>
                        </a:rPr>
                        <a:t>1.1.3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400" u="none" strike="noStrike" dirty="0">
                          <a:effectLst/>
                        </a:rPr>
                        <a:t>Frame format shall be AX.25 Protocol.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1.1.3.1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400" u="none" strike="noStrike" dirty="0">
                          <a:effectLst/>
                        </a:rPr>
                        <a:t>Determine the packet error.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400" u="none" strike="noStrike" dirty="0">
                          <a:effectLst/>
                        </a:rPr>
                        <a:t>Send pre-defined data and inspect the received data for errors.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96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u="none" strike="noStrike" dirty="0">
                          <a:effectLst/>
                        </a:rPr>
                        <a:t>DR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b="1" u="none" strike="noStrike" dirty="0">
                          <a:effectLst/>
                        </a:rPr>
                        <a:t>1.1.4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40000"/>
                        <a:lumOff val="60000"/>
                      </a:srgb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400" u="none" strike="noStrike" dirty="0">
                          <a:effectLst/>
                        </a:rPr>
                        <a:t>COM MCU shall send the command to OBC through UART.</a:t>
                      </a:r>
                    </a:p>
                    <a:p>
                      <a:pPr algn="l" fontAlgn="ctr"/>
                      <a:r>
                        <a:rPr lang="en-PH" sz="1400" u="none" strike="noStrike" dirty="0">
                          <a:effectLst/>
                        </a:rPr>
                        <a:t> 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1.1.4.1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400" u="none" strike="noStrike" dirty="0">
                          <a:effectLst/>
                        </a:rPr>
                        <a:t>Check UART communication between COMM MCU and OBC.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400" u="none" strike="noStrike" dirty="0">
                          <a:effectLst/>
                        </a:rPr>
                        <a:t>Compare COMM MCU transmit data and OBC received data.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4848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1.1.4.2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400" u="none" strike="noStrike" dirty="0">
                          <a:effectLst/>
                        </a:rPr>
                        <a:t>Conduct uplink success rate test.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400" u="none" strike="noStrike" dirty="0">
                          <a:effectLst/>
                        </a:rPr>
                        <a:t>Count packets successfully received vs. transmitted at controlled environment and at LRT.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473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PH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1.1.4.3</a:t>
                      </a:r>
                      <a:endParaRPr lang="en-P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400" u="none" strike="noStrike" dirty="0">
                          <a:effectLst/>
                        </a:rPr>
                        <a:t>Conduct link budget computation.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400" u="none" strike="noStrike" dirty="0">
                          <a:effectLst/>
                        </a:rPr>
                        <a:t>Compute for theoretical losses and gains at every critical points.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endParaRPr lang="en-PH" sz="1400" u="none" strike="noStrike" dirty="0">
                        <a:effectLst/>
                      </a:endParaRP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q"/>
                      </a:pPr>
                      <a:r>
                        <a:rPr lang="en-PH" sz="1400" u="none" strike="noStrike" dirty="0">
                          <a:effectLst/>
                        </a:rPr>
                        <a:t> Measure the losses and gains at every critical points at controlled environment, and at LRT.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12700" cmpd="sng">
                      <a:solidFill>
                        <a:srgbClr val="8064A2"/>
                      </a:solidFill>
                    </a:lnL>
                    <a:lnR w="12700" cmpd="sng">
                      <a:solidFill>
                        <a:srgbClr val="8064A2"/>
                      </a:solidFill>
                    </a:lnR>
                    <a:lnT w="12700" cmpd="sng">
                      <a:solidFill>
                        <a:srgbClr val="8064A2"/>
                      </a:solidFill>
                    </a:lnT>
                    <a:lnB w="12700" cmpd="sng">
                      <a:solidFill>
                        <a:srgbClr val="8064A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63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3358-1840-1022-A24F-903572B0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19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Communication 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4731-14C0-BA70-F93A-7A84B29D1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5D4A-3D9C-C25F-694B-F6AD02C0F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264F4-AB10-B68C-C9A1-07B96C5AF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B7DD-5A4D-F903-378E-78D1FBE1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6486DA1D-ACB5-EABA-DFD3-0D34DA5D1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83054"/>
              </p:ext>
            </p:extLst>
          </p:nvPr>
        </p:nvGraphicFramePr>
        <p:xfrm>
          <a:off x="370368" y="681037"/>
          <a:ext cx="11451263" cy="6054928"/>
        </p:xfrm>
        <a:graphic>
          <a:graphicData uri="http://schemas.openxmlformats.org/drawingml/2006/table">
            <a:tbl>
              <a:tblPr/>
              <a:tblGrid>
                <a:gridCol w="58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32">
                  <a:extLst>
                    <a:ext uri="{9D8B030D-6E8A-4147-A177-3AD203B41FA5}">
                      <a16:colId xmlns:a16="http://schemas.microsoft.com/office/drawing/2014/main" val="3671386499"/>
                    </a:ext>
                  </a:extLst>
                </a:gridCol>
                <a:gridCol w="2260269">
                  <a:extLst>
                    <a:ext uri="{9D8B030D-6E8A-4147-A177-3AD203B41FA5}">
                      <a16:colId xmlns:a16="http://schemas.microsoft.com/office/drawing/2014/main" val="4177895139"/>
                    </a:ext>
                  </a:extLst>
                </a:gridCol>
                <a:gridCol w="597083">
                  <a:extLst>
                    <a:ext uri="{9D8B030D-6E8A-4147-A177-3AD203B41FA5}">
                      <a16:colId xmlns:a16="http://schemas.microsoft.com/office/drawing/2014/main" val="4164004267"/>
                    </a:ext>
                  </a:extLst>
                </a:gridCol>
                <a:gridCol w="2731858">
                  <a:extLst>
                    <a:ext uri="{9D8B030D-6E8A-4147-A177-3AD203B41FA5}">
                      <a16:colId xmlns:a16="http://schemas.microsoft.com/office/drawing/2014/main" val="4167922020"/>
                    </a:ext>
                  </a:extLst>
                </a:gridCol>
                <a:gridCol w="3549780">
                  <a:extLst>
                    <a:ext uri="{9D8B030D-6E8A-4147-A177-3AD203B41FA5}">
                      <a16:colId xmlns:a16="http://schemas.microsoft.com/office/drawing/2014/main" val="1696669453"/>
                    </a:ext>
                  </a:extLst>
                </a:gridCol>
              </a:tblGrid>
              <a:tr h="4662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S/N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 Requirement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S/N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Requirements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S/N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Verification Requirements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Verification Method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921816"/>
                  </a:ext>
                </a:extLst>
              </a:tr>
              <a:tr h="696686">
                <a:tc row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SR 1.2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09728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Satellite shall be able to transmit telemetry and mission data to ground station.</a:t>
                      </a:r>
                    </a:p>
                    <a:p>
                      <a:pPr algn="ctr" fontAlgn="ctr"/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 MCU shall receive the telemetry data from OBC through UART.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PH" sz="1600" dirty="0"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UART communication between OBC and COMM MCU.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Compare OBC transmit data and COMM MCU received data.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07054"/>
                  </a:ext>
                </a:extLst>
              </a:tr>
              <a:tr h="466231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1.2.2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Modulation shall be GMSK at 4800 bps data rate.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PH" sz="1600" dirty="0"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Confirm the output waveform at the TRX.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oscilloscope to check the waveform.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27646"/>
                  </a:ext>
                </a:extLst>
              </a:tr>
              <a:tr h="466231"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1.2.3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Frame format shall be AX.25 Protocol.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1.2.3.1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the packet error.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Send pre-defined data and inspect the received data for errors.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74877"/>
                  </a:ext>
                </a:extLst>
              </a:tr>
              <a:tr h="696686"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1.2.4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Antenna shall be dipole and receives downlink command at 437.375 </a:t>
                      </a:r>
                      <a:r>
                        <a:rPr lang="en-PH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MHz.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1.2.4.1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 the S11 parameter of the antenna.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simulation tool (i.e. CST, HFSS).</a:t>
                      </a:r>
                    </a:p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Use VNA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anechoic chamber test.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686"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1.2.4.2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 transmitted signal power at the antenna.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SA</a:t>
                      </a:r>
                      <a:r>
                        <a:rPr lang="en-PH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anechoic chamber test.</a:t>
                      </a:r>
                    </a:p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SA at LRT.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686"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1.2.4.3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Conduct downlink success rate test.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 packets successfully transmitted vs. received at controlled environment and at LRT.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6398"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PH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1.2.4.4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Conduct link budget computation.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 for theoretical losses and gains at every critical points.</a:t>
                      </a: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 fontAlgn="ctr">
                        <a:buFont typeface="Wingdings" panose="05000000000000000000" pitchFamily="2" charset="2"/>
                        <a:buChar char="v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 the losses and gains at every critical points at controlled environment, and at LRT.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5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3358-1840-1022-A24F-903572B0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26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Communication 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4731-14C0-BA70-F93A-7A84B29D1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5D4A-3D9C-C25F-694B-F6AD02C0F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264F4-AB10-B68C-C9A1-07B96C5AF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B7DD-5A4D-F903-378E-78D1FBE1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6E25DBB-0DA9-5863-0648-D1F7D9F1A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765873"/>
              </p:ext>
            </p:extLst>
          </p:nvPr>
        </p:nvGraphicFramePr>
        <p:xfrm>
          <a:off x="153537" y="1052014"/>
          <a:ext cx="11887199" cy="3025957"/>
        </p:xfrm>
        <a:graphic>
          <a:graphicData uri="http://schemas.openxmlformats.org/drawingml/2006/table">
            <a:tbl>
              <a:tblPr/>
              <a:tblGrid>
                <a:gridCol w="70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139">
                  <a:extLst>
                    <a:ext uri="{9D8B030D-6E8A-4147-A177-3AD203B41FA5}">
                      <a16:colId xmlns:a16="http://schemas.microsoft.com/office/drawing/2014/main" val="3671386499"/>
                    </a:ext>
                  </a:extLst>
                </a:gridCol>
                <a:gridCol w="2224657">
                  <a:extLst>
                    <a:ext uri="{9D8B030D-6E8A-4147-A177-3AD203B41FA5}">
                      <a16:colId xmlns:a16="http://schemas.microsoft.com/office/drawing/2014/main" val="4177895139"/>
                    </a:ext>
                  </a:extLst>
                </a:gridCol>
                <a:gridCol w="808966">
                  <a:extLst>
                    <a:ext uri="{9D8B030D-6E8A-4147-A177-3AD203B41FA5}">
                      <a16:colId xmlns:a16="http://schemas.microsoft.com/office/drawing/2014/main" val="4164004267"/>
                    </a:ext>
                  </a:extLst>
                </a:gridCol>
                <a:gridCol w="2831381">
                  <a:extLst>
                    <a:ext uri="{9D8B030D-6E8A-4147-A177-3AD203B41FA5}">
                      <a16:colId xmlns:a16="http://schemas.microsoft.com/office/drawing/2014/main" val="4167922020"/>
                    </a:ext>
                  </a:extLst>
                </a:gridCol>
                <a:gridCol w="2561725">
                  <a:extLst>
                    <a:ext uri="{9D8B030D-6E8A-4147-A177-3AD203B41FA5}">
                      <a16:colId xmlns:a16="http://schemas.microsoft.com/office/drawing/2014/main" val="1696669453"/>
                    </a:ext>
                  </a:extLst>
                </a:gridCol>
              </a:tblGrid>
              <a:tr h="5509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S/N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System</a:t>
                      </a:r>
                      <a:r>
                        <a:rPr lang="en-PH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Requirement</a:t>
                      </a: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Design Requirements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Verification Requirements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Verification Method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921816"/>
                  </a:ext>
                </a:extLst>
              </a:tr>
              <a:tr h="741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SR 1.3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Satellite shall be able to send CW beacon.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CW shall contain housekeeping data.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1.3.1.1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read data.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read display data.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07054"/>
                  </a:ext>
                </a:extLst>
              </a:tr>
              <a:tr h="360621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PH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23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SR 1.4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 shall survive space environment.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PH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 shall be able to survive thermal test in the range </a:t>
                      </a:r>
                      <a:r>
                        <a:rPr lang="en-PH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 -10C to 45C.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1.4.1.1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Shall confirm the COMM can survive thermal test.</a:t>
                      </a: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 operational test in laboratory.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0" marR="5630" marT="5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25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3358-1840-1022-A24F-903572B0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Subsystem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5D4A-3D9C-C25F-694B-F6AD02C0F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00"/>
          <a:stretch/>
        </p:blipFill>
        <p:spPr>
          <a:xfrm>
            <a:off x="10717428" y="0"/>
            <a:ext cx="1474572" cy="642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264F4-AB10-B68C-C9A1-07B96C5AF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76"/>
          <a:stretch/>
        </p:blipFill>
        <p:spPr>
          <a:xfrm>
            <a:off x="0" y="0"/>
            <a:ext cx="1232405" cy="64255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B7DD-5A4D-F903-378E-78D1FBE1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35A-F718-6142-B45B-59F6F80BB6FB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D98FF92-9D8D-43F9-89E4-B0B6C2BE4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6253" t="25000" r="1048" b="46455"/>
          <a:stretch/>
        </p:blipFill>
        <p:spPr>
          <a:xfrm>
            <a:off x="62710" y="1450432"/>
            <a:ext cx="12061310" cy="4124082"/>
          </a:xfrm>
        </p:spPr>
      </p:pic>
    </p:spTree>
    <p:extLst>
      <p:ext uri="{BB962C8B-B14F-4D97-AF65-F5344CB8AC3E}">
        <p14:creationId xmlns:p14="http://schemas.microsoft.com/office/powerpoint/2010/main" val="71641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159EB6A-3970-4FC3-9753-21E2E5CAB6D1}"/>
</file>

<file path=customXml/itemProps2.xml><?xml version="1.0" encoding="utf-8"?>
<ds:datastoreItem xmlns:ds="http://schemas.openxmlformats.org/officeDocument/2006/customXml" ds:itemID="{94624D96-BC7C-4888-8339-54752E742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7D3764-8D45-4993-958F-506CA83EEDD6}">
  <ds:schemaRefs>
    <ds:schemaRef ds:uri="http://schemas.microsoft.com/office/2006/metadata/properties"/>
    <ds:schemaRef ds:uri="http://schemas.microsoft.com/office/infopath/2007/PartnerControls"/>
    <ds:schemaRef ds:uri="63281834-bd77-4da8-9b5c-8cdc7ad0c56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1559</Words>
  <Application>Microsoft Office PowerPoint</Application>
  <PresentationFormat>Widescreen</PresentationFormat>
  <Paragraphs>379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Communication Subsystem</vt:lpstr>
      <vt:lpstr>Outline </vt:lpstr>
      <vt:lpstr>PowerPoint Presentation</vt:lpstr>
      <vt:lpstr>WBS</vt:lpstr>
      <vt:lpstr>Communication Links</vt:lpstr>
      <vt:lpstr>Communication RAS</vt:lpstr>
      <vt:lpstr>Communication RAS</vt:lpstr>
      <vt:lpstr>Communication RAS</vt:lpstr>
      <vt:lpstr>Communication Subsystem Schedule</vt:lpstr>
      <vt:lpstr>Antenna Deployment</vt:lpstr>
      <vt:lpstr>Block Diagram for Antenna Deployment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WBS PBS MDR for COMM</dc:title>
  <dc:creator>EI PHYU PHYU</dc:creator>
  <cp:lastModifiedBy>EI PHYU PHYU</cp:lastModifiedBy>
  <cp:revision>105</cp:revision>
  <dcterms:created xsi:type="dcterms:W3CDTF">2022-12-09T04:16:26Z</dcterms:created>
  <dcterms:modified xsi:type="dcterms:W3CDTF">2022-12-20T09:36:00Z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  <property fmtid="{D5CDD505-2E9C-101B-9397-08002B2CF9AE}" pid="3" name="MediaServiceImageTags">
    <vt:lpwstr/>
  </property>
</Properties>
</file>