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15"/>
  </p:notesMasterIdLst>
  <p:handoutMasterIdLst>
    <p:handoutMasterId r:id="rId16"/>
  </p:handoutMasterIdLst>
  <p:sldIdLst>
    <p:sldId id="282" r:id="rId2"/>
    <p:sldId id="292" r:id="rId3"/>
    <p:sldId id="322" r:id="rId4"/>
    <p:sldId id="332" r:id="rId5"/>
    <p:sldId id="343" r:id="rId6"/>
    <p:sldId id="334" r:id="rId7"/>
    <p:sldId id="335" r:id="rId8"/>
    <p:sldId id="336" r:id="rId9"/>
    <p:sldId id="347" r:id="rId10"/>
    <p:sldId id="344" r:id="rId11"/>
    <p:sldId id="345" r:id="rId12"/>
    <p:sldId id="346" r:id="rId13"/>
    <p:sldId id="339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DA92E7B-D8EF-4CFA-882B-B6270B57A348}">
  <a:tblStyle styleId="{4DA92E7B-D8EF-4CFA-882B-B6270B57A3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91"/>
    <p:restoredTop sz="94548" autoAdjust="0"/>
  </p:normalViewPr>
  <p:slideViewPr>
    <p:cSldViewPr snapToGrid="0">
      <p:cViewPr varScale="1">
        <p:scale>
          <a:sx n="113" d="100"/>
          <a:sy n="113" d="100"/>
        </p:scale>
        <p:origin x="216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72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FD1090DC-EB65-2246-B62E-54DEDC5AB6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ABC5C5B-DE5C-0840-9C41-2E3592A86D5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9767D-3182-474B-9854-4BCC47233973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FA17AA8-C314-4C4D-B514-5DF5CA4EDA5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DC0E212-1653-EB4C-8E9E-B83BF5A139C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B2910-04C0-FF45-AB81-BC3FF0B5E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80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56137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0" y="2931919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="" xmlns:a16="http://schemas.microsoft.com/office/drawing/2014/main" id="{2EB46537-0DFF-354F-A186-DCB9C80526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31191" y="3029359"/>
            <a:ext cx="1145389" cy="1023291"/>
          </a:xfrm>
          <a:prstGeom prst="rect">
            <a:avLst/>
          </a:prstGeom>
        </p:spPr>
      </p:pic>
      <p:pic>
        <p:nvPicPr>
          <p:cNvPr id="21" name="Picture 20" descr="A picture containing clipart&#10;&#10;Description automatically generated">
            <a:extLst>
              <a:ext uri="{FF2B5EF4-FFF2-40B4-BE49-F238E27FC236}">
                <a16:creationId xmlns="" xmlns:a16="http://schemas.microsoft.com/office/drawing/2014/main" id="{C1402F25-C2A1-0742-A943-CB3229D3BAF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20124" y="3082451"/>
            <a:ext cx="1348395" cy="917106"/>
          </a:xfrm>
          <a:prstGeom prst="rect">
            <a:avLst/>
          </a:prstGeom>
        </p:spPr>
      </p:pic>
      <p:sp>
        <p:nvSpPr>
          <p:cNvPr id="22" name="Google Shape;80;p5">
            <a:extLst>
              <a:ext uri="{FF2B5EF4-FFF2-40B4-BE49-F238E27FC236}">
                <a16:creationId xmlns="" xmlns:a16="http://schemas.microsoft.com/office/drawing/2014/main" id="{11CCF3A3-7382-FE4D-BAE3-108008FCC7E6}"/>
              </a:ext>
            </a:extLst>
          </p:cNvPr>
          <p:cNvSpPr txBox="1">
            <a:spLocks/>
          </p:cNvSpPr>
          <p:nvPr userDrawn="1"/>
        </p:nvSpPr>
        <p:spPr>
          <a:xfrm>
            <a:off x="7661080" y="4637459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="" xmlns:a16="http://schemas.microsoft.com/office/drawing/2014/main" id="{974240CE-61F5-EB41-8D40-447136F45B7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79275" y="1300083"/>
            <a:ext cx="1420337" cy="15510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userDrawn="1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6041575" cy="918449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6EA49381-1911-C047-8847-A717F5830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7378"/>
            <a:ext cx="5258400" cy="766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2E6256A1-9FDD-0E47-A868-F67A8B90CC6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34488" y="4398201"/>
            <a:ext cx="1831375" cy="670793"/>
            <a:chOff x="0" y="1359227"/>
            <a:chExt cx="10070927" cy="3688764"/>
          </a:xfrm>
        </p:grpSpPr>
        <p:pic>
          <p:nvPicPr>
            <p:cNvPr id="32" name="Picture 31" descr="A close up of a sign&#10;&#10;Description automatically generated">
              <a:extLst>
                <a:ext uri="{FF2B5EF4-FFF2-40B4-BE49-F238E27FC236}">
                  <a16:creationId xmlns="" xmlns:a16="http://schemas.microsoft.com/office/drawing/2014/main" id="{310B0803-B441-8849-B714-127F463F48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23923"/>
            <a:stretch/>
          </p:blipFill>
          <p:spPr>
            <a:xfrm>
              <a:off x="0" y="1359227"/>
              <a:ext cx="4440201" cy="3688764"/>
            </a:xfrm>
            <a:prstGeom prst="rect">
              <a:avLst/>
            </a:prstGeom>
          </p:spPr>
        </p:pic>
        <p:pic>
          <p:nvPicPr>
            <p:cNvPr id="33" name="Picture 32" descr="A close up of a sign&#10;&#10;Description automatically generated">
              <a:extLst>
                <a:ext uri="{FF2B5EF4-FFF2-40B4-BE49-F238E27FC236}">
                  <a16:creationId xmlns="" xmlns:a16="http://schemas.microsoft.com/office/drawing/2014/main" id="{090AB45F-3D00-9A41-A49C-40F1DB9C62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5918" t="75957" r="14852"/>
            <a:stretch/>
          </p:blipFill>
          <p:spPr>
            <a:xfrm>
              <a:off x="3645075" y="2245290"/>
              <a:ext cx="6425852" cy="2436924"/>
            </a:xfrm>
            <a:prstGeom prst="rect">
              <a:avLst/>
            </a:prstGeom>
          </p:spPr>
        </p:pic>
      </p:grpSp>
      <p:sp>
        <p:nvSpPr>
          <p:cNvPr id="34" name="Content Placeholder 5">
            <a:extLst>
              <a:ext uri="{FF2B5EF4-FFF2-40B4-BE49-F238E27FC236}">
                <a16:creationId xmlns="" xmlns:a16="http://schemas.microsoft.com/office/drawing/2014/main" id="{B8A1D972-3C87-7746-BF5E-D89FAE712C0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3218" y="918486"/>
            <a:ext cx="8437563" cy="3567139"/>
          </a:xfrm>
        </p:spPr>
        <p:txBody>
          <a:bodyPr anchor="t"/>
          <a:lstStyle>
            <a:lvl1pPr marL="419100" indent="-342900">
              <a:buFont typeface="Wingdings" pitchFamily="2" charset="2"/>
              <a:buChar char="q"/>
              <a:defRPr>
                <a:latin typeface="Book Antiqua" panose="02040602050305030304" pitchFamily="18" charset="0"/>
              </a:defRPr>
            </a:lvl1pPr>
            <a:lvl2pPr marL="914400" indent="-381000">
              <a:buFont typeface="Wingdings" pitchFamily="2" charset="2"/>
              <a:buChar char="§"/>
              <a:defRPr>
                <a:latin typeface="Book Antiqua" panose="02040602050305030304" pitchFamily="18" charset="0"/>
              </a:defRPr>
            </a:lvl2pPr>
            <a:lvl3pPr marL="1371600" indent="-381000">
              <a:buFont typeface="Wingdings" pitchFamily="2" charset="2"/>
              <a:buChar char="§"/>
              <a:defRPr>
                <a:latin typeface="Book Antiqua" panose="02040602050305030304" pitchFamily="18" charset="0"/>
              </a:defRPr>
            </a:lvl3pPr>
            <a:lvl4pPr marL="1828800" indent="-381000">
              <a:buFont typeface="Wingdings" pitchFamily="2" charset="2"/>
              <a:buChar char="§"/>
              <a:defRPr>
                <a:latin typeface="Book Antiqua" panose="02040602050305030304" pitchFamily="18" charset="0"/>
              </a:defRPr>
            </a:lvl4pPr>
            <a:lvl5pPr marL="2286000" indent="-381000">
              <a:buFont typeface="Wingdings" pitchFamily="2" charset="2"/>
              <a:buChar char="§"/>
              <a:defRPr>
                <a:latin typeface="Book Antiqua" panose="0204060205030503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E3E0DAB8-F2B4-064E-871A-6167B7777C51}"/>
              </a:ext>
            </a:extLst>
          </p:cNvPr>
          <p:cNvGrpSpPr/>
          <p:nvPr userDrawn="1"/>
        </p:nvGrpSpPr>
        <p:grpSpPr>
          <a:xfrm>
            <a:off x="7441931" y="99590"/>
            <a:ext cx="1660646" cy="618070"/>
            <a:chOff x="7483354" y="66155"/>
            <a:chExt cx="1660646" cy="618070"/>
          </a:xfrm>
        </p:grpSpPr>
        <p:pic>
          <p:nvPicPr>
            <p:cNvPr id="28" name="Picture 27" descr="A close up of a sign&#10;&#10;Description automatically generated">
              <a:extLst>
                <a:ext uri="{FF2B5EF4-FFF2-40B4-BE49-F238E27FC236}">
                  <a16:creationId xmlns="" xmlns:a16="http://schemas.microsoft.com/office/drawing/2014/main" id="{5C2F2081-A7DD-EE47-A78E-15536D590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3354" y="66155"/>
              <a:ext cx="691817" cy="618070"/>
            </a:xfrm>
            <a:prstGeom prst="rect">
              <a:avLst/>
            </a:prstGeom>
          </p:spPr>
        </p:pic>
        <p:pic>
          <p:nvPicPr>
            <p:cNvPr id="29" name="Picture 28" descr="A picture containing clipart&#10;&#10;Description automatically generated">
              <a:extLst>
                <a:ext uri="{FF2B5EF4-FFF2-40B4-BE49-F238E27FC236}">
                  <a16:creationId xmlns="" xmlns:a16="http://schemas.microsoft.com/office/drawing/2014/main" id="{2B91DA04-02BF-1447-A943-3B931E3DA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54237" y="66155"/>
              <a:ext cx="889763" cy="605169"/>
            </a:xfrm>
            <a:prstGeom prst="rect">
              <a:avLst/>
            </a:prstGeom>
          </p:spPr>
        </p:pic>
      </p:grpSp>
      <p:sp>
        <p:nvSpPr>
          <p:cNvPr id="35" name="Google Shape;80;p5">
            <a:extLst>
              <a:ext uri="{FF2B5EF4-FFF2-40B4-BE49-F238E27FC236}">
                <a16:creationId xmlns="" xmlns:a16="http://schemas.microsoft.com/office/drawing/2014/main" id="{1048C3BA-8624-CC46-8A46-13155CD5ECE1}"/>
              </a:ext>
            </a:extLst>
          </p:cNvPr>
          <p:cNvSpPr txBox="1">
            <a:spLocks/>
          </p:cNvSpPr>
          <p:nvPr userDrawn="1"/>
        </p:nvSpPr>
        <p:spPr>
          <a:xfrm>
            <a:off x="7661080" y="4637459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3B60B9-A660-CE43-AB21-07B4AFBD6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Google Shape;10;p2">
            <a:extLst>
              <a:ext uri="{FF2B5EF4-FFF2-40B4-BE49-F238E27FC236}">
                <a16:creationId xmlns="" xmlns:a16="http://schemas.microsoft.com/office/drawing/2014/main" id="{78C1013D-74CA-1840-9635-52351AFC261E}"/>
              </a:ext>
            </a:extLst>
          </p:cNvPr>
          <p:cNvSpPr/>
          <p:nvPr userDrawn="1"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" name="Google Shape;11;p2">
            <a:extLst>
              <a:ext uri="{FF2B5EF4-FFF2-40B4-BE49-F238E27FC236}">
                <a16:creationId xmlns="" xmlns:a16="http://schemas.microsoft.com/office/drawing/2014/main" id="{E085B59D-BEAE-064D-8654-C5F2A1DF5691}"/>
              </a:ext>
            </a:extLst>
          </p:cNvPr>
          <p:cNvGrpSpPr/>
          <p:nvPr userDrawn="1"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6" name="Google Shape;12;p2">
              <a:extLst>
                <a:ext uri="{FF2B5EF4-FFF2-40B4-BE49-F238E27FC236}">
                  <a16:creationId xmlns="" xmlns:a16="http://schemas.microsoft.com/office/drawing/2014/main" id="{9C5D1A8C-6149-8E49-A2C8-366E3CA55392}"/>
                </a:ext>
              </a:extLst>
            </p:cNvPr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;p2">
              <a:extLst>
                <a:ext uri="{FF2B5EF4-FFF2-40B4-BE49-F238E27FC236}">
                  <a16:creationId xmlns="" xmlns:a16="http://schemas.microsoft.com/office/drawing/2014/main" id="{2EE0ED3D-EA8C-9444-8807-C555BE852635}"/>
                </a:ext>
              </a:extLst>
            </p:cNvPr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8" name="Google Shape;14;p2">
            <a:extLst>
              <a:ext uri="{FF2B5EF4-FFF2-40B4-BE49-F238E27FC236}">
                <a16:creationId xmlns="" xmlns:a16="http://schemas.microsoft.com/office/drawing/2014/main" id="{C78AB387-713F-F949-AD07-12038D7A7648}"/>
              </a:ext>
            </a:extLst>
          </p:cNvPr>
          <p:cNvGrpSpPr/>
          <p:nvPr userDrawn="1"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9" name="Google Shape;15;p2">
              <a:extLst>
                <a:ext uri="{FF2B5EF4-FFF2-40B4-BE49-F238E27FC236}">
                  <a16:creationId xmlns="" xmlns:a16="http://schemas.microsoft.com/office/drawing/2014/main" id="{B487219F-5275-DF48-9E1D-A18D85179D06}"/>
                </a:ext>
              </a:extLst>
            </p:cNvPr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0" name="Google Shape;16;p2">
              <a:extLst>
                <a:ext uri="{FF2B5EF4-FFF2-40B4-BE49-F238E27FC236}">
                  <a16:creationId xmlns="" xmlns:a16="http://schemas.microsoft.com/office/drawing/2014/main" id="{FA4FD3FC-BEAB-4247-8D1F-61F5EDAA920D}"/>
                </a:ext>
              </a:extLst>
            </p:cNvPr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1" name="Google Shape;17;p2">
            <a:extLst>
              <a:ext uri="{FF2B5EF4-FFF2-40B4-BE49-F238E27FC236}">
                <a16:creationId xmlns="" xmlns:a16="http://schemas.microsoft.com/office/drawing/2014/main" id="{4AD74878-EEF1-BF43-8472-1246CF7055A0}"/>
              </a:ext>
            </a:extLst>
          </p:cNvPr>
          <p:cNvGrpSpPr/>
          <p:nvPr userDrawn="1"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2" name="Google Shape;18;p2">
              <a:extLst>
                <a:ext uri="{FF2B5EF4-FFF2-40B4-BE49-F238E27FC236}">
                  <a16:creationId xmlns="" xmlns:a16="http://schemas.microsoft.com/office/drawing/2014/main" id="{1BE051BE-ABD6-BD49-A5B6-541C02C2A638}"/>
                </a:ext>
              </a:extLst>
            </p:cNvPr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9;p2">
              <a:extLst>
                <a:ext uri="{FF2B5EF4-FFF2-40B4-BE49-F238E27FC236}">
                  <a16:creationId xmlns="" xmlns:a16="http://schemas.microsoft.com/office/drawing/2014/main" id="{9C43FD2B-A692-5547-9007-4776785D03ED}"/>
                </a:ext>
              </a:extLst>
            </p:cNvPr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14" name="Google Shape;20;p2" descr="&lt;Name&gt; / 18 Dec 2018">
                <a:extLst>
                  <a:ext uri="{FF2B5EF4-FFF2-40B4-BE49-F238E27FC236}">
                    <a16:creationId xmlns="" xmlns:a16="http://schemas.microsoft.com/office/drawing/2014/main" id="{4037AB03-8B91-7A4B-BBB4-5C040C868AF4}"/>
                  </a:ext>
                  <a:ext uri="{C183D7F6-B498-43B3-948B-1728B52AA6E4}">
                    <adec:decorative xmlns:adec="http://schemas.microsoft.com/office/drawing/2017/decorative" xmlns="" val="0"/>
                  </a:ext>
                </a:extLst>
              </p:cNvPr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" name="Google Shape;21;p2">
                <a:extLst>
                  <a:ext uri="{FF2B5EF4-FFF2-40B4-BE49-F238E27FC236}">
                    <a16:creationId xmlns="" xmlns:a16="http://schemas.microsoft.com/office/drawing/2014/main" id="{8D1A2F54-9CD7-7D45-92A3-76E0AECA24E8}"/>
                  </a:ext>
                </a:extLst>
              </p:cNvPr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" name="Google Shape;22;p2">
            <a:extLst>
              <a:ext uri="{FF2B5EF4-FFF2-40B4-BE49-F238E27FC236}">
                <a16:creationId xmlns="" xmlns:a16="http://schemas.microsoft.com/office/drawing/2014/main" id="{75F9796D-DBD1-A04D-BB9D-2C37F5BF98E5}"/>
              </a:ext>
            </a:extLst>
          </p:cNvPr>
          <p:cNvSpPr txBox="1">
            <a:spLocks/>
          </p:cNvSpPr>
          <p:nvPr userDrawn="1"/>
        </p:nvSpPr>
        <p:spPr>
          <a:xfrm>
            <a:off x="685800" y="1090750"/>
            <a:ext cx="5367900" cy="29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0" i="0" u="none" strike="noStrike" cap="none">
                <a:solidFill>
                  <a:srgbClr val="FFFFFF"/>
                </a:solidFill>
                <a:latin typeface="Zapfino" panose="03030300040707070C03" pitchFamily="66" charset="77"/>
                <a:ea typeface="Roboto Condensed"/>
                <a:cs typeface="Roboto Condensed"/>
                <a:sym typeface="Roboto Condensed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dirty="0"/>
              <a:t>Thank you!!!</a:t>
            </a:r>
          </a:p>
        </p:txBody>
      </p:sp>
      <p:pic>
        <p:nvPicPr>
          <p:cNvPr id="22" name="Picture 21" descr="A close up of a sign&#10;&#10;Description automatically generated">
            <a:extLst>
              <a:ext uri="{FF2B5EF4-FFF2-40B4-BE49-F238E27FC236}">
                <a16:creationId xmlns="" xmlns:a16="http://schemas.microsoft.com/office/drawing/2014/main" id="{9B1DA322-513F-3140-9341-16709A889D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31191" y="3029359"/>
            <a:ext cx="1145389" cy="1023291"/>
          </a:xfrm>
          <a:prstGeom prst="rect">
            <a:avLst/>
          </a:prstGeom>
        </p:spPr>
      </p:pic>
      <p:pic>
        <p:nvPicPr>
          <p:cNvPr id="23" name="Picture 22" descr="A picture containing clipart&#10;&#10;Description automatically generated">
            <a:extLst>
              <a:ext uri="{FF2B5EF4-FFF2-40B4-BE49-F238E27FC236}">
                <a16:creationId xmlns="" xmlns:a16="http://schemas.microsoft.com/office/drawing/2014/main" id="{E0A853FF-FF1E-8542-A809-C6167341191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20124" y="3082451"/>
            <a:ext cx="1348395" cy="917106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AA929617-4B13-5148-BBF0-DF96E1ADE4D8}"/>
              </a:ext>
            </a:extLst>
          </p:cNvPr>
          <p:cNvGrpSpPr/>
          <p:nvPr userDrawn="1"/>
        </p:nvGrpSpPr>
        <p:grpSpPr>
          <a:xfrm>
            <a:off x="2783993" y="151811"/>
            <a:ext cx="4884552" cy="814783"/>
            <a:chOff x="2747657" y="151811"/>
            <a:chExt cx="4884552" cy="814783"/>
          </a:xfrm>
        </p:grpSpPr>
        <p:pic>
          <p:nvPicPr>
            <p:cNvPr id="28" name="Picture 27">
              <a:extLst>
                <a:ext uri="{FF2B5EF4-FFF2-40B4-BE49-F238E27FC236}">
                  <a16:creationId xmlns="" xmlns:a16="http://schemas.microsoft.com/office/drawing/2014/main" id="{633F1B25-9844-BF44-8F14-F09C2A948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47657" y="156101"/>
              <a:ext cx="1376460" cy="810493"/>
            </a:xfrm>
            <a:prstGeom prst="rect">
              <a:avLst/>
            </a:prstGeom>
          </p:spPr>
        </p:pic>
        <p:pic>
          <p:nvPicPr>
            <p:cNvPr id="29" name="Picture 28" descr="A close up of a sign&#10;&#10;Description automatically generated">
              <a:extLst>
                <a:ext uri="{FF2B5EF4-FFF2-40B4-BE49-F238E27FC236}">
                  <a16:creationId xmlns="" xmlns:a16="http://schemas.microsoft.com/office/drawing/2014/main" id="{B2516CE3-46DD-5B44-A4D9-29E944FEF9BD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4425" y="151811"/>
              <a:ext cx="1667784" cy="810493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="" xmlns:a16="http://schemas.microsoft.com/office/drawing/2014/main" id="{C5109556-B40A-6C42-A792-C7A6690E5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13361" y="156073"/>
              <a:ext cx="1667784" cy="810493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D356324A-7BC1-0844-8796-27CE3B87406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598" y="64604"/>
            <a:ext cx="2654948" cy="984906"/>
            <a:chOff x="0" y="1424063"/>
            <a:chExt cx="9768784" cy="3623925"/>
          </a:xfrm>
        </p:grpSpPr>
        <p:sp>
          <p:nvSpPr>
            <p:cNvPr id="32" name="Hexagon 31">
              <a:extLst>
                <a:ext uri="{FF2B5EF4-FFF2-40B4-BE49-F238E27FC236}">
                  <a16:creationId xmlns="" xmlns:a16="http://schemas.microsoft.com/office/drawing/2014/main" id="{7E055DE6-6C20-D74B-BF6D-39B6955F13D5}"/>
                </a:ext>
              </a:extLst>
            </p:cNvPr>
            <p:cNvSpPr/>
            <p:nvPr/>
          </p:nvSpPr>
          <p:spPr>
            <a:xfrm rot="5400000">
              <a:off x="490808" y="1670679"/>
              <a:ext cx="3472396" cy="3018503"/>
            </a:xfrm>
            <a:prstGeom prst="hexagon">
              <a:avLst>
                <a:gd name="adj" fmla="val 28632"/>
                <a:gd name="vf" fmla="val 11547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="" xmlns:a16="http://schemas.microsoft.com/office/drawing/2014/main" id="{A12EA577-B4C7-6E42-84C5-7057226B05A5}"/>
                </a:ext>
              </a:extLst>
            </p:cNvPr>
            <p:cNvGrpSpPr/>
            <p:nvPr/>
          </p:nvGrpSpPr>
          <p:grpSpPr>
            <a:xfrm>
              <a:off x="0" y="1424063"/>
              <a:ext cx="9768784" cy="3623925"/>
              <a:chOff x="0" y="1424063"/>
              <a:chExt cx="9768784" cy="3623925"/>
            </a:xfrm>
          </p:grpSpPr>
          <p:pic>
            <p:nvPicPr>
              <p:cNvPr id="34" name="Picture 33" descr="A close up of a sign&#10;&#10;Description automatically generated">
                <a:extLst>
                  <a:ext uri="{FF2B5EF4-FFF2-40B4-BE49-F238E27FC236}">
                    <a16:creationId xmlns="" xmlns:a16="http://schemas.microsoft.com/office/drawing/2014/main" id="{ED082936-14FD-D941-8659-38EA4145776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t="1337" b="23923"/>
              <a:stretch/>
            </p:blipFill>
            <p:spPr>
              <a:xfrm>
                <a:off x="0" y="1424063"/>
                <a:ext cx="4440200" cy="3623925"/>
              </a:xfrm>
              <a:prstGeom prst="rect">
                <a:avLst/>
              </a:prstGeom>
            </p:spPr>
          </p:pic>
          <p:pic>
            <p:nvPicPr>
              <p:cNvPr id="35" name="Picture 34" descr="A close up of a sign&#10;&#10;Description automatically generated">
                <a:extLst>
                  <a:ext uri="{FF2B5EF4-FFF2-40B4-BE49-F238E27FC236}">
                    <a16:creationId xmlns="" xmlns:a16="http://schemas.microsoft.com/office/drawing/2014/main" id="{D9E60AA4-265B-FF46-8497-BCCFECD02AD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15918" t="75957" r="14852"/>
              <a:stretch/>
            </p:blipFill>
            <p:spPr>
              <a:xfrm>
                <a:off x="3601943" y="2316933"/>
                <a:ext cx="6166841" cy="233869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51729433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9" r:id="rId3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6584" y="1428955"/>
            <a:ext cx="583525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Book Antiqua" panose="02040602050305030304" pitchFamily="18" charset="0"/>
              </a:rPr>
              <a:t>BIRDS-4 </a:t>
            </a:r>
            <a:r>
              <a:rPr lang="en-US" sz="320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FM 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APRS Long Range Test Report </a:t>
            </a:r>
            <a:endParaRPr lang="en-PH" sz="3200" dirty="0">
              <a:solidFill>
                <a:schemeClr val="tx1"/>
              </a:solidFill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xmlns="" id="{2A0DEAAA-F9FD-0741-85C3-B5A6E26B2807}"/>
              </a:ext>
            </a:extLst>
          </p:cNvPr>
          <p:cNvSpPr txBox="1">
            <a:spLocks/>
          </p:cNvSpPr>
          <p:nvPr/>
        </p:nvSpPr>
        <p:spPr>
          <a:xfrm>
            <a:off x="182432" y="3207174"/>
            <a:ext cx="3509035" cy="1256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6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Prepared by:</a:t>
            </a:r>
            <a:endParaRPr lang="en-US" sz="1800" dirty="0" smtClean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r>
              <a:rPr lang="en-US" sz="2000" b="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Marloun P. Sejera</a:t>
            </a:r>
          </a:p>
          <a:p>
            <a:endParaRPr lang="en-US" sz="1600" b="0" dirty="0" smtClean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r>
              <a:rPr lang="en-US" sz="1600" b="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15 December 2019</a:t>
            </a:r>
            <a:endParaRPr lang="en-US" sz="2000" b="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79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">
            <a:extLst>
              <a:ext uri="{FF2B5EF4-FFF2-40B4-BE49-F238E27FC236}">
                <a16:creationId xmlns:a16="http://schemas.microsoft.com/office/drawing/2014/main" xmlns="" id="{662F833C-FDE1-D64D-B93C-627CECDB1979}"/>
              </a:ext>
            </a:extLst>
          </p:cNvPr>
          <p:cNvSpPr txBox="1">
            <a:spLocks/>
          </p:cNvSpPr>
          <p:nvPr/>
        </p:nvSpPr>
        <p:spPr>
          <a:xfrm>
            <a:off x="6919785" y="1106372"/>
            <a:ext cx="2065466" cy="2932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19100" marR="0" lvl="0" indent="-3429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Wingdings" pitchFamily="2" charset="2"/>
              <a:buChar char="q"/>
              <a:defRPr sz="2400" b="0" i="0" u="none" strike="noStrike" cap="none">
                <a:solidFill>
                  <a:srgbClr val="263248"/>
                </a:solidFill>
                <a:latin typeface="Book Antiqua" panose="02040602050305030304" pitchFamily="18" charset="0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 ea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Wingdings" pitchFamily="2" charset="2"/>
              <a:buChar char="§"/>
              <a:defRPr sz="2400" b="0" i="0" u="none" strike="noStrike" cap="none">
                <a:solidFill>
                  <a:srgbClr val="263248"/>
                </a:solidFill>
                <a:latin typeface="Book Antiqua" panose="02040602050305030304" pitchFamily="18" charset="0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 ea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Wingdings" pitchFamily="2" charset="2"/>
              <a:buChar char="§"/>
              <a:defRPr sz="2400" b="0" i="0" u="none" strike="noStrike" cap="none">
                <a:solidFill>
                  <a:srgbClr val="263248"/>
                </a:solidFill>
                <a:latin typeface="Book Antiqua" panose="02040602050305030304" pitchFamily="18" charset="0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 ea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Wingdings" pitchFamily="2" charset="2"/>
              <a:buChar char="§"/>
              <a:defRPr sz="2400" b="0" i="0" u="none" strike="noStrike" cap="none">
                <a:solidFill>
                  <a:srgbClr val="263248"/>
                </a:solidFill>
                <a:latin typeface="Book Antiqua" panose="02040602050305030304" pitchFamily="18" charset="0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 ea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Wingdings" pitchFamily="2" charset="2"/>
              <a:buChar char="§"/>
              <a:defRPr sz="2400" b="0" i="0" u="none" strike="noStrike" cap="none">
                <a:solidFill>
                  <a:srgbClr val="263248"/>
                </a:solidFill>
                <a:latin typeface="Book Antiqua" panose="02040602050305030304" pitchFamily="18" charset="0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 ea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 ea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 ea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 eaLnBrk="1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76200" indent="0">
              <a:buNone/>
            </a:pPr>
            <a:r>
              <a:rPr lang="en-US" sz="2000" dirty="0" smtClean="0"/>
              <a:t>With the same setup as long range test at Mt. </a:t>
            </a:r>
            <a:r>
              <a:rPr lang="en-US" sz="2000" dirty="0" err="1" smtClean="0"/>
              <a:t>Sarakura</a:t>
            </a:r>
            <a:r>
              <a:rPr lang="en-US" sz="2000" dirty="0" smtClean="0"/>
              <a:t> except Pt = 37 </a:t>
            </a:r>
            <a:r>
              <a:rPr lang="en-US" sz="2000" dirty="0" err="1" smtClean="0"/>
              <a:t>dBm</a:t>
            </a:r>
            <a:r>
              <a:rPr lang="en-US" sz="2000" dirty="0" smtClean="0"/>
              <a:t>, successful uplink can be achieved at elevation angle of at least 30</a:t>
            </a:r>
            <a:r>
              <a:rPr lang="en-US" sz="2000" baseline="30000" dirty="0" smtClean="0"/>
              <a:t>0</a:t>
            </a:r>
            <a:r>
              <a:rPr lang="en-US" sz="2000" dirty="0" smtClean="0"/>
              <a:t>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72677C3F-777B-D640-A77E-7755F9102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5101"/>
            <a:ext cx="5879515" cy="766200"/>
          </a:xfrm>
        </p:spPr>
        <p:txBody>
          <a:bodyPr/>
          <a:lstStyle/>
          <a:p>
            <a:r>
              <a:rPr lang="en-US" sz="2400" dirty="0" err="1" smtClean="0">
                <a:solidFill>
                  <a:srgbClr val="FFC000"/>
                </a:solidFill>
                <a:latin typeface="Book Antiqua" panose="02040602050305030304" pitchFamily="18" charset="0"/>
              </a:rPr>
              <a:t>UpLink</a:t>
            </a:r>
            <a:r>
              <a:rPr lang="en-US" sz="2400" dirty="0" smtClean="0">
                <a:solidFill>
                  <a:srgbClr val="FFC000"/>
                </a:solidFill>
                <a:latin typeface="Book Antiqua" panose="02040602050305030304" pitchFamily="18" charset="0"/>
              </a:rPr>
              <a:t> Budget</a:t>
            </a:r>
            <a:endParaRPr lang="en-US" sz="2400" dirty="0">
              <a:solidFill>
                <a:srgbClr val="FFC000"/>
              </a:solidFill>
              <a:latin typeface="Book Antiqua" panose="0204060205030503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52" y="951300"/>
            <a:ext cx="5685463" cy="340745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4167962"/>
            <a:ext cx="6359611" cy="1907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8230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677C3F-777B-D640-A77E-7755F9102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5101"/>
            <a:ext cx="5879515" cy="766200"/>
          </a:xfrm>
        </p:spPr>
        <p:txBody>
          <a:bodyPr/>
          <a:lstStyle/>
          <a:p>
            <a:r>
              <a:rPr lang="en-US" sz="2400" dirty="0" err="1" smtClean="0">
                <a:solidFill>
                  <a:srgbClr val="FFC000"/>
                </a:solidFill>
                <a:latin typeface="Book Antiqua" panose="02040602050305030304" pitchFamily="18" charset="0"/>
              </a:rPr>
              <a:t>UpLink</a:t>
            </a:r>
            <a:r>
              <a:rPr lang="en-US" sz="2400" dirty="0" smtClean="0">
                <a:solidFill>
                  <a:srgbClr val="FFC000"/>
                </a:solidFill>
                <a:latin typeface="Book Antiqua" panose="02040602050305030304" pitchFamily="18" charset="0"/>
              </a:rPr>
              <a:t> Budget (Ground Station Setup)</a:t>
            </a:r>
            <a:endParaRPr lang="en-US" sz="2400" dirty="0">
              <a:solidFill>
                <a:srgbClr val="FFC000"/>
              </a:solidFill>
              <a:latin typeface="Book Antiqua" panose="02040602050305030304" pitchFamily="18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xmlns="" id="{662F833C-FDE1-D64D-B93C-627CECDB1979}"/>
              </a:ext>
            </a:extLst>
          </p:cNvPr>
          <p:cNvSpPr txBox="1">
            <a:spLocks/>
          </p:cNvSpPr>
          <p:nvPr/>
        </p:nvSpPr>
        <p:spPr>
          <a:xfrm>
            <a:off x="6977451" y="1384087"/>
            <a:ext cx="2065466" cy="237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19100" marR="0" lvl="0" indent="-3429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Wingdings" pitchFamily="2" charset="2"/>
              <a:buChar char="q"/>
              <a:defRPr sz="2400" b="0" i="0" u="none" strike="noStrike" cap="none">
                <a:solidFill>
                  <a:srgbClr val="263248"/>
                </a:solidFill>
                <a:latin typeface="Book Antiqua" panose="02040602050305030304" pitchFamily="18" charset="0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 ea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Wingdings" pitchFamily="2" charset="2"/>
              <a:buChar char="§"/>
              <a:defRPr sz="2400" b="0" i="0" u="none" strike="noStrike" cap="none">
                <a:solidFill>
                  <a:srgbClr val="263248"/>
                </a:solidFill>
                <a:latin typeface="Book Antiqua" panose="02040602050305030304" pitchFamily="18" charset="0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 ea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Wingdings" pitchFamily="2" charset="2"/>
              <a:buChar char="§"/>
              <a:defRPr sz="2400" b="0" i="0" u="none" strike="noStrike" cap="none">
                <a:solidFill>
                  <a:srgbClr val="263248"/>
                </a:solidFill>
                <a:latin typeface="Book Antiqua" panose="02040602050305030304" pitchFamily="18" charset="0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 ea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Wingdings" pitchFamily="2" charset="2"/>
              <a:buChar char="§"/>
              <a:defRPr sz="2400" b="0" i="0" u="none" strike="noStrike" cap="none">
                <a:solidFill>
                  <a:srgbClr val="263248"/>
                </a:solidFill>
                <a:latin typeface="Book Antiqua" panose="02040602050305030304" pitchFamily="18" charset="0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 ea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Wingdings" pitchFamily="2" charset="2"/>
              <a:buChar char="§"/>
              <a:defRPr sz="2400" b="0" i="0" u="none" strike="noStrike" cap="none">
                <a:solidFill>
                  <a:srgbClr val="263248"/>
                </a:solidFill>
                <a:latin typeface="Book Antiqua" panose="02040602050305030304" pitchFamily="18" charset="0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 ea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 ea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 ea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 eaLnBrk="1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76200" indent="0">
              <a:buNone/>
            </a:pPr>
            <a:r>
              <a:rPr lang="en-US" sz="2000" dirty="0" smtClean="0"/>
              <a:t>With 50W radio output power and 16 dB antenna gain, uplink success can be achieved at 10</a:t>
            </a:r>
            <a:r>
              <a:rPr lang="en-US" sz="2000" baseline="30000" dirty="0" smtClean="0"/>
              <a:t>0</a:t>
            </a:r>
            <a:r>
              <a:rPr lang="en-US" sz="2000" dirty="0" smtClean="0"/>
              <a:t> elevation.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79" y="951301"/>
            <a:ext cx="5721776" cy="342922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94052" y="4189726"/>
            <a:ext cx="6359611" cy="1907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351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72677C3F-777B-D640-A77E-7755F9102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5101"/>
            <a:ext cx="5879515" cy="766200"/>
          </a:xfrm>
        </p:spPr>
        <p:txBody>
          <a:bodyPr/>
          <a:lstStyle/>
          <a:p>
            <a:r>
              <a:rPr lang="en-US" sz="2400" dirty="0" err="1" smtClean="0">
                <a:solidFill>
                  <a:srgbClr val="FFC000"/>
                </a:solidFill>
                <a:latin typeface="Book Antiqua" panose="02040602050305030304" pitchFamily="18" charset="0"/>
              </a:rPr>
              <a:t>UpLink</a:t>
            </a:r>
            <a:r>
              <a:rPr lang="en-US" sz="2400" dirty="0" smtClean="0">
                <a:solidFill>
                  <a:srgbClr val="FFC000"/>
                </a:solidFill>
                <a:latin typeface="Book Antiqua" panose="02040602050305030304" pitchFamily="18" charset="0"/>
              </a:rPr>
              <a:t> Budget (HHR setup)</a:t>
            </a:r>
            <a:endParaRPr lang="en-US" sz="2400" dirty="0">
              <a:solidFill>
                <a:srgbClr val="FFC000"/>
              </a:solidFill>
              <a:latin typeface="Book Antiqua" panose="02040602050305030304" pitchFamily="18" charset="0"/>
            </a:endParaRPr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xmlns="" id="{662F833C-FDE1-D64D-B93C-627CECDB1979}"/>
              </a:ext>
            </a:extLst>
          </p:cNvPr>
          <p:cNvSpPr txBox="1">
            <a:spLocks/>
          </p:cNvSpPr>
          <p:nvPr/>
        </p:nvSpPr>
        <p:spPr>
          <a:xfrm>
            <a:off x="6837405" y="1193016"/>
            <a:ext cx="2065466" cy="3067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19100" marR="0" lvl="0" indent="-3429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Wingdings" pitchFamily="2" charset="2"/>
              <a:buChar char="q"/>
              <a:defRPr sz="2400" b="0" i="0" u="none" strike="noStrike" cap="none">
                <a:solidFill>
                  <a:srgbClr val="263248"/>
                </a:solidFill>
                <a:latin typeface="Book Antiqua" panose="02040602050305030304" pitchFamily="18" charset="0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 ea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Wingdings" pitchFamily="2" charset="2"/>
              <a:buChar char="§"/>
              <a:defRPr sz="2400" b="0" i="0" u="none" strike="noStrike" cap="none">
                <a:solidFill>
                  <a:srgbClr val="263248"/>
                </a:solidFill>
                <a:latin typeface="Book Antiqua" panose="02040602050305030304" pitchFamily="18" charset="0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 ea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Wingdings" pitchFamily="2" charset="2"/>
              <a:buChar char="§"/>
              <a:defRPr sz="2400" b="0" i="0" u="none" strike="noStrike" cap="none">
                <a:solidFill>
                  <a:srgbClr val="263248"/>
                </a:solidFill>
                <a:latin typeface="Book Antiqua" panose="02040602050305030304" pitchFamily="18" charset="0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 ea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Wingdings" pitchFamily="2" charset="2"/>
              <a:buChar char="§"/>
              <a:defRPr sz="2400" b="0" i="0" u="none" strike="noStrike" cap="none">
                <a:solidFill>
                  <a:srgbClr val="263248"/>
                </a:solidFill>
                <a:latin typeface="Book Antiqua" panose="02040602050305030304" pitchFamily="18" charset="0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 ea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Wingdings" pitchFamily="2" charset="2"/>
              <a:buChar char="§"/>
              <a:defRPr sz="2400" b="0" i="0" u="none" strike="noStrike" cap="none">
                <a:solidFill>
                  <a:srgbClr val="263248"/>
                </a:solidFill>
                <a:latin typeface="Book Antiqua" panose="02040602050305030304" pitchFamily="18" charset="0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 ea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 ea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 ea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 eaLnBrk="1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76200" indent="0">
              <a:buNone/>
            </a:pPr>
            <a:r>
              <a:rPr lang="en-US" sz="2000" dirty="0" smtClean="0"/>
              <a:t>With 5W radio output power and 7 </a:t>
            </a:r>
            <a:r>
              <a:rPr lang="en-US" sz="2000" dirty="0" err="1" smtClean="0"/>
              <a:t>dBi</a:t>
            </a:r>
            <a:r>
              <a:rPr lang="en-US" sz="2000" dirty="0" smtClean="0"/>
              <a:t> antenna gain, uplink success cannot be achieved even at high elevation angle.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71" y="930981"/>
            <a:ext cx="5810917" cy="348264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11921" y="4218412"/>
            <a:ext cx="6359611" cy="1907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9156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7" y="949214"/>
            <a:ext cx="5802019" cy="34773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677C3F-777B-D640-A77E-7755F9102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464"/>
            <a:ext cx="5879515" cy="766200"/>
          </a:xfrm>
        </p:spPr>
        <p:txBody>
          <a:bodyPr/>
          <a:lstStyle/>
          <a:p>
            <a:r>
              <a:rPr lang="en-US" sz="2400" dirty="0" err="1" smtClean="0">
                <a:solidFill>
                  <a:srgbClr val="FFC000"/>
                </a:solidFill>
                <a:latin typeface="Book Antiqua" panose="02040602050305030304" pitchFamily="18" charset="0"/>
              </a:rPr>
              <a:t>DownLink</a:t>
            </a:r>
            <a:r>
              <a:rPr lang="en-US" sz="2400" dirty="0" smtClean="0">
                <a:solidFill>
                  <a:srgbClr val="FFC000"/>
                </a:solidFill>
                <a:latin typeface="Book Antiqua" panose="02040602050305030304" pitchFamily="18" charset="0"/>
              </a:rPr>
              <a:t> Budget</a:t>
            </a:r>
            <a:endParaRPr lang="en-US" sz="2400" dirty="0">
              <a:solidFill>
                <a:srgbClr val="FFC000"/>
              </a:solidFill>
              <a:latin typeface="Book Antiqua" panose="02040602050305030304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0783" y="949214"/>
            <a:ext cx="8884200" cy="3311060"/>
            <a:chOff x="69272" y="900721"/>
            <a:chExt cx="8884200" cy="3311060"/>
          </a:xfrm>
        </p:grpSpPr>
        <p:sp>
          <p:nvSpPr>
            <p:cNvPr id="5" name="TextBox 4"/>
            <p:cNvSpPr txBox="1"/>
            <p:nvPr/>
          </p:nvSpPr>
          <p:spPr>
            <a:xfrm>
              <a:off x="6051714" y="900721"/>
              <a:ext cx="2901758" cy="9233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PH" sz="1800" dirty="0" smtClean="0">
                  <a:latin typeface="Book Antiqua" panose="02040602050305030304" pitchFamily="18" charset="0"/>
                </a:rPr>
                <a:t>-105 </a:t>
              </a:r>
              <a:r>
                <a:rPr lang="en-PH" sz="1800" dirty="0" err="1" smtClean="0">
                  <a:latin typeface="Book Antiqua" panose="02040602050305030304" pitchFamily="18" charset="0"/>
                </a:rPr>
                <a:t>dBm</a:t>
              </a:r>
              <a:r>
                <a:rPr lang="en-PH" sz="1800" dirty="0" smtClean="0">
                  <a:latin typeface="Book Antiqua" panose="02040602050305030304" pitchFamily="18" charset="0"/>
                </a:rPr>
                <a:t> was based on BIRDS-2 test with satellite in orbit.</a:t>
              </a:r>
              <a:endParaRPr lang="en-PH" sz="1800" dirty="0">
                <a:latin typeface="Book Antiqua" panose="020406020503050303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272" y="3983181"/>
              <a:ext cx="5843782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2978727" y="1824051"/>
              <a:ext cx="3072987" cy="213835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0" y="2179095"/>
            <a:ext cx="8987238" cy="2285984"/>
            <a:chOff x="0" y="2179095"/>
            <a:chExt cx="8987238" cy="2285984"/>
          </a:xfrm>
        </p:grpSpPr>
        <p:sp>
          <p:nvSpPr>
            <p:cNvPr id="6" name="Content Placeholder 1">
              <a:extLst>
                <a:ext uri="{FF2B5EF4-FFF2-40B4-BE49-F238E27FC236}">
                  <a16:creationId xmlns="" xmlns:a16="http://schemas.microsoft.com/office/drawing/2014/main" id="{662F833C-FDE1-D64D-B93C-627CECDB1979}"/>
                </a:ext>
              </a:extLst>
            </p:cNvPr>
            <p:cNvSpPr txBox="1">
              <a:spLocks/>
            </p:cNvSpPr>
            <p:nvPr/>
          </p:nvSpPr>
          <p:spPr>
            <a:xfrm>
              <a:off x="5920970" y="2179095"/>
              <a:ext cx="3066268" cy="16863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19100" marR="0" lvl="0" indent="-342900" algn="l" rtl="0" eaLnBrk="1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C7D3E6"/>
                </a:buClr>
                <a:buSzPts val="2400"/>
                <a:buFont typeface="Wingdings" pitchFamily="2" charset="2"/>
                <a:buChar char="q"/>
                <a:defRPr sz="2400" b="0" i="0" u="none" strike="noStrike" cap="none">
                  <a:solidFill>
                    <a:srgbClr val="263248"/>
                  </a:solidFill>
                  <a:latin typeface="Book Antiqua" panose="02040602050305030304" pitchFamily="18" charset="0"/>
                  <a:ea typeface="Roboto Condensed Light"/>
                  <a:cs typeface="Roboto Condensed Light"/>
                  <a:sym typeface="Roboto Condensed Light"/>
                </a:defRPr>
              </a:lvl1pPr>
              <a:lvl2pPr marL="914400" marR="0" lvl="1" indent="-381000" algn="l" rtl="0" eaLnBrk="1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C7D3E6"/>
                </a:buClr>
                <a:buSzPts val="2400"/>
                <a:buFont typeface="Wingdings" pitchFamily="2" charset="2"/>
                <a:buChar char="§"/>
                <a:defRPr sz="2400" b="0" i="0" u="none" strike="noStrike" cap="none">
                  <a:solidFill>
                    <a:srgbClr val="263248"/>
                  </a:solidFill>
                  <a:latin typeface="Book Antiqua" panose="02040602050305030304" pitchFamily="18" charset="0"/>
                  <a:ea typeface="Roboto Condensed Light"/>
                  <a:cs typeface="Roboto Condensed Light"/>
                  <a:sym typeface="Roboto Condensed Light"/>
                </a:defRPr>
              </a:lvl2pPr>
              <a:lvl3pPr marL="1371600" marR="0" lvl="2" indent="-381000" algn="l" rtl="0" eaLnBrk="1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C7D3E6"/>
                </a:buClr>
                <a:buSzPts val="2400"/>
                <a:buFont typeface="Wingdings" pitchFamily="2" charset="2"/>
                <a:buChar char="§"/>
                <a:defRPr sz="2400" b="0" i="0" u="none" strike="noStrike" cap="none">
                  <a:solidFill>
                    <a:srgbClr val="263248"/>
                  </a:solidFill>
                  <a:latin typeface="Book Antiqua" panose="02040602050305030304" pitchFamily="18" charset="0"/>
                  <a:ea typeface="Roboto Condensed Light"/>
                  <a:cs typeface="Roboto Condensed Light"/>
                  <a:sym typeface="Roboto Condensed Light"/>
                </a:defRPr>
              </a:lvl3pPr>
              <a:lvl4pPr marL="1828800" marR="0" lvl="3" indent="-381000" algn="l" rtl="0" eaLnBrk="1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C7D3E6"/>
                </a:buClr>
                <a:buSzPts val="2400"/>
                <a:buFont typeface="Wingdings" pitchFamily="2" charset="2"/>
                <a:buChar char="§"/>
                <a:defRPr sz="2400" b="0" i="0" u="none" strike="noStrike" cap="none">
                  <a:solidFill>
                    <a:srgbClr val="263248"/>
                  </a:solidFill>
                  <a:latin typeface="Book Antiqua" panose="02040602050305030304" pitchFamily="18" charset="0"/>
                  <a:ea typeface="Roboto Condensed Light"/>
                  <a:cs typeface="Roboto Condensed Light"/>
                  <a:sym typeface="Roboto Condensed Light"/>
                </a:defRPr>
              </a:lvl4pPr>
              <a:lvl5pPr marL="2286000" marR="0" lvl="4" indent="-381000" algn="l" rtl="0" eaLnBrk="1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C7D3E6"/>
                </a:buClr>
                <a:buSzPts val="2400"/>
                <a:buFont typeface="Wingdings" pitchFamily="2" charset="2"/>
                <a:buChar char="§"/>
                <a:defRPr sz="2400" b="0" i="0" u="none" strike="noStrike" cap="none">
                  <a:solidFill>
                    <a:srgbClr val="263248"/>
                  </a:solidFill>
                  <a:latin typeface="Book Antiqua" panose="02040602050305030304" pitchFamily="18" charset="0"/>
                  <a:ea typeface="Roboto Condensed Light"/>
                  <a:cs typeface="Roboto Condensed Light"/>
                  <a:sym typeface="Roboto Condensed Light"/>
                </a:defRPr>
              </a:lvl5pPr>
              <a:lvl6pPr marL="2743200" marR="0" lvl="5" indent="-381000" algn="l" rtl="0" eaLnBrk="1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C7D3E6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rgbClr val="263248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6pPr>
              <a:lvl7pPr marL="3200400" marR="0" lvl="6" indent="-381000" algn="l" rtl="0" eaLnBrk="1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C7D3E6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rgbClr val="263248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7pPr>
              <a:lvl8pPr marL="3657600" marR="0" lvl="7" indent="-381000" algn="l" rtl="0" eaLnBrk="1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C7D3E6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rgbClr val="263248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8pPr>
              <a:lvl9pPr marL="4114800" marR="0" lvl="8" indent="-381000" algn="l" rtl="0" eaLnBrk="1" hangingPunct="1">
                <a:lnSpc>
                  <a:spcPct val="100000"/>
                </a:lnSpc>
                <a:spcBef>
                  <a:spcPts val="1000"/>
                </a:spcBef>
                <a:spcAft>
                  <a:spcPts val="1000"/>
                </a:spcAft>
                <a:buClr>
                  <a:srgbClr val="C7D3E6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rgbClr val="263248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9pPr>
            </a:lstStyle>
            <a:p>
              <a:pPr marL="0" indent="0">
                <a:buNone/>
              </a:pPr>
              <a:r>
                <a:rPr lang="en-US" sz="1800" dirty="0" smtClean="0"/>
                <a:t>Successful downlink can be achieved even at 15</a:t>
              </a:r>
              <a:r>
                <a:rPr lang="en-US" sz="1800" baseline="30000" dirty="0" smtClean="0"/>
                <a:t>0</a:t>
              </a:r>
              <a:r>
                <a:rPr lang="en-US" sz="1800" dirty="0" smtClean="0"/>
                <a:t> elevation.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0" y="4260275"/>
              <a:ext cx="5920970" cy="204804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</p:spTree>
    <p:extLst>
      <p:ext uri="{BB962C8B-B14F-4D97-AF65-F5344CB8AC3E}">
        <p14:creationId xmlns:p14="http://schemas.microsoft.com/office/powerpoint/2010/main" val="7368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677C3F-777B-D640-A77E-7755F9102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032"/>
            <a:ext cx="5258400" cy="766200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Book Antiqua" panose="02040602050305030304" pitchFamily="18" charset="0"/>
              </a:rPr>
              <a:t>CONTENTS</a:t>
            </a:r>
            <a:endParaRPr lang="en-US" dirty="0">
              <a:solidFill>
                <a:srgbClr val="FFC000"/>
              </a:solidFill>
              <a:latin typeface="Book Antiqua" panose="02040602050305030304" pitchFamily="18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="" xmlns:a16="http://schemas.microsoft.com/office/drawing/2014/main" id="{662F833C-FDE1-D64D-B93C-627CECDB1979}"/>
              </a:ext>
            </a:extLst>
          </p:cNvPr>
          <p:cNvSpPr txBox="1">
            <a:spLocks/>
          </p:cNvSpPr>
          <p:nvPr/>
        </p:nvSpPr>
        <p:spPr>
          <a:xfrm>
            <a:off x="0" y="964360"/>
            <a:ext cx="8802631" cy="2090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19100" marR="0" lvl="0" indent="-3429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Wingdings" pitchFamily="2" charset="2"/>
              <a:buChar char="q"/>
              <a:defRPr sz="2400" b="0" i="0" u="none" strike="noStrike" cap="none">
                <a:solidFill>
                  <a:srgbClr val="263248"/>
                </a:solidFill>
                <a:latin typeface="Book Antiqua" panose="02040602050305030304" pitchFamily="18" charset="0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 ea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Wingdings" pitchFamily="2" charset="2"/>
              <a:buChar char="§"/>
              <a:defRPr sz="2400" b="0" i="0" u="none" strike="noStrike" cap="none">
                <a:solidFill>
                  <a:srgbClr val="263248"/>
                </a:solidFill>
                <a:latin typeface="Book Antiqua" panose="02040602050305030304" pitchFamily="18" charset="0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 ea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Wingdings" pitchFamily="2" charset="2"/>
              <a:buChar char="§"/>
              <a:defRPr sz="2400" b="0" i="0" u="none" strike="noStrike" cap="none">
                <a:solidFill>
                  <a:srgbClr val="263248"/>
                </a:solidFill>
                <a:latin typeface="Book Antiqua" panose="02040602050305030304" pitchFamily="18" charset="0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 ea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Wingdings" pitchFamily="2" charset="2"/>
              <a:buChar char="§"/>
              <a:defRPr sz="2400" b="0" i="0" u="none" strike="noStrike" cap="none">
                <a:solidFill>
                  <a:srgbClr val="263248"/>
                </a:solidFill>
                <a:latin typeface="Book Antiqua" panose="02040602050305030304" pitchFamily="18" charset="0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 ea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Wingdings" pitchFamily="2" charset="2"/>
              <a:buChar char="§"/>
              <a:defRPr sz="2400" b="0" i="0" u="none" strike="noStrike" cap="none">
                <a:solidFill>
                  <a:srgbClr val="263248"/>
                </a:solidFill>
                <a:latin typeface="Book Antiqua" panose="02040602050305030304" pitchFamily="18" charset="0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 ea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 ea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 ea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 eaLnBrk="1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514350" indent="-514350"/>
            <a:r>
              <a:rPr lang="en-US" sz="2000" dirty="0" smtClean="0"/>
              <a:t>Antenna Orientation</a:t>
            </a:r>
          </a:p>
          <a:p>
            <a:pPr marL="514350" indent="-514350"/>
            <a:r>
              <a:rPr lang="en-US" sz="2000" dirty="0" smtClean="0"/>
              <a:t>Effective Downlink Attenuation (EDA)</a:t>
            </a:r>
          </a:p>
          <a:p>
            <a:pPr marL="514350" indent="-514350"/>
            <a:r>
              <a:rPr lang="en-US" sz="2000" dirty="0">
                <a:solidFill>
                  <a:schemeClr val="tx1"/>
                </a:solidFill>
              </a:rPr>
              <a:t>Effective </a:t>
            </a:r>
            <a:r>
              <a:rPr lang="en-US" sz="2000" dirty="0" smtClean="0">
                <a:solidFill>
                  <a:schemeClr val="tx1"/>
                </a:solidFill>
              </a:rPr>
              <a:t>Uplink </a:t>
            </a:r>
            <a:r>
              <a:rPr lang="en-US" sz="2000" dirty="0">
                <a:solidFill>
                  <a:schemeClr val="tx1"/>
                </a:solidFill>
              </a:rPr>
              <a:t>Attenuation (</a:t>
            </a:r>
            <a:r>
              <a:rPr lang="en-US" sz="2000" dirty="0" smtClean="0">
                <a:solidFill>
                  <a:schemeClr val="tx1"/>
                </a:solidFill>
              </a:rPr>
              <a:t>EUA</a:t>
            </a:r>
            <a:r>
              <a:rPr lang="en-US" sz="2000" dirty="0">
                <a:solidFill>
                  <a:schemeClr val="tx1"/>
                </a:solidFill>
              </a:rPr>
              <a:t>)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514350" indent="-514350"/>
            <a:r>
              <a:rPr lang="en-US" sz="2000" dirty="0" smtClean="0">
                <a:solidFill>
                  <a:schemeClr val="tx1"/>
                </a:solidFill>
              </a:rPr>
              <a:t>Uplink Sensitivity Test</a:t>
            </a:r>
          </a:p>
          <a:p>
            <a:pPr marL="514350" indent="-514350"/>
            <a:r>
              <a:rPr lang="en-US" sz="2000" dirty="0" smtClean="0">
                <a:solidFill>
                  <a:schemeClr val="tx1"/>
                </a:solidFill>
              </a:rPr>
              <a:t>Link Budget</a:t>
            </a:r>
            <a:endParaRPr lang="en-US" sz="2000" dirty="0">
              <a:solidFill>
                <a:schemeClr val="tx1"/>
              </a:solidFill>
            </a:endParaRPr>
          </a:p>
          <a:p>
            <a:pPr marL="468313" lvl="2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2000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677C3F-777B-D640-A77E-7755F9102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3191"/>
            <a:ext cx="5258400" cy="766200"/>
          </a:xfrm>
        </p:spPr>
        <p:txBody>
          <a:bodyPr/>
          <a:lstStyle/>
          <a:p>
            <a:r>
              <a:rPr lang="en-US" sz="2400" dirty="0">
                <a:solidFill>
                  <a:srgbClr val="FFC000"/>
                </a:solidFill>
                <a:latin typeface="Book Antiqua" panose="02040602050305030304" pitchFamily="18" charset="0"/>
              </a:rPr>
              <a:t>Antenna Orientation</a:t>
            </a:r>
          </a:p>
        </p:txBody>
      </p:sp>
      <p:sp>
        <p:nvSpPr>
          <p:cNvPr id="13" name="Content Placeholder 1">
            <a:extLst>
              <a:ext uri="{FF2B5EF4-FFF2-40B4-BE49-F238E27FC236}">
                <a16:creationId xmlns="" xmlns:a16="http://schemas.microsoft.com/office/drawing/2014/main" id="{662F833C-FDE1-D64D-B93C-627CECDB1979}"/>
              </a:ext>
            </a:extLst>
          </p:cNvPr>
          <p:cNvSpPr txBox="1">
            <a:spLocks/>
          </p:cNvSpPr>
          <p:nvPr/>
        </p:nvSpPr>
        <p:spPr>
          <a:xfrm>
            <a:off x="185582" y="943579"/>
            <a:ext cx="5253406" cy="2280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19100" marR="0" lvl="0" indent="-3429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Wingdings" pitchFamily="2" charset="2"/>
              <a:buChar char="q"/>
              <a:defRPr sz="2400" b="0" i="0" u="none" strike="noStrike" cap="none">
                <a:solidFill>
                  <a:srgbClr val="263248"/>
                </a:solidFill>
                <a:latin typeface="Book Antiqua" panose="02040602050305030304" pitchFamily="18" charset="0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 ea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Wingdings" pitchFamily="2" charset="2"/>
              <a:buChar char="§"/>
              <a:defRPr sz="2400" b="0" i="0" u="none" strike="noStrike" cap="none">
                <a:solidFill>
                  <a:srgbClr val="263248"/>
                </a:solidFill>
                <a:latin typeface="Book Antiqua" panose="02040602050305030304" pitchFamily="18" charset="0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 ea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Wingdings" pitchFamily="2" charset="2"/>
              <a:buChar char="§"/>
              <a:defRPr sz="2400" b="0" i="0" u="none" strike="noStrike" cap="none">
                <a:solidFill>
                  <a:srgbClr val="263248"/>
                </a:solidFill>
                <a:latin typeface="Book Antiqua" panose="02040602050305030304" pitchFamily="18" charset="0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 ea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Wingdings" pitchFamily="2" charset="2"/>
              <a:buChar char="§"/>
              <a:defRPr sz="2400" b="0" i="0" u="none" strike="noStrike" cap="none">
                <a:solidFill>
                  <a:srgbClr val="263248"/>
                </a:solidFill>
                <a:latin typeface="Book Antiqua" panose="02040602050305030304" pitchFamily="18" charset="0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 ea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Wingdings" pitchFamily="2" charset="2"/>
              <a:buChar char="§"/>
              <a:defRPr sz="2400" b="0" i="0" u="none" strike="noStrike" cap="none">
                <a:solidFill>
                  <a:srgbClr val="263248"/>
                </a:solidFill>
                <a:latin typeface="Book Antiqua" panose="02040602050305030304" pitchFamily="18" charset="0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 ea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 ea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 ea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 eaLnBrk="1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-484187"/>
            <a:r>
              <a:rPr lang="en-US" sz="2000" dirty="0" smtClean="0"/>
              <a:t>Satellite was placed on the platform facing </a:t>
            </a:r>
            <a:r>
              <a:rPr lang="en-US" sz="2000" dirty="0" err="1" smtClean="0"/>
              <a:t>KyuTech</a:t>
            </a:r>
            <a:r>
              <a:rPr lang="en-US" sz="2000" dirty="0" smtClean="0"/>
              <a:t> GS with azimuth of 40</a:t>
            </a:r>
            <a:r>
              <a:rPr lang="en-US" sz="2000" baseline="30000" dirty="0" smtClean="0"/>
              <a:t>0</a:t>
            </a:r>
            <a:r>
              <a:rPr lang="en-US" sz="2000" dirty="0" smtClean="0"/>
              <a:t>. VHF dipole is oriented horizontally</a:t>
            </a:r>
          </a:p>
          <a:p>
            <a:pPr marL="0" indent="-484187"/>
            <a:endParaRPr lang="en-US" sz="2000" dirty="0"/>
          </a:p>
          <a:p>
            <a:pPr marL="0" indent="-484187"/>
            <a:r>
              <a:rPr lang="en-US" sz="2000" dirty="0" smtClean="0"/>
              <a:t>HORYU antenna was rotated facing Mt. </a:t>
            </a:r>
            <a:r>
              <a:rPr lang="en-US" sz="2000" dirty="0" err="1" smtClean="0"/>
              <a:t>Sarakaura</a:t>
            </a:r>
            <a:r>
              <a:rPr lang="en-US" sz="2000" dirty="0" smtClean="0"/>
              <a:t>.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376161" y="2085536"/>
            <a:ext cx="1680104" cy="677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94775" y="2684976"/>
            <a:ext cx="1680104" cy="677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5625009" y="889391"/>
            <a:ext cx="3461490" cy="3282759"/>
            <a:chOff x="5625009" y="889391"/>
            <a:chExt cx="3461490" cy="3282759"/>
          </a:xfrm>
        </p:grpSpPr>
        <p:sp>
          <p:nvSpPr>
            <p:cNvPr id="4" name="Rectangle 3"/>
            <p:cNvSpPr/>
            <p:nvPr/>
          </p:nvSpPr>
          <p:spPr>
            <a:xfrm>
              <a:off x="5662983" y="3433486"/>
              <a:ext cx="3325073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i="1" dirty="0">
                  <a:latin typeface="Book Antiqua" panose="02040602050305030304" pitchFamily="18" charset="0"/>
                </a:rPr>
                <a:t>BIRDS-4 </a:t>
              </a:r>
              <a:r>
                <a:rPr lang="en-US" i="1" dirty="0" smtClean="0">
                  <a:latin typeface="Book Antiqua" panose="02040602050305030304" pitchFamily="18" charset="0"/>
                </a:rPr>
                <a:t>FM (JP) at </a:t>
              </a:r>
              <a:r>
                <a:rPr lang="en-US" i="1" dirty="0">
                  <a:latin typeface="Book Antiqua" panose="02040602050305030304" pitchFamily="18" charset="0"/>
                </a:rPr>
                <a:t>Mt. </a:t>
              </a:r>
              <a:r>
                <a:rPr lang="en-US" i="1" dirty="0" err="1">
                  <a:latin typeface="Book Antiqua" panose="02040602050305030304" pitchFamily="18" charset="0"/>
                </a:rPr>
                <a:t>Sarakura</a:t>
              </a:r>
              <a:r>
                <a:rPr lang="en-US" i="1" dirty="0">
                  <a:latin typeface="Book Antiqua" panose="02040602050305030304" pitchFamily="18" charset="0"/>
                </a:rPr>
                <a:t>, facing </a:t>
              </a:r>
              <a:r>
                <a:rPr lang="en-US" i="1" dirty="0" err="1">
                  <a:latin typeface="Book Antiqua" panose="02040602050305030304" pitchFamily="18" charset="0"/>
                </a:rPr>
                <a:t>KyuTech</a:t>
              </a:r>
              <a:r>
                <a:rPr lang="en-US" i="1" dirty="0">
                  <a:latin typeface="Book Antiqua" panose="02040602050305030304" pitchFamily="18" charset="0"/>
                </a:rPr>
                <a:t> </a:t>
              </a:r>
              <a:r>
                <a:rPr lang="en-US" i="1" dirty="0" smtClean="0">
                  <a:latin typeface="Book Antiqua" panose="02040602050305030304" pitchFamily="18" charset="0"/>
                </a:rPr>
                <a:t>GS. VHF dipole (tuned at 146 MHz) is oriented horizontally </a:t>
              </a:r>
              <a:endParaRPr lang="en-PH" i="1" dirty="0">
                <a:latin typeface="Book Antiqua" panose="02040602050305030304" pitchFamily="18" charset="0"/>
              </a:endParaRPr>
            </a:p>
          </p:txBody>
        </p:sp>
        <p:pic>
          <p:nvPicPr>
            <p:cNvPr id="1026" name="Picture 2" descr="https://scontent-nrt1-1.xx.fbcdn.net/v/t1.15752-9/79244077_506381820221356_5098604738493022208_n.jpg?_nc_cat=111&amp;_nc_ohc=0-h41RuirrkAQkSRYx8nxi_Ba0cq6oZ5FEsZ68Kk1LJEkQYrCsDIwjNIw&amp;_nc_ht=scontent-nrt1-1.xx&amp;oh=3cfce72b75b32d039649dc08d86e2049&amp;oe=5EB04D8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5009" y="889391"/>
              <a:ext cx="3461490" cy="259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" name="Group 7"/>
            <p:cNvGrpSpPr/>
            <p:nvPr/>
          </p:nvGrpSpPr>
          <p:grpSpPr>
            <a:xfrm>
              <a:off x="5645415" y="1671321"/>
              <a:ext cx="1962393" cy="681344"/>
              <a:chOff x="5675650" y="1892125"/>
              <a:chExt cx="1962393" cy="681344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5675650" y="1892125"/>
                <a:ext cx="914399" cy="523220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dirty="0" smtClean="0">
                    <a:solidFill>
                      <a:schemeClr val="bg1"/>
                    </a:solidFill>
                    <a:latin typeface="Book Antiqua" panose="02040602050305030304" pitchFamily="18" charset="0"/>
                  </a:rPr>
                  <a:t>VHF dipole</a:t>
                </a: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 flipV="1">
                <a:off x="6590049" y="2012765"/>
                <a:ext cx="1047994" cy="12414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6590049" y="2175756"/>
                <a:ext cx="786113" cy="39771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2714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677C3F-777B-D640-A77E-7755F9102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1724"/>
            <a:ext cx="5879515" cy="766200"/>
          </a:xfrm>
        </p:spPr>
        <p:txBody>
          <a:bodyPr/>
          <a:lstStyle/>
          <a:p>
            <a:r>
              <a:rPr lang="en-US" sz="2400" dirty="0" smtClean="0">
                <a:solidFill>
                  <a:srgbClr val="FFC000"/>
                </a:solidFill>
                <a:latin typeface="Book Antiqua" panose="02040602050305030304" pitchFamily="18" charset="0"/>
              </a:rPr>
              <a:t>Effective Downlink Attenuation (EDA)</a:t>
            </a:r>
            <a:endParaRPr lang="en-US" sz="2400" dirty="0">
              <a:solidFill>
                <a:srgbClr val="FFC000"/>
              </a:solidFill>
              <a:latin typeface="Book Antiqua" panose="02040602050305030304" pitchFamily="18" charset="0"/>
            </a:endParaRPr>
          </a:p>
        </p:txBody>
      </p:sp>
      <p:sp>
        <p:nvSpPr>
          <p:cNvPr id="13" name="Content Placeholder 1">
            <a:extLst>
              <a:ext uri="{FF2B5EF4-FFF2-40B4-BE49-F238E27FC236}">
                <a16:creationId xmlns="" xmlns:a16="http://schemas.microsoft.com/office/drawing/2014/main" id="{662F833C-FDE1-D64D-B93C-627CECDB1979}"/>
              </a:ext>
            </a:extLst>
          </p:cNvPr>
          <p:cNvSpPr txBox="1">
            <a:spLocks/>
          </p:cNvSpPr>
          <p:nvPr/>
        </p:nvSpPr>
        <p:spPr>
          <a:xfrm>
            <a:off x="58610" y="849286"/>
            <a:ext cx="5398526" cy="1829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19100" marR="0" lvl="0" indent="-3429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Wingdings" pitchFamily="2" charset="2"/>
              <a:buChar char="q"/>
              <a:defRPr sz="2400" b="0" i="0" u="none" strike="noStrike" cap="none">
                <a:solidFill>
                  <a:srgbClr val="263248"/>
                </a:solidFill>
                <a:latin typeface="Book Antiqua" panose="02040602050305030304" pitchFamily="18" charset="0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 ea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Wingdings" pitchFamily="2" charset="2"/>
              <a:buChar char="§"/>
              <a:defRPr sz="2400" b="0" i="0" u="none" strike="noStrike" cap="none">
                <a:solidFill>
                  <a:srgbClr val="263248"/>
                </a:solidFill>
                <a:latin typeface="Book Antiqua" panose="02040602050305030304" pitchFamily="18" charset="0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 ea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Wingdings" pitchFamily="2" charset="2"/>
              <a:buChar char="§"/>
              <a:defRPr sz="2400" b="0" i="0" u="none" strike="noStrike" cap="none">
                <a:solidFill>
                  <a:srgbClr val="263248"/>
                </a:solidFill>
                <a:latin typeface="Book Antiqua" panose="02040602050305030304" pitchFamily="18" charset="0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 ea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Wingdings" pitchFamily="2" charset="2"/>
              <a:buChar char="§"/>
              <a:defRPr sz="2400" b="0" i="0" u="none" strike="noStrike" cap="none">
                <a:solidFill>
                  <a:srgbClr val="263248"/>
                </a:solidFill>
                <a:latin typeface="Book Antiqua" panose="02040602050305030304" pitchFamily="18" charset="0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 ea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Wingdings" pitchFamily="2" charset="2"/>
              <a:buChar char="§"/>
              <a:defRPr sz="2400" b="0" i="0" u="none" strike="noStrike" cap="none">
                <a:solidFill>
                  <a:srgbClr val="263248"/>
                </a:solidFill>
                <a:latin typeface="Book Antiqua" panose="02040602050305030304" pitchFamily="18" charset="0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 ea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 ea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 ea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 eaLnBrk="1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-484187"/>
            <a:r>
              <a:rPr lang="en-US" sz="2000" dirty="0" smtClean="0"/>
              <a:t>At Mt. </a:t>
            </a:r>
            <a:r>
              <a:rPr lang="en-US" sz="2000" dirty="0" err="1" smtClean="0"/>
              <a:t>Sarakura</a:t>
            </a:r>
            <a:r>
              <a:rPr lang="en-US" sz="2000" dirty="0" smtClean="0"/>
              <a:t> side, Kenwood TH-D72 hand-held radio (HHR) transmitted carrier signal (145.825 MHz) using dipole reference.</a:t>
            </a:r>
          </a:p>
          <a:p>
            <a:pPr marL="0" indent="-484187"/>
            <a:r>
              <a:rPr lang="en-US" sz="2000" dirty="0" smtClean="0"/>
              <a:t>At </a:t>
            </a:r>
            <a:r>
              <a:rPr lang="en-US" sz="2000" dirty="0" err="1" smtClean="0"/>
              <a:t>KyuTech</a:t>
            </a:r>
            <a:r>
              <a:rPr lang="en-US" sz="2000" dirty="0" smtClean="0"/>
              <a:t> GS side, received power was measured using spectrum analyzer (SA).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986536" y="858195"/>
            <a:ext cx="2096502" cy="1628103"/>
            <a:chOff x="6915573" y="1413607"/>
            <a:chExt cx="2096502" cy="1628103"/>
          </a:xfrm>
        </p:grpSpPr>
        <p:grpSp>
          <p:nvGrpSpPr>
            <p:cNvPr id="10" name="Group 9"/>
            <p:cNvGrpSpPr/>
            <p:nvPr/>
          </p:nvGrpSpPr>
          <p:grpSpPr>
            <a:xfrm>
              <a:off x="6915573" y="1413607"/>
              <a:ext cx="1740900" cy="1227993"/>
              <a:chOff x="6357757" y="1251048"/>
              <a:chExt cx="2190341" cy="1401942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194309" y="1801635"/>
                <a:ext cx="353789" cy="785001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57757" y="1251048"/>
                <a:ext cx="1303087" cy="1401942"/>
              </a:xfrm>
              <a:prstGeom prst="rect">
                <a:avLst/>
              </a:prstGeom>
            </p:spPr>
          </p:pic>
          <p:sp>
            <p:nvSpPr>
              <p:cNvPr id="9" name="Freeform 8"/>
              <p:cNvSpPr/>
              <p:nvPr/>
            </p:nvSpPr>
            <p:spPr>
              <a:xfrm>
                <a:off x="7009303" y="1614550"/>
                <a:ext cx="1303106" cy="337467"/>
              </a:xfrm>
              <a:custGeom>
                <a:avLst/>
                <a:gdLst>
                  <a:gd name="connsiteX0" fmla="*/ 1274484 w 1303106"/>
                  <a:gd name="connsiteY0" fmla="*/ 302302 h 337467"/>
                  <a:gd name="connsiteX1" fmla="*/ 1186430 w 1303106"/>
                  <a:gd name="connsiteY1" fmla="*/ 4276 h 337467"/>
                  <a:gd name="connsiteX2" fmla="*/ 339764 w 1303106"/>
                  <a:gd name="connsiteY2" fmla="*/ 139742 h 337467"/>
                  <a:gd name="connsiteX3" fmla="*/ 7870 w 1303106"/>
                  <a:gd name="connsiteY3" fmla="*/ 329396 h 337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3106" h="337467">
                    <a:moveTo>
                      <a:pt x="1274484" y="302302"/>
                    </a:moveTo>
                    <a:cubicBezTo>
                      <a:pt x="1308350" y="166835"/>
                      <a:pt x="1342217" y="31369"/>
                      <a:pt x="1186430" y="4276"/>
                    </a:cubicBezTo>
                    <a:cubicBezTo>
                      <a:pt x="1030643" y="-22817"/>
                      <a:pt x="536191" y="85555"/>
                      <a:pt x="339764" y="139742"/>
                    </a:cubicBezTo>
                    <a:cubicBezTo>
                      <a:pt x="143337" y="193929"/>
                      <a:pt x="-40672" y="377938"/>
                      <a:pt x="7870" y="329396"/>
                    </a:cubicBezTo>
                  </a:path>
                </a:pathLst>
              </a:custGeom>
              <a:noFill/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8219595" y="2641600"/>
              <a:ext cx="7924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0" dirty="0" smtClean="0">
                  <a:latin typeface="Book Antiqua" panose="02040602050305030304" pitchFamily="18" charset="0"/>
                </a:rPr>
                <a:t>Kenwood TH-D72</a:t>
              </a:r>
              <a:endParaRPr lang="en-PH" sz="1000" dirty="0">
                <a:latin typeface="Book Antiqua" panose="0204060205030503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037185" y="2641600"/>
              <a:ext cx="7924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0" dirty="0" smtClean="0">
                  <a:latin typeface="Book Antiqua" panose="02040602050305030304" pitchFamily="18" charset="0"/>
                </a:rPr>
                <a:t>Reference dipole*</a:t>
              </a:r>
              <a:endParaRPr lang="en-PH" sz="1000" dirty="0">
                <a:latin typeface="Book Antiqua" panose="02040602050305030304" pitchFamily="18" charset="0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576155" y="860235"/>
            <a:ext cx="5589071" cy="4298884"/>
            <a:chOff x="3576155" y="860235"/>
            <a:chExt cx="5589071" cy="4298884"/>
          </a:xfrm>
        </p:grpSpPr>
        <p:grpSp>
          <p:nvGrpSpPr>
            <p:cNvPr id="51" name="Group 50"/>
            <p:cNvGrpSpPr/>
            <p:nvPr/>
          </p:nvGrpSpPr>
          <p:grpSpPr>
            <a:xfrm>
              <a:off x="3576155" y="3190885"/>
              <a:ext cx="3113916" cy="1968234"/>
              <a:chOff x="2458720" y="3068321"/>
              <a:chExt cx="3215516" cy="2056286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2458720" y="3068321"/>
                <a:ext cx="3215516" cy="1768073"/>
                <a:chOff x="2363893" y="3237653"/>
                <a:chExt cx="3215516" cy="1768073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2363893" y="3237653"/>
                  <a:ext cx="3215516" cy="1757059"/>
                </a:xfrm>
                <a:prstGeom prst="rect">
                  <a:avLst/>
                </a:prstGeom>
                <a:solidFill>
                  <a:schemeClr val="bg1"/>
                </a:solidFill>
                <a:ln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flipH="1">
                  <a:off x="4572531" y="3366970"/>
                  <a:ext cx="882744" cy="1381520"/>
                </a:xfrm>
                <a:prstGeom prst="rect">
                  <a:avLst/>
                </a:prstGeom>
              </p:spPr>
            </p:pic>
            <p:pic>
              <p:nvPicPr>
                <p:cNvPr id="22" name="Picture 21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38399" y="4152306"/>
                  <a:ext cx="1251129" cy="666186"/>
                </a:xfrm>
                <a:prstGeom prst="rect">
                  <a:avLst/>
                </a:prstGeom>
              </p:spPr>
            </p:pic>
            <p:cxnSp>
              <p:nvCxnSpPr>
                <p:cNvPr id="37" name="Straight Arrow Connector 36"/>
                <p:cNvCxnSpPr/>
                <p:nvPr/>
              </p:nvCxnSpPr>
              <p:spPr>
                <a:xfrm flipH="1">
                  <a:off x="3569547" y="4485399"/>
                  <a:ext cx="1002984" cy="0"/>
                </a:xfrm>
                <a:prstGeom prst="straightConnector1">
                  <a:avLst/>
                </a:prstGeom>
                <a:ln w="19050">
                  <a:solidFill>
                    <a:schemeClr val="accent6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TextBox 40"/>
                <p:cNvSpPr txBox="1"/>
                <p:nvPr/>
              </p:nvSpPr>
              <p:spPr>
                <a:xfrm>
                  <a:off x="4399414" y="4748490"/>
                  <a:ext cx="1179995" cy="2572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sz="1000" dirty="0" smtClean="0">
                      <a:latin typeface="Book Antiqua" panose="02040602050305030304" pitchFamily="18" charset="0"/>
                    </a:rPr>
                    <a:t>HORYU antenna</a:t>
                  </a:r>
                  <a:endParaRPr lang="en-PH" sz="1000" dirty="0">
                    <a:latin typeface="Book Antiqua" panose="02040602050305030304" pitchFamily="18" charset="0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2420607" y="4748490"/>
                  <a:ext cx="1349147" cy="2572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sz="1000" dirty="0" smtClean="0">
                      <a:latin typeface="Book Antiqua" panose="02040602050305030304" pitchFamily="18" charset="0"/>
                    </a:rPr>
                    <a:t>Spectrum </a:t>
                  </a:r>
                  <a:r>
                    <a:rPr lang="en-PH" sz="1000" dirty="0" err="1" smtClean="0">
                      <a:latin typeface="Book Antiqua" panose="02040602050305030304" pitchFamily="18" charset="0"/>
                    </a:rPr>
                    <a:t>Analyzer</a:t>
                  </a:r>
                  <a:endParaRPr lang="en-PH" sz="1000" dirty="0">
                    <a:latin typeface="Book Antiqua" panose="02040602050305030304" pitchFamily="18" charset="0"/>
                  </a:endParaRPr>
                </a:p>
              </p:txBody>
            </p:sp>
          </p:grpSp>
          <p:sp>
            <p:nvSpPr>
              <p:cNvPr id="50" name="TextBox 49"/>
              <p:cNvSpPr txBox="1"/>
              <p:nvPr/>
            </p:nvSpPr>
            <p:spPr>
              <a:xfrm>
                <a:off x="3399304" y="4847608"/>
                <a:ext cx="15331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1200" b="1" dirty="0" err="1" smtClean="0">
                    <a:latin typeface="Book Antiqua" panose="02040602050305030304" pitchFamily="18" charset="0"/>
                  </a:rPr>
                  <a:t>KyuTech</a:t>
                </a:r>
                <a:r>
                  <a:rPr lang="en-PH" sz="1200" b="1" dirty="0" smtClean="0">
                    <a:latin typeface="Book Antiqua" panose="02040602050305030304" pitchFamily="18" charset="0"/>
                  </a:rPr>
                  <a:t> GS side</a:t>
                </a:r>
                <a:endParaRPr lang="en-PH" sz="1200" b="1" dirty="0">
                  <a:latin typeface="Book Antiqua" panose="02040602050305030304" pitchFamily="18" charset="0"/>
                </a:endParaRP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6824623" y="860235"/>
              <a:ext cx="2284449" cy="2014105"/>
              <a:chOff x="6766560" y="772160"/>
              <a:chExt cx="2284449" cy="2014105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7174024" y="2509266"/>
                <a:ext cx="16323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1200" b="1" dirty="0" smtClean="0">
                    <a:latin typeface="Book Antiqua" panose="02040602050305030304" pitchFamily="18" charset="0"/>
                  </a:rPr>
                  <a:t>Mt. </a:t>
                </a:r>
                <a:r>
                  <a:rPr lang="en-PH" sz="1200" b="1" dirty="0" err="1" smtClean="0">
                    <a:latin typeface="Book Antiqua" panose="02040602050305030304" pitchFamily="18" charset="0"/>
                  </a:rPr>
                  <a:t>Satakura</a:t>
                </a:r>
                <a:r>
                  <a:rPr lang="en-PH" sz="1200" b="1" dirty="0" smtClean="0">
                    <a:latin typeface="Book Antiqua" panose="02040602050305030304" pitchFamily="18" charset="0"/>
                  </a:rPr>
                  <a:t> side</a:t>
                </a:r>
                <a:endParaRPr lang="en-PH" sz="1200" b="1" dirty="0">
                  <a:latin typeface="Book Antiqua" panose="02040602050305030304" pitchFamily="18" charset="0"/>
                </a:endParaRPr>
              </a:p>
            </p:txBody>
          </p:sp>
          <p:grpSp>
            <p:nvGrpSpPr>
              <p:cNvPr id="62" name="Group 61"/>
              <p:cNvGrpSpPr/>
              <p:nvPr/>
            </p:nvGrpSpPr>
            <p:grpSpPr>
              <a:xfrm>
                <a:off x="6766560" y="772160"/>
                <a:ext cx="2284449" cy="1716542"/>
                <a:chOff x="6766560" y="772160"/>
                <a:chExt cx="2284449" cy="1716542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6766560" y="772160"/>
                  <a:ext cx="2262293" cy="17141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grpSp>
              <p:nvGrpSpPr>
                <p:cNvPr id="55" name="Group 54"/>
                <p:cNvGrpSpPr/>
                <p:nvPr/>
              </p:nvGrpSpPr>
              <p:grpSpPr>
                <a:xfrm>
                  <a:off x="6954507" y="860599"/>
                  <a:ext cx="2096502" cy="1628103"/>
                  <a:chOff x="6915573" y="1413607"/>
                  <a:chExt cx="2096502" cy="1628103"/>
                </a:xfrm>
              </p:grpSpPr>
              <p:grpSp>
                <p:nvGrpSpPr>
                  <p:cNvPr id="56" name="Group 55"/>
                  <p:cNvGrpSpPr/>
                  <p:nvPr/>
                </p:nvGrpSpPr>
                <p:grpSpPr>
                  <a:xfrm>
                    <a:off x="6915573" y="1413607"/>
                    <a:ext cx="1740900" cy="1227993"/>
                    <a:chOff x="6357757" y="1251048"/>
                    <a:chExt cx="2190341" cy="1401942"/>
                  </a:xfrm>
                </p:grpSpPr>
                <p:pic>
                  <p:nvPicPr>
                    <p:cNvPr id="59" name="Picture 58"/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>
                      <a:off x="8194309" y="1801635"/>
                      <a:ext cx="353789" cy="785001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0" name="Picture 59"/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6357757" y="1251048"/>
                      <a:ext cx="1303087" cy="1401942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61" name="Freeform 60"/>
                    <p:cNvSpPr/>
                    <p:nvPr/>
                  </p:nvSpPr>
                  <p:spPr>
                    <a:xfrm>
                      <a:off x="7009303" y="1614550"/>
                      <a:ext cx="1303106" cy="337467"/>
                    </a:xfrm>
                    <a:custGeom>
                      <a:avLst/>
                      <a:gdLst>
                        <a:gd name="connsiteX0" fmla="*/ 1274484 w 1303106"/>
                        <a:gd name="connsiteY0" fmla="*/ 302302 h 337467"/>
                        <a:gd name="connsiteX1" fmla="*/ 1186430 w 1303106"/>
                        <a:gd name="connsiteY1" fmla="*/ 4276 h 337467"/>
                        <a:gd name="connsiteX2" fmla="*/ 339764 w 1303106"/>
                        <a:gd name="connsiteY2" fmla="*/ 139742 h 337467"/>
                        <a:gd name="connsiteX3" fmla="*/ 7870 w 1303106"/>
                        <a:gd name="connsiteY3" fmla="*/ 329396 h 3374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303106" h="337467">
                          <a:moveTo>
                            <a:pt x="1274484" y="302302"/>
                          </a:moveTo>
                          <a:cubicBezTo>
                            <a:pt x="1308350" y="166835"/>
                            <a:pt x="1342217" y="31369"/>
                            <a:pt x="1186430" y="4276"/>
                          </a:cubicBezTo>
                          <a:cubicBezTo>
                            <a:pt x="1030643" y="-22817"/>
                            <a:pt x="536191" y="85555"/>
                            <a:pt x="339764" y="139742"/>
                          </a:cubicBezTo>
                          <a:cubicBezTo>
                            <a:pt x="143337" y="193929"/>
                            <a:pt x="-40672" y="377938"/>
                            <a:pt x="7870" y="329396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PH"/>
                    </a:p>
                  </p:txBody>
                </p:sp>
              </p:grpSp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8219595" y="2641600"/>
                    <a:ext cx="79248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PH" sz="1000" dirty="0" smtClean="0">
                        <a:latin typeface="Book Antiqua" panose="02040602050305030304" pitchFamily="18" charset="0"/>
                      </a:rPr>
                      <a:t>Kenwood TH-D72</a:t>
                    </a:r>
                    <a:endParaRPr lang="en-PH" sz="1000" dirty="0">
                      <a:latin typeface="Book Antiqua" panose="02040602050305030304" pitchFamily="18" charset="0"/>
                    </a:endParaRPr>
                  </a:p>
                </p:txBody>
              </p:sp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7037185" y="2641600"/>
                    <a:ext cx="79248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PH" sz="1000" dirty="0" smtClean="0">
                        <a:latin typeface="Book Antiqua" panose="02040602050305030304" pitchFamily="18" charset="0"/>
                      </a:rPr>
                      <a:t>Reference dipole*</a:t>
                    </a:r>
                    <a:endParaRPr lang="en-PH" sz="1000" dirty="0">
                      <a:latin typeface="Book Antiqua" panose="02040602050305030304" pitchFamily="18" charset="0"/>
                    </a:endParaRPr>
                  </a:p>
                </p:txBody>
              </p:sp>
            </p:grpSp>
          </p:grpSp>
        </p:grpSp>
        <p:cxnSp>
          <p:nvCxnSpPr>
            <p:cNvPr id="48" name="Straight Arrow Connector 47"/>
            <p:cNvCxnSpPr/>
            <p:nvPr/>
          </p:nvCxnSpPr>
          <p:spPr>
            <a:xfrm flipH="1">
              <a:off x="6378778" y="1750658"/>
              <a:ext cx="924299" cy="172786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6906676" y="3089488"/>
              <a:ext cx="22585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800" dirty="0" smtClean="0">
                  <a:latin typeface="Book Antiqua" panose="02040602050305030304" pitchFamily="18" charset="0"/>
                </a:rPr>
                <a:t>*Photo shows UHF reference dipole. Actual photo of VHF reference dipole is not available</a:t>
              </a:r>
              <a:endParaRPr lang="en-PH" sz="800" dirty="0">
                <a:latin typeface="Book Antiqua" panose="02040602050305030304" pitchFamily="18" charset="0"/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58610" y="3024781"/>
            <a:ext cx="49742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EDA </a:t>
            </a:r>
            <a:r>
              <a:rPr lang="en-US" sz="200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= P</a:t>
            </a:r>
            <a:r>
              <a:rPr lang="en-US" sz="2000" baseline="-2500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TX</a:t>
            </a:r>
            <a:r>
              <a:rPr lang="en-US" sz="200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 (HHR) – P</a:t>
            </a:r>
            <a:r>
              <a:rPr lang="en-US" sz="2000" baseline="-2500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RX</a:t>
            </a:r>
            <a:r>
              <a:rPr lang="en-US" sz="200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 (SA)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EDA </a:t>
            </a:r>
            <a:r>
              <a:rPr lang="en-US" sz="200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= 36 </a:t>
            </a:r>
            <a:r>
              <a:rPr lang="en-US" sz="2000" dirty="0" err="1" smtClean="0">
                <a:solidFill>
                  <a:schemeClr val="tx1"/>
                </a:solidFill>
                <a:latin typeface="Book Antiqua" panose="02040602050305030304" pitchFamily="18" charset="0"/>
              </a:rPr>
              <a:t>dBm</a:t>
            </a:r>
            <a:r>
              <a:rPr lang="en-US" sz="200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 – (-40 </a:t>
            </a:r>
            <a:r>
              <a:rPr lang="en-US" sz="2000" dirty="0" err="1" smtClean="0">
                <a:solidFill>
                  <a:schemeClr val="tx1"/>
                </a:solidFill>
                <a:latin typeface="Book Antiqua" panose="02040602050305030304" pitchFamily="18" charset="0"/>
              </a:rPr>
              <a:t>dBm</a:t>
            </a:r>
            <a:r>
              <a:rPr lang="en-US" sz="200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)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EDA </a:t>
            </a:r>
            <a:r>
              <a:rPr lang="en-US" sz="200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= 76 dB</a:t>
            </a:r>
            <a:endParaRPr lang="en-PH" sz="2000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3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677C3F-777B-D640-A77E-7755F9102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1724"/>
            <a:ext cx="5879515" cy="766200"/>
          </a:xfrm>
        </p:spPr>
        <p:txBody>
          <a:bodyPr/>
          <a:lstStyle/>
          <a:p>
            <a:r>
              <a:rPr lang="en-US" sz="2400" dirty="0" smtClean="0">
                <a:solidFill>
                  <a:srgbClr val="FFC000"/>
                </a:solidFill>
                <a:latin typeface="Book Antiqua" panose="02040602050305030304" pitchFamily="18" charset="0"/>
              </a:rPr>
              <a:t>Effective Uplink Attenuation (EUA)</a:t>
            </a:r>
            <a:endParaRPr lang="en-US" sz="2400" dirty="0">
              <a:solidFill>
                <a:srgbClr val="FFC000"/>
              </a:solidFill>
              <a:latin typeface="Book Antiqua" panose="02040602050305030304" pitchFamily="18" charset="0"/>
            </a:endParaRPr>
          </a:p>
        </p:txBody>
      </p:sp>
      <p:sp>
        <p:nvSpPr>
          <p:cNvPr id="13" name="Content Placeholder 1">
            <a:extLst>
              <a:ext uri="{FF2B5EF4-FFF2-40B4-BE49-F238E27FC236}">
                <a16:creationId xmlns="" xmlns:a16="http://schemas.microsoft.com/office/drawing/2014/main" id="{662F833C-FDE1-D64D-B93C-627CECDB1979}"/>
              </a:ext>
            </a:extLst>
          </p:cNvPr>
          <p:cNvSpPr txBox="1">
            <a:spLocks/>
          </p:cNvSpPr>
          <p:nvPr/>
        </p:nvSpPr>
        <p:spPr>
          <a:xfrm>
            <a:off x="58610" y="849286"/>
            <a:ext cx="5398526" cy="1829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19100" marR="0" lvl="0" indent="-3429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Wingdings" pitchFamily="2" charset="2"/>
              <a:buChar char="q"/>
              <a:defRPr sz="2400" b="0" i="0" u="none" strike="noStrike" cap="none">
                <a:solidFill>
                  <a:srgbClr val="263248"/>
                </a:solidFill>
                <a:latin typeface="Book Antiqua" panose="02040602050305030304" pitchFamily="18" charset="0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 ea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Wingdings" pitchFamily="2" charset="2"/>
              <a:buChar char="§"/>
              <a:defRPr sz="2400" b="0" i="0" u="none" strike="noStrike" cap="none">
                <a:solidFill>
                  <a:srgbClr val="263248"/>
                </a:solidFill>
                <a:latin typeface="Book Antiqua" panose="02040602050305030304" pitchFamily="18" charset="0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 ea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Wingdings" pitchFamily="2" charset="2"/>
              <a:buChar char="§"/>
              <a:defRPr sz="2400" b="0" i="0" u="none" strike="noStrike" cap="none">
                <a:solidFill>
                  <a:srgbClr val="263248"/>
                </a:solidFill>
                <a:latin typeface="Book Antiqua" panose="02040602050305030304" pitchFamily="18" charset="0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 ea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Wingdings" pitchFamily="2" charset="2"/>
              <a:buChar char="§"/>
              <a:defRPr sz="2400" b="0" i="0" u="none" strike="noStrike" cap="none">
                <a:solidFill>
                  <a:srgbClr val="263248"/>
                </a:solidFill>
                <a:latin typeface="Book Antiqua" panose="02040602050305030304" pitchFamily="18" charset="0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 ea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Wingdings" pitchFamily="2" charset="2"/>
              <a:buChar char="§"/>
              <a:defRPr sz="2400" b="0" i="0" u="none" strike="noStrike" cap="none">
                <a:solidFill>
                  <a:srgbClr val="263248"/>
                </a:solidFill>
                <a:latin typeface="Book Antiqua" panose="02040602050305030304" pitchFamily="18" charset="0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 ea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 ea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 ea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 eaLnBrk="1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-484187"/>
            <a:r>
              <a:rPr lang="en-US" sz="2000" dirty="0" smtClean="0"/>
              <a:t>At </a:t>
            </a:r>
            <a:r>
              <a:rPr lang="en-US" sz="2000" dirty="0" err="1" smtClean="0"/>
              <a:t>KyuTech</a:t>
            </a:r>
            <a:r>
              <a:rPr lang="en-US" sz="2000" dirty="0" smtClean="0"/>
              <a:t> GS side, Kenwood TH-D72 hand-held radio (HHR) was used to transmit carrier signal (145.825 MHz).</a:t>
            </a:r>
          </a:p>
          <a:p>
            <a:pPr marL="0" indent="-484187"/>
            <a:r>
              <a:rPr lang="en-US" sz="2000" dirty="0" smtClean="0"/>
              <a:t>At Mt. </a:t>
            </a:r>
            <a:r>
              <a:rPr lang="en-US" sz="2000" dirty="0" err="1" smtClean="0"/>
              <a:t>Sarakura</a:t>
            </a:r>
            <a:r>
              <a:rPr lang="en-US" sz="2000" dirty="0" smtClean="0"/>
              <a:t> side, received power was measured using spectrum analyzer (SA).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761731" y="920094"/>
            <a:ext cx="5228090" cy="4261590"/>
            <a:chOff x="1386292" y="0"/>
            <a:chExt cx="5228090" cy="4261590"/>
          </a:xfrm>
        </p:grpSpPr>
        <p:grpSp>
          <p:nvGrpSpPr>
            <p:cNvPr id="18" name="Group 17"/>
            <p:cNvGrpSpPr/>
            <p:nvPr/>
          </p:nvGrpSpPr>
          <p:grpSpPr>
            <a:xfrm>
              <a:off x="1386292" y="0"/>
              <a:ext cx="5228090" cy="4261590"/>
              <a:chOff x="4259802" y="-553479"/>
              <a:chExt cx="5228090" cy="4261590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4259802" y="-553479"/>
                <a:ext cx="5228090" cy="4261590"/>
                <a:chOff x="3954931" y="865839"/>
                <a:chExt cx="5228090" cy="4261590"/>
              </a:xfrm>
            </p:grpSpPr>
            <p:grpSp>
              <p:nvGrpSpPr>
                <p:cNvPr id="51" name="Group 50"/>
                <p:cNvGrpSpPr/>
                <p:nvPr/>
              </p:nvGrpSpPr>
              <p:grpSpPr>
                <a:xfrm>
                  <a:off x="3954931" y="3159195"/>
                  <a:ext cx="2659391" cy="1968234"/>
                  <a:chOff x="3000931" y="3068321"/>
                  <a:chExt cx="2746160" cy="2056286"/>
                </a:xfrm>
              </p:grpSpPr>
              <p:grpSp>
                <p:nvGrpSpPr>
                  <p:cNvPr id="44" name="Group 43"/>
                  <p:cNvGrpSpPr/>
                  <p:nvPr/>
                </p:nvGrpSpPr>
                <p:grpSpPr>
                  <a:xfrm>
                    <a:off x="3000931" y="3068321"/>
                    <a:ext cx="2746160" cy="1768073"/>
                    <a:chOff x="2906104" y="3237653"/>
                    <a:chExt cx="2746160" cy="1768073"/>
                  </a:xfrm>
                </p:grpSpPr>
                <p:sp>
                  <p:nvSpPr>
                    <p:cNvPr id="43" name="Rectangle 42"/>
                    <p:cNvSpPr/>
                    <p:nvPr/>
                  </p:nvSpPr>
                  <p:spPr>
                    <a:xfrm>
                      <a:off x="2906104" y="3237653"/>
                      <a:ext cx="2673305" cy="175705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PH"/>
                    </a:p>
                  </p:txBody>
                </p:sp>
                <p:pic>
                  <p:nvPicPr>
                    <p:cNvPr id="21" name="Picture 20"/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 flipH="1">
                      <a:off x="4572531" y="3366970"/>
                      <a:ext cx="882744" cy="138152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4447690" y="4748490"/>
                      <a:ext cx="1204574" cy="25723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PH" sz="1000" dirty="0" smtClean="0">
                          <a:latin typeface="Book Antiqua" panose="02040602050305030304" pitchFamily="18" charset="0"/>
                        </a:rPr>
                        <a:t>HORYU antenna</a:t>
                      </a:r>
                      <a:endParaRPr lang="en-PH" sz="1000" dirty="0">
                        <a:latin typeface="Book Antiqua" panose="02040602050305030304" pitchFamily="18" charset="0"/>
                      </a:endParaRPr>
                    </a:p>
                  </p:txBody>
                </p:sp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2906104" y="4747664"/>
                      <a:ext cx="1349146" cy="25723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PH" sz="1000" dirty="0">
                          <a:latin typeface="Book Antiqua" panose="02040602050305030304" pitchFamily="18" charset="0"/>
                        </a:rPr>
                        <a:t>Kenwood </a:t>
                      </a:r>
                      <a:r>
                        <a:rPr lang="en-PH" sz="1000" dirty="0" smtClean="0">
                          <a:latin typeface="Book Antiqua" panose="02040602050305030304" pitchFamily="18" charset="0"/>
                        </a:rPr>
                        <a:t>TH-D72</a:t>
                      </a:r>
                      <a:endParaRPr lang="en-PH" sz="1000" dirty="0">
                        <a:latin typeface="Book Antiqua" panose="02040602050305030304" pitchFamily="18" charset="0"/>
                      </a:endParaRPr>
                    </a:p>
                  </p:txBody>
                </p:sp>
              </p:grp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3399304" y="4847608"/>
                    <a:ext cx="153312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PH" sz="1200" b="1" dirty="0" err="1" smtClean="0">
                        <a:latin typeface="Book Antiqua" panose="02040602050305030304" pitchFamily="18" charset="0"/>
                      </a:rPr>
                      <a:t>KyuTech</a:t>
                    </a:r>
                    <a:r>
                      <a:rPr lang="en-PH" sz="1200" b="1" dirty="0" smtClean="0">
                        <a:latin typeface="Book Antiqua" panose="02040602050305030304" pitchFamily="18" charset="0"/>
                      </a:rPr>
                      <a:t> GS side</a:t>
                    </a:r>
                    <a:endParaRPr lang="en-PH" sz="1200" b="1" dirty="0">
                      <a:latin typeface="Book Antiqua" panose="02040602050305030304" pitchFamily="18" charset="0"/>
                    </a:endParaRPr>
                  </a:p>
                </p:txBody>
              </p:sp>
            </p:grpSp>
            <p:grpSp>
              <p:nvGrpSpPr>
                <p:cNvPr id="8" name="Group 7"/>
                <p:cNvGrpSpPr/>
                <p:nvPr/>
              </p:nvGrpSpPr>
              <p:grpSpPr>
                <a:xfrm>
                  <a:off x="6850907" y="865839"/>
                  <a:ext cx="2332114" cy="2006461"/>
                  <a:chOff x="6850907" y="865839"/>
                  <a:chExt cx="2332114" cy="2006461"/>
                </a:xfrm>
              </p:grpSpPr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7287479" y="2595301"/>
                    <a:ext cx="163237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PH" sz="1200" b="1" dirty="0" smtClean="0">
                        <a:latin typeface="Book Antiqua" panose="02040602050305030304" pitchFamily="18" charset="0"/>
                      </a:rPr>
                      <a:t>Mt. </a:t>
                    </a:r>
                    <a:r>
                      <a:rPr lang="en-PH" sz="1200" b="1" dirty="0" err="1" smtClean="0">
                        <a:latin typeface="Book Antiqua" panose="02040602050305030304" pitchFamily="18" charset="0"/>
                      </a:rPr>
                      <a:t>Satakura</a:t>
                    </a:r>
                    <a:r>
                      <a:rPr lang="en-PH" sz="1200" b="1" dirty="0" smtClean="0">
                        <a:latin typeface="Book Antiqua" panose="02040602050305030304" pitchFamily="18" charset="0"/>
                      </a:rPr>
                      <a:t> side</a:t>
                    </a:r>
                    <a:endParaRPr lang="en-PH" sz="1200" b="1" dirty="0">
                      <a:latin typeface="Book Antiqua" panose="02040602050305030304" pitchFamily="18" charset="0"/>
                    </a:endParaRPr>
                  </a:p>
                </p:txBody>
              </p:sp>
              <p:grpSp>
                <p:nvGrpSpPr>
                  <p:cNvPr id="7" name="Group 6"/>
                  <p:cNvGrpSpPr/>
                  <p:nvPr/>
                </p:nvGrpSpPr>
                <p:grpSpPr>
                  <a:xfrm>
                    <a:off x="6850907" y="865839"/>
                    <a:ext cx="2332114" cy="1714906"/>
                    <a:chOff x="6850907" y="865839"/>
                    <a:chExt cx="2332114" cy="1714906"/>
                  </a:xfrm>
                </p:grpSpPr>
                <p:grpSp>
                  <p:nvGrpSpPr>
                    <p:cNvPr id="62" name="Group 61"/>
                    <p:cNvGrpSpPr/>
                    <p:nvPr/>
                  </p:nvGrpSpPr>
                  <p:grpSpPr>
                    <a:xfrm>
                      <a:off x="6850907" y="865839"/>
                      <a:ext cx="2332114" cy="1714906"/>
                      <a:chOff x="6737452" y="779804"/>
                      <a:chExt cx="2332114" cy="1714906"/>
                    </a:xfrm>
                  </p:grpSpPr>
                  <p:sp>
                    <p:nvSpPr>
                      <p:cNvPr id="20" name="Rectangle 19"/>
                      <p:cNvSpPr/>
                      <p:nvPr/>
                    </p:nvSpPr>
                    <p:spPr>
                      <a:xfrm>
                        <a:off x="6737452" y="779804"/>
                        <a:ext cx="2262293" cy="17141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prstDash val="sys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PH"/>
                      </a:p>
                    </p:txBody>
                  </p:sp>
                  <p:grpSp>
                    <p:nvGrpSpPr>
                      <p:cNvPr id="55" name="Group 54"/>
                      <p:cNvGrpSpPr/>
                      <p:nvPr/>
                    </p:nvGrpSpPr>
                    <p:grpSpPr>
                      <a:xfrm>
                        <a:off x="6954508" y="860599"/>
                        <a:ext cx="2115058" cy="1634111"/>
                        <a:chOff x="6915574" y="1413607"/>
                        <a:chExt cx="2115058" cy="1634111"/>
                      </a:xfrm>
                    </p:grpSpPr>
                    <p:pic>
                      <p:nvPicPr>
                        <p:cNvPr id="60" name="Picture 59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6915574" y="1413607"/>
                          <a:ext cx="1035704" cy="1227993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57" name="TextBox 56"/>
                        <p:cNvSpPr txBox="1"/>
                        <p:nvPr/>
                      </p:nvSpPr>
                      <p:spPr>
                        <a:xfrm>
                          <a:off x="8238152" y="2647608"/>
                          <a:ext cx="792480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PH" sz="1000" dirty="0" smtClean="0">
                              <a:latin typeface="Book Antiqua" panose="02040602050305030304" pitchFamily="18" charset="0"/>
                            </a:rPr>
                            <a:t>Spectrum </a:t>
                          </a:r>
                          <a:r>
                            <a:rPr lang="en-PH" sz="1000" dirty="0" err="1" smtClean="0">
                              <a:latin typeface="Book Antiqua" panose="02040602050305030304" pitchFamily="18" charset="0"/>
                            </a:rPr>
                            <a:t>Analyzer</a:t>
                          </a:r>
                          <a:endParaRPr lang="en-PH" sz="1000" dirty="0">
                            <a:latin typeface="Book Antiqua" panose="02040602050305030304" pitchFamily="18" charset="0"/>
                          </a:endParaRPr>
                        </a:p>
                      </p:txBody>
                    </p:sp>
                    <p:sp>
                      <p:nvSpPr>
                        <p:cNvPr id="58" name="TextBox 57"/>
                        <p:cNvSpPr txBox="1"/>
                        <p:nvPr/>
                      </p:nvSpPr>
                      <p:spPr>
                        <a:xfrm>
                          <a:off x="7037185" y="2641600"/>
                          <a:ext cx="792480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PH" sz="1000" dirty="0" smtClean="0">
                              <a:latin typeface="Book Antiqua" panose="02040602050305030304" pitchFamily="18" charset="0"/>
                            </a:rPr>
                            <a:t>Reference dipole*</a:t>
                          </a:r>
                          <a:endParaRPr lang="en-PH" sz="1000" dirty="0">
                            <a:latin typeface="Book Antiqua" panose="02040602050305030304" pitchFamily="18" charset="0"/>
                          </a:endParaRPr>
                        </a:p>
                      </p:txBody>
                    </p:sp>
                  </p:grpSp>
                </p:grpSp>
                <p:pic>
                  <p:nvPicPr>
                    <p:cNvPr id="3" name="Picture 2"/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8149915" y="1551720"/>
                      <a:ext cx="848000" cy="591030"/>
                    </a:xfrm>
                    <a:prstGeom prst="rect">
                      <a:avLst/>
                    </a:prstGeom>
                  </p:spPr>
                </p:pic>
              </p:grpSp>
            </p:grpSp>
            <p:cxnSp>
              <p:nvCxnSpPr>
                <p:cNvPr id="12" name="Straight Arrow Connector 11"/>
                <p:cNvCxnSpPr/>
                <p:nvPr/>
              </p:nvCxnSpPr>
              <p:spPr>
                <a:xfrm flipV="1">
                  <a:off x="6129720" y="1779159"/>
                  <a:ext cx="978427" cy="1822026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/>
                <p:cNvSpPr txBox="1"/>
                <p:nvPr/>
              </p:nvSpPr>
              <p:spPr>
                <a:xfrm>
                  <a:off x="6885450" y="3080579"/>
                  <a:ext cx="225855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sz="800" dirty="0" smtClean="0">
                      <a:latin typeface="Book Antiqua" panose="02040602050305030304" pitchFamily="18" charset="0"/>
                    </a:rPr>
                    <a:t>*Photo shows UHF reference dipole. Actual photo of VHF reference dipole is not available</a:t>
                  </a:r>
                  <a:endParaRPr lang="en-PH" sz="800" dirty="0">
                    <a:latin typeface="Book Antiqua" panose="02040602050305030304" pitchFamily="18" charset="0"/>
                  </a:endParaRPr>
                </a:p>
              </p:txBody>
            </p:sp>
          </p:grpSp>
          <p:pic>
            <p:nvPicPr>
              <p:cNvPr id="40" name="Picture 3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19519" y="2500261"/>
                <a:ext cx="281194" cy="687600"/>
              </a:xfrm>
              <a:prstGeom prst="rect">
                <a:avLst/>
              </a:prstGeom>
            </p:spPr>
          </p:pic>
          <p:cxnSp>
            <p:nvCxnSpPr>
              <p:cNvPr id="16" name="Straight Arrow Connector 15"/>
              <p:cNvCxnSpPr/>
              <p:nvPr/>
            </p:nvCxnSpPr>
            <p:spPr>
              <a:xfrm>
                <a:off x="4886992" y="2726038"/>
                <a:ext cx="986584" cy="0"/>
              </a:xfrm>
              <a:prstGeom prst="straightConnector1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Freeform 4"/>
            <p:cNvSpPr/>
            <p:nvPr/>
          </p:nvSpPr>
          <p:spPr>
            <a:xfrm>
              <a:off x="4957179" y="203914"/>
              <a:ext cx="1299036" cy="521642"/>
            </a:xfrm>
            <a:custGeom>
              <a:avLst/>
              <a:gdLst>
                <a:gd name="connsiteX0" fmla="*/ 1225973 w 1299036"/>
                <a:gd name="connsiteY0" fmla="*/ 487775 h 521642"/>
                <a:gd name="connsiteX1" fmla="*/ 1165013 w 1299036"/>
                <a:gd name="connsiteY1" fmla="*/ 95 h 521642"/>
                <a:gd name="connsiteX2" fmla="*/ 0 w 1299036"/>
                <a:gd name="connsiteY2" fmla="*/ 521642 h 521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9036" h="521642">
                  <a:moveTo>
                    <a:pt x="1225973" y="487775"/>
                  </a:moveTo>
                  <a:cubicBezTo>
                    <a:pt x="1297657" y="241112"/>
                    <a:pt x="1369342" y="-5550"/>
                    <a:pt x="1165013" y="95"/>
                  </a:cubicBezTo>
                  <a:cubicBezTo>
                    <a:pt x="960684" y="5739"/>
                    <a:pt x="85796" y="440362"/>
                    <a:pt x="0" y="521642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58610" y="3023947"/>
            <a:ext cx="49742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EUA </a:t>
            </a:r>
            <a:r>
              <a:rPr lang="en-US" sz="200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= P</a:t>
            </a:r>
            <a:r>
              <a:rPr lang="en-US" sz="2000" baseline="-2500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TX</a:t>
            </a:r>
            <a:r>
              <a:rPr lang="en-US" sz="200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 (HHR) – P</a:t>
            </a:r>
            <a:r>
              <a:rPr lang="en-US" sz="2000" baseline="-2500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RX</a:t>
            </a:r>
            <a:r>
              <a:rPr lang="en-US" sz="200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 (SA)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EUA </a:t>
            </a:r>
            <a:r>
              <a:rPr lang="en-US" sz="200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= 25.5 </a:t>
            </a:r>
            <a:r>
              <a:rPr lang="en-US" sz="2000" dirty="0" err="1" smtClean="0">
                <a:solidFill>
                  <a:schemeClr val="tx1"/>
                </a:solidFill>
                <a:latin typeface="Book Antiqua" panose="02040602050305030304" pitchFamily="18" charset="0"/>
              </a:rPr>
              <a:t>dBm</a:t>
            </a:r>
            <a:r>
              <a:rPr lang="en-US" sz="200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 – (-50 </a:t>
            </a:r>
            <a:r>
              <a:rPr lang="en-US" sz="2000" dirty="0" err="1" smtClean="0">
                <a:solidFill>
                  <a:schemeClr val="tx1"/>
                </a:solidFill>
                <a:latin typeface="Book Antiqua" panose="02040602050305030304" pitchFamily="18" charset="0"/>
              </a:rPr>
              <a:t>dBm</a:t>
            </a:r>
            <a:r>
              <a:rPr lang="en-US" sz="200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)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EUA </a:t>
            </a:r>
            <a:r>
              <a:rPr lang="en-US" sz="200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= 75.5 dB</a:t>
            </a:r>
            <a:endParaRPr lang="en-PH" sz="2000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55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677C3F-777B-D640-A77E-7755F9102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7414" y="102871"/>
            <a:ext cx="5879515" cy="766200"/>
          </a:xfrm>
        </p:spPr>
        <p:txBody>
          <a:bodyPr/>
          <a:lstStyle/>
          <a:p>
            <a:r>
              <a:rPr lang="en-US" sz="2400" dirty="0" smtClean="0">
                <a:solidFill>
                  <a:srgbClr val="FFC000"/>
                </a:solidFill>
                <a:latin typeface="Book Antiqua" panose="02040602050305030304" pitchFamily="18" charset="0"/>
              </a:rPr>
              <a:t>Effective Attenuation Summary</a:t>
            </a:r>
            <a:endParaRPr lang="en-US" sz="2400" dirty="0">
              <a:solidFill>
                <a:srgbClr val="FFC000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879599"/>
              </p:ext>
            </p:extLst>
          </p:nvPr>
        </p:nvGraphicFramePr>
        <p:xfrm>
          <a:off x="1205654" y="1017914"/>
          <a:ext cx="6969759" cy="10972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6348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539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81013"/>
              </a:tblGrid>
              <a:tr h="2980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PH" sz="1800" dirty="0" smtClean="0">
                          <a:latin typeface="Book Antiqua" panose="02040602050305030304" pitchFamily="18" charset="0"/>
                        </a:rPr>
                        <a:t>Effective Attenuation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FM (JP)</a:t>
                      </a:r>
                      <a:endParaRPr lang="en-PH" sz="1800" b="0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EM</a:t>
                      </a:r>
                      <a:endParaRPr lang="en-PH" sz="1800" b="0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</a:tr>
              <a:tr h="298026">
                <a:tc>
                  <a:txBody>
                    <a:bodyPr/>
                    <a:lstStyle/>
                    <a:p>
                      <a:pPr algn="ctr"/>
                      <a:r>
                        <a:rPr lang="en-PH" sz="1800" b="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Uplink (EUA)</a:t>
                      </a:r>
                      <a:endParaRPr lang="en-PH" sz="1800" b="0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75.5 dB</a:t>
                      </a:r>
                      <a:endParaRPr lang="en-PH" sz="1800" b="0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70.8 dB</a:t>
                      </a:r>
                      <a:endParaRPr lang="en-PH" sz="1800" b="0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algn="ctr"/>
                      <a:r>
                        <a:rPr lang="en-PH" sz="1800" b="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Downlink (EDA)</a:t>
                      </a:r>
                      <a:endParaRPr lang="en-PH" sz="1800" b="0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76 dB</a:t>
                      </a:r>
                      <a:endParaRPr lang="en-PH" sz="1800" b="0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71.8 dB</a:t>
                      </a:r>
                      <a:endParaRPr lang="en-PH" sz="1800" b="0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8" name="Rectangle 37"/>
          <p:cNvSpPr/>
          <p:nvPr/>
        </p:nvSpPr>
        <p:spPr>
          <a:xfrm>
            <a:off x="207079" y="2206022"/>
            <a:ext cx="87769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Book Antiqua" panose="02040602050305030304" pitchFamily="18" charset="0"/>
              </a:rPr>
              <a:t>BIRDS-4 FM effective attenuation (EUA and EDA) are almost similar.</a:t>
            </a:r>
          </a:p>
          <a:p>
            <a:r>
              <a:rPr lang="en-US" sz="2000" dirty="0" smtClean="0">
                <a:latin typeface="Book Antiqua" panose="02040602050305030304" pitchFamily="18" charset="0"/>
              </a:rPr>
              <a:t>Note: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ook Antiqua" panose="02040602050305030304" pitchFamily="18" charset="0"/>
              </a:rPr>
              <a:t>For uplink, reference dipole was used to measure received signal and not satellite’s VHF dipole.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PH" sz="2000" dirty="0" smtClean="0">
                <a:latin typeface="Book Antiqua" panose="02040602050305030304" pitchFamily="18" charset="0"/>
              </a:rPr>
              <a:t>For downlink, HHR transmitted the signal and not from the satellite.</a:t>
            </a:r>
          </a:p>
        </p:txBody>
      </p:sp>
    </p:spTree>
    <p:extLst>
      <p:ext uri="{BB962C8B-B14F-4D97-AF65-F5344CB8AC3E}">
        <p14:creationId xmlns:p14="http://schemas.microsoft.com/office/powerpoint/2010/main" val="200659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677C3F-777B-D640-A77E-7755F9102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6176"/>
            <a:ext cx="5879515" cy="766200"/>
          </a:xfrm>
        </p:spPr>
        <p:txBody>
          <a:bodyPr/>
          <a:lstStyle/>
          <a:p>
            <a:r>
              <a:rPr lang="en-US" sz="2400" dirty="0" smtClean="0">
                <a:solidFill>
                  <a:srgbClr val="FFC000"/>
                </a:solidFill>
                <a:latin typeface="Book Antiqua" panose="02040602050305030304" pitchFamily="18" charset="0"/>
              </a:rPr>
              <a:t>Uplink Sensitivity Test Setup</a:t>
            </a:r>
            <a:endParaRPr lang="en-US" sz="2400" dirty="0">
              <a:solidFill>
                <a:srgbClr val="FFC000"/>
              </a:solidFill>
              <a:latin typeface="Book Antiqua" panose="02040602050305030304" pitchFamily="18" charset="0"/>
            </a:endParaRPr>
          </a:p>
        </p:txBody>
      </p:sp>
      <p:sp>
        <p:nvSpPr>
          <p:cNvPr id="13" name="Content Placeholder 1">
            <a:extLst>
              <a:ext uri="{FF2B5EF4-FFF2-40B4-BE49-F238E27FC236}">
                <a16:creationId xmlns="" xmlns:a16="http://schemas.microsoft.com/office/drawing/2014/main" id="{662F833C-FDE1-D64D-B93C-627CECDB1979}"/>
              </a:ext>
            </a:extLst>
          </p:cNvPr>
          <p:cNvSpPr txBox="1">
            <a:spLocks/>
          </p:cNvSpPr>
          <p:nvPr/>
        </p:nvSpPr>
        <p:spPr>
          <a:xfrm>
            <a:off x="56748" y="778126"/>
            <a:ext cx="5566199" cy="2739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19100" marR="0" lvl="0" indent="-3429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Wingdings" pitchFamily="2" charset="2"/>
              <a:buChar char="q"/>
              <a:defRPr sz="2400" b="0" i="0" u="none" strike="noStrike" cap="none">
                <a:solidFill>
                  <a:srgbClr val="263248"/>
                </a:solidFill>
                <a:latin typeface="Book Antiqua" panose="02040602050305030304" pitchFamily="18" charset="0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 ea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Wingdings" pitchFamily="2" charset="2"/>
              <a:buChar char="§"/>
              <a:defRPr sz="2400" b="0" i="0" u="none" strike="noStrike" cap="none">
                <a:solidFill>
                  <a:srgbClr val="263248"/>
                </a:solidFill>
                <a:latin typeface="Book Antiqua" panose="02040602050305030304" pitchFamily="18" charset="0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 ea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Wingdings" pitchFamily="2" charset="2"/>
              <a:buChar char="§"/>
              <a:defRPr sz="2400" b="0" i="0" u="none" strike="noStrike" cap="none">
                <a:solidFill>
                  <a:srgbClr val="263248"/>
                </a:solidFill>
                <a:latin typeface="Book Antiqua" panose="02040602050305030304" pitchFamily="18" charset="0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 ea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Wingdings" pitchFamily="2" charset="2"/>
              <a:buChar char="§"/>
              <a:defRPr sz="2400" b="0" i="0" u="none" strike="noStrike" cap="none">
                <a:solidFill>
                  <a:srgbClr val="263248"/>
                </a:solidFill>
                <a:latin typeface="Book Antiqua" panose="02040602050305030304" pitchFamily="18" charset="0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 ea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Wingdings" pitchFamily="2" charset="2"/>
              <a:buChar char="§"/>
              <a:defRPr sz="2400" b="0" i="0" u="none" strike="noStrike" cap="none">
                <a:solidFill>
                  <a:srgbClr val="263248"/>
                </a:solidFill>
                <a:latin typeface="Book Antiqua" panose="02040602050305030304" pitchFamily="18" charset="0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 ea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 ea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 ea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 eaLnBrk="1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-484187"/>
            <a:r>
              <a:rPr lang="en-US" sz="2000" dirty="0" smtClean="0"/>
              <a:t>GS sends message using HHR. When ACK from satellite is received, it is considered success. Uplink command is sent 10 times .</a:t>
            </a:r>
          </a:p>
          <a:p>
            <a:pPr marL="0" indent="-484187"/>
            <a:r>
              <a:rPr lang="en-US" sz="2000" dirty="0" smtClean="0"/>
              <a:t>Additional attenuator is placed and test is again conducted. This is repeated until success rate is zero.</a:t>
            </a:r>
          </a:p>
          <a:p>
            <a:pPr marL="0" indent="-484187"/>
            <a:r>
              <a:rPr lang="en-US" sz="2000" dirty="0" smtClean="0"/>
              <a:t>Uplink sensitivity is defined at 50% success rate.</a:t>
            </a:r>
          </a:p>
          <a:p>
            <a:pPr marL="0" indent="-484187"/>
            <a:endParaRPr lang="en-US" sz="2000" dirty="0" smtClean="0"/>
          </a:p>
        </p:txBody>
      </p:sp>
      <p:grpSp>
        <p:nvGrpSpPr>
          <p:cNvPr id="63" name="Group 62"/>
          <p:cNvGrpSpPr/>
          <p:nvPr/>
        </p:nvGrpSpPr>
        <p:grpSpPr>
          <a:xfrm>
            <a:off x="3141999" y="1170433"/>
            <a:ext cx="6033812" cy="3354208"/>
            <a:chOff x="3141999" y="1170433"/>
            <a:chExt cx="6033812" cy="3354208"/>
          </a:xfrm>
        </p:grpSpPr>
        <p:grpSp>
          <p:nvGrpSpPr>
            <p:cNvPr id="54" name="Group 53"/>
            <p:cNvGrpSpPr/>
            <p:nvPr/>
          </p:nvGrpSpPr>
          <p:grpSpPr>
            <a:xfrm>
              <a:off x="8133974" y="1170433"/>
              <a:ext cx="1041837" cy="3190132"/>
              <a:chOff x="8102163" y="1640163"/>
              <a:chExt cx="1041837" cy="2720401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8102163" y="1688905"/>
                <a:ext cx="720834" cy="2671659"/>
                <a:chOff x="6666046" y="1828800"/>
                <a:chExt cx="718427" cy="2679486"/>
              </a:xfrm>
            </p:grpSpPr>
            <p:sp>
              <p:nvSpPr>
                <p:cNvPr id="31" name="Isosceles Triangle 30"/>
                <p:cNvSpPr/>
                <p:nvPr/>
              </p:nvSpPr>
              <p:spPr>
                <a:xfrm>
                  <a:off x="6666046" y="2048789"/>
                  <a:ext cx="718427" cy="2459497"/>
                </a:xfrm>
                <a:prstGeom prst="triangl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6921350" y="1828800"/>
                  <a:ext cx="207818" cy="219989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cxnSp>
              <p:nvCxnSpPr>
                <p:cNvPr id="39" name="Straight Connector 38"/>
                <p:cNvCxnSpPr/>
                <p:nvPr/>
              </p:nvCxnSpPr>
              <p:spPr>
                <a:xfrm flipH="1">
                  <a:off x="6835140" y="1938795"/>
                  <a:ext cx="78590" cy="49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" name="TextBox 49"/>
              <p:cNvSpPr txBox="1"/>
              <p:nvPr/>
            </p:nvSpPr>
            <p:spPr>
              <a:xfrm>
                <a:off x="8501995" y="1640163"/>
                <a:ext cx="642005" cy="341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sz="1000" dirty="0" smtClean="0">
                    <a:latin typeface="Book Antiqua" panose="02040602050305030304" pitchFamily="18" charset="0"/>
                  </a:rPr>
                  <a:t>BIRDS4 FM</a:t>
                </a:r>
                <a:endParaRPr lang="en-PH" sz="1000" dirty="0">
                  <a:latin typeface="Book Antiqua" panose="02040602050305030304" pitchFamily="18" charset="0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3141999" y="3246213"/>
              <a:ext cx="2480947" cy="1278428"/>
              <a:chOff x="3659684" y="2645987"/>
              <a:chExt cx="2480947" cy="1278428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4221790" y="2673802"/>
                <a:ext cx="1918841" cy="699459"/>
                <a:chOff x="1923315" y="2473229"/>
                <a:chExt cx="2279762" cy="751705"/>
              </a:xfrm>
            </p:grpSpPr>
            <p:pic>
              <p:nvPicPr>
                <p:cNvPr id="15" name="Picture 14">
                  <a:extLst>
                    <a:ext uri="{FF2B5EF4-FFF2-40B4-BE49-F238E27FC236}">
                      <a16:creationId xmlns:a16="http://schemas.microsoft.com/office/drawing/2014/main" xmlns="" id="{E3181C46-CEF8-48CB-8540-09B7706BFE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038777" y="2473229"/>
                  <a:ext cx="1164300" cy="751705"/>
                </a:xfrm>
                <a:prstGeom prst="rect">
                  <a:avLst/>
                </a:prstGeom>
              </p:spPr>
            </p:pic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xmlns="" id="{676CF401-75BD-4307-B046-D7883DA87CEC}"/>
                    </a:ext>
                  </a:extLst>
                </p:cNvPr>
                <p:cNvSpPr/>
                <p:nvPr/>
              </p:nvSpPr>
              <p:spPr>
                <a:xfrm>
                  <a:off x="2223654" y="2819677"/>
                  <a:ext cx="533400" cy="3693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latin typeface="Book Antiqua" panose="02040602050305030304" pitchFamily="18" charset="0"/>
                    </a:rPr>
                    <a:t>Att.</a:t>
                  </a:r>
                  <a:endParaRPr lang="en-US" sz="1200" dirty="0">
                    <a:latin typeface="Book Antiqua" panose="02040602050305030304" pitchFamily="18" charset="0"/>
                  </a:endParaRPr>
                </a:p>
              </p:txBody>
            </p:sp>
            <p:cxnSp>
              <p:nvCxnSpPr>
                <p:cNvPr id="27" name="Straight Arrow Connector 26"/>
                <p:cNvCxnSpPr>
                  <a:endCxn id="23" idx="1"/>
                </p:cNvCxnSpPr>
                <p:nvPr/>
              </p:nvCxnSpPr>
              <p:spPr>
                <a:xfrm flipV="1">
                  <a:off x="1923315" y="3004349"/>
                  <a:ext cx="300339" cy="431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>
                  <a:stCxn id="23" idx="3"/>
                </p:cNvCxnSpPr>
                <p:nvPr/>
              </p:nvCxnSpPr>
              <p:spPr>
                <a:xfrm>
                  <a:off x="2757054" y="3004349"/>
                  <a:ext cx="63731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TextBox 45"/>
              <p:cNvSpPr txBox="1"/>
              <p:nvPr/>
            </p:nvSpPr>
            <p:spPr>
              <a:xfrm>
                <a:off x="3659684" y="3524305"/>
                <a:ext cx="74723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PH" sz="1000" dirty="0" smtClean="0">
                    <a:latin typeface="Book Antiqua" panose="02040602050305030304" pitchFamily="18" charset="0"/>
                  </a:rPr>
                  <a:t>Kenwood</a:t>
                </a:r>
              </a:p>
              <a:p>
                <a:pPr algn="r"/>
                <a:r>
                  <a:rPr lang="en-PH" sz="1000" dirty="0" smtClean="0">
                    <a:latin typeface="Book Antiqua" panose="02040602050305030304" pitchFamily="18" charset="0"/>
                  </a:rPr>
                  <a:t>TH-D72</a:t>
                </a:r>
                <a:endParaRPr lang="en-PH" sz="1000" dirty="0">
                  <a:latin typeface="Book Antiqua" panose="02040602050305030304" pitchFamily="18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210877" y="3338155"/>
                <a:ext cx="8012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1000" dirty="0" smtClean="0">
                    <a:latin typeface="Book Antiqua" panose="02040602050305030304" pitchFamily="18" charset="0"/>
                  </a:rPr>
                  <a:t>HORYU</a:t>
                </a:r>
              </a:p>
              <a:p>
                <a:r>
                  <a:rPr lang="en-PH" sz="1000" dirty="0" smtClean="0">
                    <a:latin typeface="Book Antiqua" panose="02040602050305030304" pitchFamily="18" charset="0"/>
                  </a:rPr>
                  <a:t>antenna</a:t>
                </a:r>
                <a:endParaRPr lang="en-PH" sz="1000" dirty="0">
                  <a:latin typeface="Book Antiqua" panose="02040602050305030304" pitchFamily="18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686825" y="2645987"/>
                <a:ext cx="72009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PH" sz="1000" dirty="0" smtClean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25.5 </a:t>
                </a:r>
                <a:r>
                  <a:rPr lang="en-PH" sz="1000" dirty="0" err="1" smtClean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dBm</a:t>
                </a:r>
                <a:endParaRPr lang="en-PH" sz="1000" dirty="0">
                  <a:solidFill>
                    <a:schemeClr val="tx1"/>
                  </a:solidFill>
                  <a:latin typeface="Book Antiqua" panose="02040602050305030304" pitchFamily="18" charset="0"/>
                </a:endParaRPr>
              </a:p>
            </p:txBody>
          </p:sp>
        </p:grpSp>
        <p:cxnSp>
          <p:nvCxnSpPr>
            <p:cNvPr id="44" name="Straight Arrow Connector 43"/>
            <p:cNvCxnSpPr/>
            <p:nvPr/>
          </p:nvCxnSpPr>
          <p:spPr>
            <a:xfrm flipV="1">
              <a:off x="5401056" y="1426464"/>
              <a:ext cx="2840736" cy="18846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Connector 6"/>
          <p:cNvCxnSpPr/>
          <p:nvPr/>
        </p:nvCxnSpPr>
        <p:spPr>
          <a:xfrm>
            <a:off x="8165522" y="1197519"/>
            <a:ext cx="276225" cy="317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591" y="3438423"/>
            <a:ext cx="281194" cy="6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5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677C3F-777B-D640-A77E-7755F9102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6176"/>
            <a:ext cx="5879515" cy="766200"/>
          </a:xfrm>
        </p:spPr>
        <p:txBody>
          <a:bodyPr/>
          <a:lstStyle/>
          <a:p>
            <a:r>
              <a:rPr lang="en-US" sz="2400" dirty="0" smtClean="0">
                <a:solidFill>
                  <a:srgbClr val="FFC000"/>
                </a:solidFill>
                <a:latin typeface="Book Antiqua" panose="02040602050305030304" pitchFamily="18" charset="0"/>
              </a:rPr>
              <a:t>Uplink Sensitivity Test Result</a:t>
            </a:r>
            <a:endParaRPr lang="en-US" sz="2400" dirty="0">
              <a:solidFill>
                <a:srgbClr val="FFC000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022264"/>
              </p:ext>
            </p:extLst>
          </p:nvPr>
        </p:nvGraphicFramePr>
        <p:xfrm>
          <a:off x="1534730" y="892376"/>
          <a:ext cx="5891306" cy="236987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317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88651"/>
                <a:gridCol w="13850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858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768609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 smtClean="0">
                          <a:latin typeface="Book Antiqua" panose="02040602050305030304" pitchFamily="18" charset="0"/>
                        </a:rPr>
                        <a:t>Added Attenuators in GS</a:t>
                      </a:r>
                      <a:endParaRPr lang="en-PH" sz="14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dirty="0" smtClean="0">
                          <a:latin typeface="Book Antiqua" panose="02040602050305030304" pitchFamily="18" charset="0"/>
                        </a:rPr>
                        <a:t>Total Attenuation</a:t>
                      </a:r>
                      <a:endParaRPr lang="en-PH" sz="14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dirty="0" smtClean="0">
                          <a:latin typeface="Book Antiqua" panose="02040602050305030304" pitchFamily="18" charset="0"/>
                        </a:rPr>
                        <a:t>P</a:t>
                      </a:r>
                      <a:r>
                        <a:rPr lang="en-PH" sz="1400" baseline="-25000" dirty="0" smtClean="0">
                          <a:latin typeface="Book Antiqua" panose="02040602050305030304" pitchFamily="18" charset="0"/>
                        </a:rPr>
                        <a:t>RX</a:t>
                      </a:r>
                      <a:r>
                        <a:rPr lang="en-PH" sz="1400" baseline="0" dirty="0" smtClean="0">
                          <a:latin typeface="Book Antiqua" panose="02040602050305030304" pitchFamily="18" charset="0"/>
                        </a:rPr>
                        <a:t> at</a:t>
                      </a:r>
                    </a:p>
                    <a:p>
                      <a:pPr algn="ctr"/>
                      <a:r>
                        <a:rPr lang="en-PH" sz="1400" baseline="0" dirty="0" smtClean="0">
                          <a:latin typeface="Book Antiqua" panose="02040602050305030304" pitchFamily="18" charset="0"/>
                        </a:rPr>
                        <a:t>Mt. </a:t>
                      </a:r>
                      <a:r>
                        <a:rPr lang="en-PH" sz="1400" baseline="0" dirty="0" err="1" smtClean="0">
                          <a:latin typeface="Book Antiqua" panose="02040602050305030304" pitchFamily="18" charset="0"/>
                        </a:rPr>
                        <a:t>Sarakura</a:t>
                      </a:r>
                      <a:endParaRPr lang="en-PH" sz="1400" baseline="0" dirty="0" smtClean="0">
                        <a:latin typeface="Book Antiqua" panose="02040602050305030304" pitchFamily="18" charset="0"/>
                      </a:endParaRPr>
                    </a:p>
                    <a:p>
                      <a:pPr algn="ctr"/>
                      <a:r>
                        <a:rPr lang="en-PH" sz="1400" baseline="0" dirty="0" smtClean="0">
                          <a:latin typeface="Book Antiqua" panose="02040602050305030304" pitchFamily="18" charset="0"/>
                        </a:rPr>
                        <a:t>(estimated)</a:t>
                      </a:r>
                      <a:endParaRPr lang="en-PH" sz="14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dirty="0" smtClean="0">
                          <a:latin typeface="Book Antiqua" panose="02040602050305030304" pitchFamily="18" charset="0"/>
                        </a:rPr>
                        <a:t>Success Rate</a:t>
                      </a:r>
                      <a:endParaRPr lang="en-PH" sz="14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0254"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40 dB</a:t>
                      </a:r>
                      <a:endParaRPr lang="en-PH" sz="1400" b="0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115.5 dB</a:t>
                      </a:r>
                      <a:endParaRPr lang="en-PH" sz="1400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-90 </a:t>
                      </a:r>
                      <a:r>
                        <a:rPr lang="en-PH" sz="1400" dirty="0" err="1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dBm</a:t>
                      </a:r>
                      <a:endParaRPr lang="en-PH" sz="1400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10/10</a:t>
                      </a:r>
                      <a:endParaRPr lang="en-PH" sz="1400" b="0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0254"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42 dB</a:t>
                      </a:r>
                      <a:endParaRPr lang="en-PH" sz="1400" b="0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117.5 dB</a:t>
                      </a:r>
                      <a:endParaRPr lang="en-PH" sz="1400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-92 </a:t>
                      </a:r>
                      <a:r>
                        <a:rPr lang="en-PH" sz="1400" dirty="0" err="1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dBm</a:t>
                      </a:r>
                      <a:endParaRPr lang="en-PH" sz="1400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10/10</a:t>
                      </a:r>
                      <a:endParaRPr lang="en-PH" sz="1400" b="0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0254"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45 dB</a:t>
                      </a:r>
                      <a:endParaRPr lang="en-PH" sz="1400" b="0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120.5 dB</a:t>
                      </a:r>
                      <a:endParaRPr lang="en-PH" sz="1400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-95 </a:t>
                      </a:r>
                      <a:r>
                        <a:rPr lang="en-PH" sz="1400" dirty="0" err="1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dBm</a:t>
                      </a:r>
                      <a:endParaRPr lang="en-PH" sz="1400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9/10</a:t>
                      </a:r>
                      <a:endParaRPr lang="en-PH" sz="1400" b="0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0254"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46 dB</a:t>
                      </a:r>
                      <a:endParaRPr lang="en-PH" sz="1400" b="0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121.5 dB</a:t>
                      </a:r>
                      <a:endParaRPr lang="en-PH" sz="1400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-96</a:t>
                      </a:r>
                      <a:r>
                        <a:rPr lang="en-PH" sz="1400" baseline="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dBm</a:t>
                      </a:r>
                      <a:endParaRPr lang="en-PH" sz="1400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6/10</a:t>
                      </a:r>
                      <a:endParaRPr lang="en-PH" sz="1400" b="0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0254"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47 dB</a:t>
                      </a:r>
                      <a:endParaRPr lang="en-PH" sz="1400" b="0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122.5</a:t>
                      </a:r>
                      <a:r>
                        <a:rPr lang="en-PH" sz="1400" baseline="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PH" sz="140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dB</a:t>
                      </a:r>
                      <a:endParaRPr lang="en-PH" sz="1400" b="0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-97</a:t>
                      </a:r>
                      <a:r>
                        <a:rPr lang="en-PH" sz="1400" baseline="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 </a:t>
                      </a:r>
                      <a:r>
                        <a:rPr lang="en-PH" sz="1400" baseline="0" dirty="0" err="1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dBm</a:t>
                      </a:r>
                      <a:endParaRPr lang="en-PH" sz="1400" b="0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0/10</a:t>
                      </a:r>
                      <a:endParaRPr lang="en-PH" sz="1400" b="0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45182" y="3582508"/>
            <a:ext cx="2253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800" dirty="0" smtClean="0">
                <a:latin typeface="Book Antiqua" panose="02040602050305030304" pitchFamily="18" charset="0"/>
              </a:rPr>
              <a:t>P</a:t>
            </a:r>
            <a:r>
              <a:rPr lang="en-PH" sz="1800" baseline="-25000" dirty="0" smtClean="0">
                <a:latin typeface="Book Antiqua" panose="02040602050305030304" pitchFamily="18" charset="0"/>
              </a:rPr>
              <a:t>TX</a:t>
            </a:r>
            <a:r>
              <a:rPr lang="en-PH" sz="1800" dirty="0" smtClean="0">
                <a:latin typeface="Book Antiqua" panose="02040602050305030304" pitchFamily="18" charset="0"/>
              </a:rPr>
              <a:t> (GS): </a:t>
            </a:r>
            <a:r>
              <a:rPr lang="en-PH" sz="180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25.5 </a:t>
            </a:r>
            <a:r>
              <a:rPr lang="en-PH" sz="1800" dirty="0" err="1" smtClean="0">
                <a:solidFill>
                  <a:schemeClr val="tx1"/>
                </a:solidFill>
                <a:latin typeface="Book Antiqua" panose="02040602050305030304" pitchFamily="18" charset="0"/>
              </a:rPr>
              <a:t>dBm</a:t>
            </a:r>
            <a:r>
              <a:rPr lang="en-PH" sz="180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 </a:t>
            </a:r>
          </a:p>
          <a:p>
            <a:r>
              <a:rPr lang="en-PH" sz="1800" dirty="0" smtClean="0">
                <a:latin typeface="Book Antiqua" panose="02040602050305030304" pitchFamily="18" charset="0"/>
              </a:rPr>
              <a:t>EUA: 75.5 dB                    </a:t>
            </a:r>
            <a:endParaRPr lang="en-PH" sz="1800" dirty="0">
              <a:latin typeface="Book Antiqua" panose="0204060205030503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97661" y="4228837"/>
            <a:ext cx="5004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1800" dirty="0" smtClean="0">
                <a:latin typeface="Book Antiqua" panose="02040602050305030304" pitchFamily="18" charset="0"/>
              </a:rPr>
              <a:t>Total Attenuation = EUA + Added Attenuators</a:t>
            </a:r>
          </a:p>
          <a:p>
            <a:pPr algn="ctr"/>
            <a:r>
              <a:rPr lang="en-PH" sz="1800" dirty="0" smtClean="0">
                <a:latin typeface="Book Antiqua" panose="02040602050305030304" pitchFamily="18" charset="0"/>
              </a:rPr>
              <a:t>P</a:t>
            </a:r>
            <a:r>
              <a:rPr lang="en-PH" sz="1800" baseline="-25000" dirty="0" smtClean="0">
                <a:latin typeface="Book Antiqua" panose="02040602050305030304" pitchFamily="18" charset="0"/>
              </a:rPr>
              <a:t>RX</a:t>
            </a:r>
            <a:r>
              <a:rPr lang="en-PH" sz="1800" dirty="0" smtClean="0">
                <a:latin typeface="Book Antiqua" panose="02040602050305030304" pitchFamily="18" charset="0"/>
              </a:rPr>
              <a:t> (estimated) = P</a:t>
            </a:r>
            <a:r>
              <a:rPr lang="en-PH" sz="1800" baseline="-25000" dirty="0" smtClean="0">
                <a:latin typeface="Book Antiqua" panose="02040602050305030304" pitchFamily="18" charset="0"/>
              </a:rPr>
              <a:t>T</a:t>
            </a:r>
            <a:r>
              <a:rPr lang="en-PH" sz="1800" dirty="0" smtClean="0">
                <a:latin typeface="Book Antiqua" panose="02040602050305030304" pitchFamily="18" charset="0"/>
              </a:rPr>
              <a:t> (GS) – Total Attenuation</a:t>
            </a:r>
            <a:endParaRPr lang="en-PH" sz="18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02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677C3F-777B-D640-A77E-7755F9102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6176"/>
            <a:ext cx="5879515" cy="766200"/>
          </a:xfrm>
        </p:spPr>
        <p:txBody>
          <a:bodyPr/>
          <a:lstStyle/>
          <a:p>
            <a:r>
              <a:rPr lang="en-US" sz="2400" dirty="0" smtClean="0">
                <a:solidFill>
                  <a:srgbClr val="FFC000"/>
                </a:solidFill>
                <a:latin typeface="Book Antiqua" panose="02040602050305030304" pitchFamily="18" charset="0"/>
              </a:rPr>
              <a:t>Uplink Sensitivity Comparison</a:t>
            </a:r>
            <a:endParaRPr lang="en-US" sz="2400" dirty="0">
              <a:solidFill>
                <a:srgbClr val="FFC000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859994"/>
              </p:ext>
            </p:extLst>
          </p:nvPr>
        </p:nvGraphicFramePr>
        <p:xfrm>
          <a:off x="2147381" y="1538705"/>
          <a:ext cx="4705456" cy="108886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317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88651"/>
                <a:gridCol w="13850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768609">
                <a:tc rowSpan="2">
                  <a:txBody>
                    <a:bodyPr/>
                    <a:lstStyle/>
                    <a:p>
                      <a:pPr algn="ctr"/>
                      <a:r>
                        <a:rPr lang="en-PH" sz="1400" b="1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Uplink</a:t>
                      </a:r>
                      <a:r>
                        <a:rPr lang="en-PH" sz="1400" b="1" baseline="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 Sensitivity</a:t>
                      </a:r>
                      <a:endParaRPr lang="en-PH" sz="1400" b="0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dirty="0" smtClean="0">
                          <a:latin typeface="Book Antiqua" panose="02040602050305030304" pitchFamily="18" charset="0"/>
                        </a:rPr>
                        <a:t>FM (JP)</a:t>
                      </a:r>
                      <a:endParaRPr lang="en-PH" sz="14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dirty="0" smtClean="0">
                          <a:latin typeface="Book Antiqua" panose="02040602050305030304" pitchFamily="18" charset="0"/>
                        </a:rPr>
                        <a:t>EM</a:t>
                      </a:r>
                      <a:endParaRPr lang="en-PH" sz="14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0254">
                <a:tc vMerge="1">
                  <a:txBody>
                    <a:bodyPr/>
                    <a:lstStyle/>
                    <a:p>
                      <a:pPr algn="ctr"/>
                      <a:endParaRPr lang="en-PH" sz="1400" b="0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-96 </a:t>
                      </a:r>
                      <a:r>
                        <a:rPr lang="en-PH" sz="1400" dirty="0" err="1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dBm</a:t>
                      </a:r>
                      <a:endParaRPr lang="en-PH" sz="1400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dirty="0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-95 </a:t>
                      </a:r>
                      <a:r>
                        <a:rPr lang="en-PH" sz="1400" dirty="0" err="1" smtClean="0"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</a:rPr>
                        <a:t>dBm</a:t>
                      </a:r>
                      <a:endParaRPr lang="en-PH" sz="1400" dirty="0">
                        <a:solidFill>
                          <a:schemeClr val="tx1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47253" y="2807627"/>
            <a:ext cx="83404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PH" sz="2000" dirty="0">
                <a:latin typeface="Book Antiqua" panose="02040602050305030304" pitchFamily="18" charset="0"/>
              </a:rPr>
              <a:t>There is no significant difference on the uplink sensitivity of FM and EM satellites.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PH" sz="2000" dirty="0">
                <a:latin typeface="Book Antiqua" panose="02040602050305030304" pitchFamily="18" charset="0"/>
              </a:rPr>
              <a:t>There is no significant improvement in uplink sensitivity when aluminium sheet is placed at the back of VHF TRX as an RF shield</a:t>
            </a:r>
            <a:r>
              <a:rPr lang="en-PH" sz="2000" dirty="0" smtClean="0">
                <a:latin typeface="Book Antiqua" panose="02040602050305030304" pitchFamily="18" charset="0"/>
              </a:rPr>
              <a:t>.</a:t>
            </a:r>
            <a:endParaRPr lang="en-PH" sz="20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6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_BIRDS4_ver2" id="{BA3A8A10-066C-054C-B112-66FE230ED890}" vid="{7A5AEA40-345F-DF49-925E-432DB0FEF23B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Salerio template</Template>
  <TotalTime>4508</TotalTime>
  <Words>694</Words>
  <Application>Microsoft Office PowerPoint</Application>
  <PresentationFormat>On-screen Show (16:9)</PresentationFormat>
  <Paragraphs>120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Arvo</vt:lpstr>
      <vt:lpstr>Roboto Condensed</vt:lpstr>
      <vt:lpstr>Roboto Condensed Light</vt:lpstr>
      <vt:lpstr>Zapfino</vt:lpstr>
      <vt:lpstr>Arial</vt:lpstr>
      <vt:lpstr>Book Antiqua</vt:lpstr>
      <vt:lpstr>Cambria</vt:lpstr>
      <vt:lpstr>Wingdings</vt:lpstr>
      <vt:lpstr>Salerio template</vt:lpstr>
      <vt:lpstr>PowerPoint Presentation</vt:lpstr>
      <vt:lpstr>CONTENTS</vt:lpstr>
      <vt:lpstr>Antenna Orientation</vt:lpstr>
      <vt:lpstr>Effective Downlink Attenuation (EDA)</vt:lpstr>
      <vt:lpstr>Effective Uplink Attenuation (EUA)</vt:lpstr>
      <vt:lpstr>Effective Attenuation Summary</vt:lpstr>
      <vt:lpstr>Uplink Sensitivity Test Setup</vt:lpstr>
      <vt:lpstr>Uplink Sensitivity Test Result</vt:lpstr>
      <vt:lpstr>Uplink Sensitivity Comparison</vt:lpstr>
      <vt:lpstr>UpLink Budget</vt:lpstr>
      <vt:lpstr>UpLink Budget (Ground Station Setup)</vt:lpstr>
      <vt:lpstr>UpLink Budget (HHR setup)</vt:lpstr>
      <vt:lpstr>DownLink Budget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Marloun P. Sejera</dc:creator>
  <cp:lastModifiedBy>Marloun P. Sejera</cp:lastModifiedBy>
  <cp:revision>304</cp:revision>
  <dcterms:created xsi:type="dcterms:W3CDTF">2019-02-14T00:10:23Z</dcterms:created>
  <dcterms:modified xsi:type="dcterms:W3CDTF">2019-12-20T05:26:53Z</dcterms:modified>
</cp:coreProperties>
</file>