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4" r:id="rId6"/>
    <p:sldId id="265" r:id="rId7"/>
    <p:sldId id="278" r:id="rId8"/>
    <p:sldId id="266" r:id="rId9"/>
    <p:sldId id="26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nr7JAnvC/ZNgGnig6I4XTpvxF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E9E0C-1C31-479A-8846-498783D3BF0F}">
  <a:tblStyle styleId="{D52E9E0C-1C31-479A-8846-498783D3BF0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A0B299-5754-44FA-90D3-AD5C30C3A92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C929C1-70CF-4AE0-AC6E-549264986E7B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CEC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C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016F4E-2C8E-4863-BF36-7E91D5909AF5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808C2-E8C6-4273-928E-F217B9DEAEC4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D27F7A-0FCC-474B-B3BA-7524FF5CC855}" styleName="Table_5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5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blipFill rotWithShape="1">
            <a:blip r:embed="rId3">
              <a:alphaModFix amt="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9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685800" y="217419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143000" y="3345976"/>
            <a:ext cx="6858000" cy="14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 descr="Kyutech | 九州工業大学"/>
          <p:cNvPicPr preferRelativeResize="0"/>
          <p:nvPr/>
        </p:nvPicPr>
        <p:blipFill rotWithShape="1">
          <a:blip r:embed="rId4">
            <a:alphaModFix/>
          </a:blip>
          <a:srcRect r="78772"/>
          <a:stretch/>
        </p:blipFill>
        <p:spPr>
          <a:xfrm>
            <a:off x="0" y="79880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9" descr="laseine_logo_fi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1149" y="7100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 descr="Kyutech | 九州工業大学"/>
          <p:cNvPicPr preferRelativeResize="0"/>
          <p:nvPr/>
        </p:nvPicPr>
        <p:blipFill rotWithShape="1">
          <a:blip r:embed="rId13">
            <a:alphaModFix/>
          </a:blip>
          <a:srcRect r="78772"/>
          <a:stretch/>
        </p:blipFill>
        <p:spPr>
          <a:xfrm>
            <a:off x="0" y="9398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8" descr="laseine_logo_fina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91149" y="9398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587827" y="39764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BIRDS-5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865412" y="2676354"/>
            <a:ext cx="7217229" cy="200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200" b="1" dirty="0"/>
              <a:t>Transceiver Sensitivity: </a:t>
            </a: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Cable Test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 b="1" dirty="0"/>
          </a:p>
          <a:p>
            <a:pPr marL="45720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26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-July-2021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4502" y="5742823"/>
            <a:ext cx="2612572" cy="76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1495" marR="30480" lvl="0" indent="-494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Ramson Nyamukondiwa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1495" marR="30480" lvl="0" indent="-494029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Edgar Mujuni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Test Setup</a:t>
            </a:r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77" name="Google Shape;177;p45"/>
          <p:cNvGrpSpPr/>
          <p:nvPr/>
        </p:nvGrpSpPr>
        <p:grpSpPr>
          <a:xfrm>
            <a:off x="390788" y="1343163"/>
            <a:ext cx="8485521" cy="3938384"/>
            <a:chOff x="293806" y="1163054"/>
            <a:chExt cx="8485521" cy="3938384"/>
          </a:xfrm>
        </p:grpSpPr>
        <p:pic>
          <p:nvPicPr>
            <p:cNvPr id="178" name="Google Shape;178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1218" y="1608509"/>
              <a:ext cx="1369491" cy="727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9" name="Google Shape;179;p45"/>
            <p:cNvCxnSpPr/>
            <p:nvPr/>
          </p:nvCxnSpPr>
          <p:spPr>
            <a:xfrm rot="10800000" flipH="1">
              <a:off x="1386419" y="3401226"/>
              <a:ext cx="713831" cy="683249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80" name="Google Shape;180;p45"/>
            <p:cNvGrpSpPr/>
            <p:nvPr/>
          </p:nvGrpSpPr>
          <p:grpSpPr>
            <a:xfrm>
              <a:off x="7813802" y="1778453"/>
              <a:ext cx="868980" cy="796476"/>
              <a:chOff x="3214666" y="4649462"/>
              <a:chExt cx="868980" cy="796476"/>
            </a:xfrm>
          </p:grpSpPr>
          <p:sp>
            <p:nvSpPr>
              <p:cNvPr id="181" name="Google Shape;181;p45"/>
              <p:cNvSpPr/>
              <p:nvPr/>
            </p:nvSpPr>
            <p:spPr>
              <a:xfrm>
                <a:off x="3391874" y="4991487"/>
                <a:ext cx="514564" cy="454451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5"/>
              <p:cNvSpPr/>
              <p:nvPr/>
            </p:nvSpPr>
            <p:spPr>
              <a:xfrm>
                <a:off x="3214666" y="4649462"/>
                <a:ext cx="868980" cy="666340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3" name="Google Shape;183;p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36110" y="3013660"/>
              <a:ext cx="1396339" cy="415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45"/>
            <p:cNvSpPr txBox="1"/>
            <p:nvPr/>
          </p:nvSpPr>
          <p:spPr>
            <a:xfrm>
              <a:off x="293806" y="1234311"/>
              <a:ext cx="1704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Signal generator</a:t>
              </a:r>
              <a:endParaRPr/>
            </a:p>
          </p:txBody>
        </p:sp>
        <p:sp>
          <p:nvSpPr>
            <p:cNvPr id="185" name="Google Shape;185;p45"/>
            <p:cNvSpPr txBox="1"/>
            <p:nvPr/>
          </p:nvSpPr>
          <p:spPr>
            <a:xfrm>
              <a:off x="1822934" y="267920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TNC</a:t>
              </a:r>
              <a:endParaRPr/>
            </a:p>
          </p:txBody>
        </p:sp>
        <p:cxnSp>
          <p:nvCxnSpPr>
            <p:cNvPr id="186" name="Google Shape;186;p45"/>
            <p:cNvCxnSpPr>
              <a:stCxn id="183" idx="1"/>
              <a:endCxn id="178" idx="2"/>
            </p:cNvCxnSpPr>
            <p:nvPr/>
          </p:nvCxnSpPr>
          <p:spPr>
            <a:xfrm rot="10800000">
              <a:off x="1146010" y="2336171"/>
              <a:ext cx="290100" cy="885000"/>
            </a:xfrm>
            <a:prstGeom prst="bentConnector2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7" name="Google Shape;187;p45"/>
            <p:cNvCxnSpPr/>
            <p:nvPr/>
          </p:nvCxnSpPr>
          <p:spPr>
            <a:xfrm rot="10800000" flipH="1">
              <a:off x="1703921" y="2207223"/>
              <a:ext cx="1001740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88" name="Google Shape;188;p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8739" y="4601523"/>
              <a:ext cx="1987468" cy="4999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Google Shape;189;p45"/>
            <p:cNvCxnSpPr/>
            <p:nvPr/>
          </p:nvCxnSpPr>
          <p:spPr>
            <a:xfrm rot="-5400000">
              <a:off x="194791" y="3056889"/>
              <a:ext cx="1452948" cy="759"/>
            </a:xfrm>
            <a:prstGeom prst="bentConnector3">
              <a:avLst>
                <a:gd name="adj1" fmla="val 62396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90" name="Google Shape;190;p45"/>
            <p:cNvGrpSpPr/>
            <p:nvPr/>
          </p:nvGrpSpPr>
          <p:grpSpPr>
            <a:xfrm>
              <a:off x="834941" y="3763141"/>
              <a:ext cx="868980" cy="796476"/>
              <a:chOff x="3214666" y="4649462"/>
              <a:chExt cx="868980" cy="796476"/>
            </a:xfrm>
          </p:grpSpPr>
          <p:sp>
            <p:nvSpPr>
              <p:cNvPr id="191" name="Google Shape;191;p45"/>
              <p:cNvSpPr/>
              <p:nvPr/>
            </p:nvSpPr>
            <p:spPr>
              <a:xfrm>
                <a:off x="3391874" y="4991487"/>
                <a:ext cx="514564" cy="45445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45"/>
              <p:cNvSpPr/>
              <p:nvPr/>
            </p:nvSpPr>
            <p:spPr>
              <a:xfrm>
                <a:off x="3214666" y="4649462"/>
                <a:ext cx="868980" cy="666340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93" name="Google Shape;193;p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08696" y="1728971"/>
              <a:ext cx="895441" cy="89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45"/>
            <p:cNvSpPr txBox="1"/>
            <p:nvPr/>
          </p:nvSpPr>
          <p:spPr>
            <a:xfrm>
              <a:off x="2640092" y="1469597"/>
              <a:ext cx="1153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40dB ATT</a:t>
              </a:r>
              <a:endParaRPr/>
            </a:p>
          </p:txBody>
        </p:sp>
        <p:pic>
          <p:nvPicPr>
            <p:cNvPr id="195" name="Google Shape;195;p45"/>
            <p:cNvPicPr preferRelativeResize="0"/>
            <p:nvPr/>
          </p:nvPicPr>
          <p:blipFill rotWithShape="1">
            <a:blip r:embed="rId7">
              <a:alphaModFix/>
            </a:blip>
            <a:srcRect b="3672"/>
            <a:stretch/>
          </p:blipFill>
          <p:spPr>
            <a:xfrm flipH="1">
              <a:off x="5045881" y="1412134"/>
              <a:ext cx="2212864" cy="1366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45"/>
            <p:cNvSpPr/>
            <p:nvPr/>
          </p:nvSpPr>
          <p:spPr>
            <a:xfrm>
              <a:off x="3583648" y="2060713"/>
              <a:ext cx="2147917" cy="808426"/>
            </a:xfrm>
            <a:custGeom>
              <a:avLst/>
              <a:gdLst/>
              <a:ahLst/>
              <a:cxnLst/>
              <a:rect l="l" t="t" r="r" b="b"/>
              <a:pathLst>
                <a:path w="2133600" h="781362" extrusionOk="0">
                  <a:moveTo>
                    <a:pt x="0" y="39197"/>
                  </a:moveTo>
                  <a:cubicBezTo>
                    <a:pt x="120926" y="7723"/>
                    <a:pt x="241852" y="-23751"/>
                    <a:pt x="304800" y="25945"/>
                  </a:cubicBezTo>
                  <a:cubicBezTo>
                    <a:pt x="367748" y="75641"/>
                    <a:pt x="325783" y="226936"/>
                    <a:pt x="377687" y="337371"/>
                  </a:cubicBezTo>
                  <a:cubicBezTo>
                    <a:pt x="429591" y="447806"/>
                    <a:pt x="481496" y="614563"/>
                    <a:pt x="616226" y="688554"/>
                  </a:cubicBezTo>
                  <a:cubicBezTo>
                    <a:pt x="750956" y="762545"/>
                    <a:pt x="933173" y="782424"/>
                    <a:pt x="1186069" y="781319"/>
                  </a:cubicBezTo>
                  <a:cubicBezTo>
                    <a:pt x="1438965" y="780215"/>
                    <a:pt x="1786282" y="731071"/>
                    <a:pt x="2133600" y="681927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5"/>
            <p:cNvSpPr/>
            <p:nvPr/>
          </p:nvSpPr>
          <p:spPr>
            <a:xfrm>
              <a:off x="6228522" y="2438400"/>
              <a:ext cx="1643269" cy="589395"/>
            </a:xfrm>
            <a:custGeom>
              <a:avLst/>
              <a:gdLst/>
              <a:ahLst/>
              <a:cxnLst/>
              <a:rect l="l" t="t" r="r" b="b"/>
              <a:pathLst>
                <a:path w="1643269" h="602647" extrusionOk="0">
                  <a:moveTo>
                    <a:pt x="0" y="0"/>
                  </a:moveTo>
                  <a:cubicBezTo>
                    <a:pt x="62395" y="179456"/>
                    <a:pt x="124791" y="358913"/>
                    <a:pt x="205408" y="457200"/>
                  </a:cubicBezTo>
                  <a:cubicBezTo>
                    <a:pt x="286025" y="555487"/>
                    <a:pt x="355599" y="570948"/>
                    <a:pt x="483704" y="589722"/>
                  </a:cubicBezTo>
                  <a:cubicBezTo>
                    <a:pt x="611809" y="608496"/>
                    <a:pt x="810592" y="610704"/>
                    <a:pt x="974035" y="569843"/>
                  </a:cubicBezTo>
                  <a:cubicBezTo>
                    <a:pt x="1137479" y="528982"/>
                    <a:pt x="1352826" y="437321"/>
                    <a:pt x="1464365" y="344556"/>
                  </a:cubicBezTo>
                  <a:cubicBezTo>
                    <a:pt x="1575904" y="251791"/>
                    <a:pt x="1609586" y="132521"/>
                    <a:pt x="1643269" y="13252"/>
                  </a:cubicBezTo>
                </a:path>
              </a:pathLst>
            </a:custGeom>
            <a:noFill/>
            <a:ln w="28575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5"/>
            <p:cNvSpPr txBox="1"/>
            <p:nvPr/>
          </p:nvSpPr>
          <p:spPr>
            <a:xfrm>
              <a:off x="6284206" y="2954496"/>
              <a:ext cx="22128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From COMM PIC UART </a:t>
              </a:r>
              <a:endParaRPr/>
            </a:p>
          </p:txBody>
        </p:sp>
        <p:sp>
          <p:nvSpPr>
            <p:cNvPr id="199" name="Google Shape;199;p45"/>
            <p:cNvSpPr txBox="1"/>
            <p:nvPr/>
          </p:nvSpPr>
          <p:spPr>
            <a:xfrm>
              <a:off x="7712962" y="1838929"/>
              <a:ext cx="10663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Serial Reader</a:t>
              </a:r>
              <a:endParaRPr/>
            </a:p>
          </p:txBody>
        </p:sp>
        <p:sp>
          <p:nvSpPr>
            <p:cNvPr id="200" name="Google Shape;200;p45"/>
            <p:cNvSpPr txBox="1"/>
            <p:nvPr/>
          </p:nvSpPr>
          <p:spPr>
            <a:xfrm>
              <a:off x="3992499" y="2869566"/>
              <a:ext cx="22128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TRX RF cable</a:t>
              </a:r>
              <a:endParaRPr/>
            </a:p>
          </p:txBody>
        </p:sp>
        <p:sp>
          <p:nvSpPr>
            <p:cNvPr id="201" name="Google Shape;201;p45"/>
            <p:cNvSpPr txBox="1"/>
            <p:nvPr/>
          </p:nvSpPr>
          <p:spPr>
            <a:xfrm>
              <a:off x="1662843" y="2227688"/>
              <a:ext cx="585296" cy="64633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2" name="Google Shape;202;p45"/>
            <p:cNvSpPr txBox="1"/>
            <p:nvPr/>
          </p:nvSpPr>
          <p:spPr>
            <a:xfrm>
              <a:off x="3917317" y="2047775"/>
              <a:ext cx="585296" cy="64633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3" name="Google Shape;203;p45"/>
            <p:cNvSpPr txBox="1"/>
            <p:nvPr/>
          </p:nvSpPr>
          <p:spPr>
            <a:xfrm>
              <a:off x="5651709" y="2683805"/>
              <a:ext cx="585296" cy="64633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4" name="Google Shape;204;p45"/>
            <p:cNvSpPr txBox="1"/>
            <p:nvPr/>
          </p:nvSpPr>
          <p:spPr>
            <a:xfrm>
              <a:off x="5177774" y="1163054"/>
              <a:ext cx="22128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Testbed in Shield Box</a:t>
              </a:r>
              <a:endParaRPr/>
            </a:p>
          </p:txBody>
        </p:sp>
      </p:grpSp>
      <p:sp>
        <p:nvSpPr>
          <p:cNvPr id="205" name="Google Shape;205;p45"/>
          <p:cNvSpPr/>
          <p:nvPr/>
        </p:nvSpPr>
        <p:spPr>
          <a:xfrm>
            <a:off x="7342909" y="1219200"/>
            <a:ext cx="789709" cy="900545"/>
          </a:xfrm>
          <a:custGeom>
            <a:avLst/>
            <a:gdLst/>
            <a:ahLst/>
            <a:cxnLst/>
            <a:rect l="l" t="t" r="r" b="b"/>
            <a:pathLst>
              <a:path w="789709" h="900545" extrusionOk="0">
                <a:moveTo>
                  <a:pt x="0" y="900545"/>
                </a:moveTo>
                <a:cubicBezTo>
                  <a:pt x="106531" y="748359"/>
                  <a:pt x="50077" y="793269"/>
                  <a:pt x="138546" y="734291"/>
                </a:cubicBezTo>
                <a:cubicBezTo>
                  <a:pt x="157019" y="706582"/>
                  <a:pt x="162371" y="661695"/>
                  <a:pt x="193964" y="651164"/>
                </a:cubicBezTo>
                <a:cubicBezTo>
                  <a:pt x="267120" y="626778"/>
                  <a:pt x="223377" y="645409"/>
                  <a:pt x="318655" y="581891"/>
                </a:cubicBezTo>
                <a:lnTo>
                  <a:pt x="360218" y="554182"/>
                </a:lnTo>
                <a:lnTo>
                  <a:pt x="401782" y="526473"/>
                </a:lnTo>
                <a:cubicBezTo>
                  <a:pt x="411018" y="512618"/>
                  <a:pt x="418831" y="497701"/>
                  <a:pt x="429491" y="484909"/>
                </a:cubicBezTo>
                <a:cubicBezTo>
                  <a:pt x="442034" y="469857"/>
                  <a:pt x="460187" y="459648"/>
                  <a:pt x="471055" y="443345"/>
                </a:cubicBezTo>
                <a:cubicBezTo>
                  <a:pt x="479156" y="431194"/>
                  <a:pt x="478378" y="414844"/>
                  <a:pt x="484909" y="401782"/>
                </a:cubicBezTo>
                <a:cubicBezTo>
                  <a:pt x="492356" y="386889"/>
                  <a:pt x="503382" y="374073"/>
                  <a:pt x="512618" y="360218"/>
                </a:cubicBezTo>
                <a:cubicBezTo>
                  <a:pt x="517236" y="314036"/>
                  <a:pt x="519416" y="267545"/>
                  <a:pt x="526473" y="221673"/>
                </a:cubicBezTo>
                <a:cubicBezTo>
                  <a:pt x="534212" y="171371"/>
                  <a:pt x="545202" y="184212"/>
                  <a:pt x="568036" y="138545"/>
                </a:cubicBezTo>
                <a:cubicBezTo>
                  <a:pt x="574567" y="125483"/>
                  <a:pt x="573790" y="109133"/>
                  <a:pt x="581891" y="96982"/>
                </a:cubicBezTo>
                <a:cubicBezTo>
                  <a:pt x="592760" y="80679"/>
                  <a:pt x="608403" y="67961"/>
                  <a:pt x="623455" y="55418"/>
                </a:cubicBezTo>
                <a:cubicBezTo>
                  <a:pt x="653590" y="30305"/>
                  <a:pt x="711898" y="0"/>
                  <a:pt x="748146" y="0"/>
                </a:cubicBezTo>
                <a:lnTo>
                  <a:pt x="789709" y="0"/>
                </a:lnTo>
              </a:path>
            </a:pathLst>
          </a:custGeom>
          <a:noFill/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10784" y="12015"/>
            <a:ext cx="11811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5"/>
          <p:cNvSpPr txBox="1"/>
          <p:nvPr/>
        </p:nvSpPr>
        <p:spPr>
          <a:xfrm>
            <a:off x="8309615" y="142510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pic>
        <p:nvPicPr>
          <p:cNvPr id="208" name="Google Shape;208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6979341" y="1729793"/>
            <a:ext cx="65197" cy="71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5"/>
          <p:cNvSpPr txBox="1"/>
          <p:nvPr/>
        </p:nvSpPr>
        <p:spPr>
          <a:xfrm>
            <a:off x="6586717" y="1804858"/>
            <a:ext cx="9799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UHF dipole</a:t>
            </a:r>
            <a:endParaRPr/>
          </a:p>
        </p:txBody>
      </p:sp>
      <p:sp>
        <p:nvSpPr>
          <p:cNvPr id="210" name="Google Shape;210;p45"/>
          <p:cNvSpPr txBox="1"/>
          <p:nvPr/>
        </p:nvSpPr>
        <p:spPr>
          <a:xfrm>
            <a:off x="2929432" y="3698772"/>
            <a:ext cx="5946878" cy="353943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4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Actual Lab Setup</a:t>
            </a:r>
            <a:endParaRPr/>
          </a:p>
        </p:txBody>
      </p:sp>
      <p:sp>
        <p:nvSpPr>
          <p:cNvPr id="216" name="Google Shape;216;p4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17" name="Google Shape;21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4321" y="939733"/>
            <a:ext cx="4636655" cy="270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345" y="4091680"/>
            <a:ext cx="4610609" cy="2686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/>
        </p:nvSpPr>
        <p:spPr>
          <a:xfrm>
            <a:off x="6206837" y="675008"/>
            <a:ext cx="17395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Shield Box Settings</a:t>
            </a:r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6521025" y="3757743"/>
            <a:ext cx="1021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 setting</a:t>
            </a:r>
            <a:endParaRPr/>
          </a:p>
        </p:txBody>
      </p:sp>
      <p:pic>
        <p:nvPicPr>
          <p:cNvPr id="221" name="Google Shape;221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824" y="1717964"/>
            <a:ext cx="4149067" cy="31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6"/>
          <p:cNvSpPr txBox="1"/>
          <p:nvPr/>
        </p:nvSpPr>
        <p:spPr>
          <a:xfrm>
            <a:off x="1436346" y="1348632"/>
            <a:ext cx="181331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Settings</a:t>
            </a:r>
            <a:endParaRPr dirty="0"/>
          </a:p>
        </p:txBody>
      </p:sp>
      <p:sp>
        <p:nvSpPr>
          <p:cNvPr id="223" name="Google Shape;223;p46"/>
          <p:cNvSpPr txBox="1"/>
          <p:nvPr/>
        </p:nvSpPr>
        <p:spPr>
          <a:xfrm>
            <a:off x="1263336" y="4829765"/>
            <a:ext cx="1986327" cy="954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TNC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 laptop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39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Attenuator</a:t>
            </a:r>
            <a:endParaRPr dirty="0"/>
          </a:p>
        </p:txBody>
      </p:sp>
      <p:sp>
        <p:nvSpPr>
          <p:cNvPr id="224" name="Google Shape;224;p46"/>
          <p:cNvSpPr txBox="1"/>
          <p:nvPr/>
        </p:nvSpPr>
        <p:spPr>
          <a:xfrm>
            <a:off x="7031741" y="2963661"/>
            <a:ext cx="2018148" cy="738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Spectrum Analyser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Attenuators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Satellite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/>
              <a:t>Results TRX A (BIRDS-3)</a:t>
            </a:r>
            <a:endParaRPr dirty="0"/>
          </a:p>
        </p:txBody>
      </p: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31" name="Google Shape;231;p47"/>
          <p:cNvGraphicFramePr/>
          <p:nvPr>
            <p:extLst>
              <p:ext uri="{D42A27DB-BD31-4B8C-83A1-F6EECF244321}">
                <p14:modId xmlns:p14="http://schemas.microsoft.com/office/powerpoint/2010/main" val="2270746521"/>
              </p:ext>
            </p:extLst>
          </p:nvPr>
        </p:nvGraphicFramePr>
        <p:xfrm>
          <a:off x="386248" y="1061750"/>
          <a:ext cx="8294300" cy="5275182"/>
        </p:xfrm>
        <a:graphic>
          <a:graphicData uri="http://schemas.openxmlformats.org/drawingml/2006/table">
            <a:tbl>
              <a:tblPr firstRow="1" bandRow="1">
                <a:noFill/>
                <a:tableStyleId>{FD016F4E-2C8E-4863-BF36-7E91D5909AF5}</a:tableStyleId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Transmitted power from SG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 (dBm)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Total Attenuation (dB)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</a:rPr>
                        <a:t>Attenuators+L_cable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Received power to the UHF TRX A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P_RX=P_TX-Total Attenuators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dBm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Success Rate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-108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2" name="Google Shape;232;p47"/>
          <p:cNvSpPr txBox="1"/>
          <p:nvPr/>
        </p:nvSpPr>
        <p:spPr>
          <a:xfrm>
            <a:off x="2453334" y="6043663"/>
            <a:ext cx="416011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UHF Transceiver Sensitivity: -114 dBm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26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/>
              <a:t>Results TRX B (</a:t>
            </a:r>
            <a:r>
              <a:rPr lang="en-US" dirty="0" err="1"/>
              <a:t>SaganSat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31" name="Google Shape;231;p47"/>
          <p:cNvGraphicFramePr/>
          <p:nvPr>
            <p:extLst>
              <p:ext uri="{D42A27DB-BD31-4B8C-83A1-F6EECF244321}">
                <p14:modId xmlns:p14="http://schemas.microsoft.com/office/powerpoint/2010/main" val="146273880"/>
              </p:ext>
            </p:extLst>
          </p:nvPr>
        </p:nvGraphicFramePr>
        <p:xfrm>
          <a:off x="386248" y="1061750"/>
          <a:ext cx="8294300" cy="3791782"/>
        </p:xfrm>
        <a:graphic>
          <a:graphicData uri="http://schemas.openxmlformats.org/drawingml/2006/table">
            <a:tbl>
              <a:tblPr firstRow="1" bandRow="1">
                <a:noFill/>
                <a:tableStyleId>{FD016F4E-2C8E-4863-BF36-7E91D5909AF5}</a:tableStyleId>
              </a:tblPr>
              <a:tblGrid>
                <a:gridCol w="17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Transmitted power from SG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dBm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Total Attenuation (dB)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Attenuators+L_cable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Received power to the UHF TRX B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P_RX=P_TX-Total Attenuators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dBm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Success Rate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-103.5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-103.5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-109.5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-109.5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-113.5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-113.5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6/6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-114.5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-114.5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8/10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-115.5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-115.5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4/10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-116.5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-116.5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2" name="Google Shape;232;p47"/>
          <p:cNvSpPr txBox="1"/>
          <p:nvPr/>
        </p:nvSpPr>
        <p:spPr>
          <a:xfrm>
            <a:off x="2297837" y="5079265"/>
            <a:ext cx="416011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UHF Transceiver Sensitivity: -114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70376" y="6259106"/>
            <a:ext cx="5157181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Sensitivity of TRX A and TRX B is the same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>
            <a:spLocks noGrp="1"/>
          </p:cNvSpPr>
          <p:nvPr>
            <p:ph type="title"/>
          </p:nvPr>
        </p:nvSpPr>
        <p:spPr>
          <a:xfrm>
            <a:off x="131987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en-US"/>
              <a:t>Comparison of BIRDS Cable Test Results</a:t>
            </a:r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39" name="Google Shape;239;p48"/>
          <p:cNvGraphicFramePr/>
          <p:nvPr/>
        </p:nvGraphicFramePr>
        <p:xfrm>
          <a:off x="975370" y="1466271"/>
          <a:ext cx="6894350" cy="2934500"/>
        </p:xfrm>
        <a:graphic>
          <a:graphicData uri="http://schemas.openxmlformats.org/drawingml/2006/table">
            <a:tbl>
              <a:tblPr firstRow="1" bandRow="1">
                <a:noFill/>
                <a:tableStyleId>{B20808C2-E8C6-4273-928E-F217B9DEAEC4}</a:tableStyleId>
              </a:tblPr>
              <a:tblGrid>
                <a:gridCol w="34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BIRDS Satellite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RSSI (dBm)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BIRDS 2S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-114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BIRDS 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9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BIRDS 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9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/>
                        <a:t>BIRDS 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-114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48"/>
          <p:cNvSpPr txBox="1"/>
          <p:nvPr/>
        </p:nvSpPr>
        <p:spPr>
          <a:xfrm>
            <a:off x="836824" y="5114480"/>
            <a:ext cx="56685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BIRDS 2S, BIRDS 3, BIRDS 4 and BIRDS 5 same RSSI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5" ma:contentTypeDescription="Create a new document." ma:contentTypeScope="" ma:versionID="0fd9edea49cca19f2110faff51144f2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93ce7990b873d1bc4c730f5c08200143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CB76B-5102-45C7-8BFE-D13DD612F0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2BC7CB-1C96-426A-AAD8-E31D6330D939}"/>
</file>

<file path=customXml/itemProps3.xml><?xml version="1.0" encoding="utf-8"?>
<ds:datastoreItem xmlns:ds="http://schemas.openxmlformats.org/officeDocument/2006/customXml" ds:itemID="{D4833559-6300-417B-924B-2C258DA960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304</Words>
  <Application>Microsoft Office PowerPoint</Application>
  <PresentationFormat>On-screen Show (4:3)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Arial</vt:lpstr>
      <vt:lpstr>Office Theme</vt:lpstr>
      <vt:lpstr>BIRDS-5</vt:lpstr>
      <vt:lpstr>Test Setup</vt:lpstr>
      <vt:lpstr>Actual Lab Setup</vt:lpstr>
      <vt:lpstr>Results TRX A (BIRDS-3)</vt:lpstr>
      <vt:lpstr>Results TRX B (SaganSat)</vt:lpstr>
      <vt:lpstr>Comparison of BIRDS Cable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BIRDS-5</dc:title>
  <dc:creator>Keenan Chatar</dc:creator>
  <cp:lastModifiedBy>Nyamukondiwa Ramson</cp:lastModifiedBy>
  <cp:revision>13</cp:revision>
  <dcterms:created xsi:type="dcterms:W3CDTF">2020-08-23T07:18:37Z</dcterms:created>
  <dcterms:modified xsi:type="dcterms:W3CDTF">2022-06-03T01:41:22Z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