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handoutMasterIdLst>
    <p:handoutMasterId r:id="rId15"/>
  </p:handoutMasterIdLst>
  <p:sldIdLst>
    <p:sldId id="674" r:id="rId5"/>
    <p:sldId id="693" r:id="rId6"/>
    <p:sldId id="695" r:id="rId7"/>
    <p:sldId id="699" r:id="rId8"/>
    <p:sldId id="688" r:id="rId9"/>
    <p:sldId id="697" r:id="rId10"/>
    <p:sldId id="689" r:id="rId11"/>
    <p:sldId id="545" r:id="rId12"/>
    <p:sldId id="694" r:id="rId13"/>
  </p:sldIdLst>
  <p:sldSz cx="12192000" cy="6858000"/>
  <p:notesSz cx="6799263" cy="9931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ctor" initials="V" lastIdx="1" clrIdx="0">
    <p:extLst>
      <p:ext uri="{19B8F6BF-5375-455C-9EA6-DF929625EA0E}">
        <p15:presenceInfo xmlns:p15="http://schemas.microsoft.com/office/powerpoint/2012/main" userId="39de22de3309a2d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A5A5A5"/>
    <a:srgbClr val="1F4E79"/>
    <a:srgbClr val="D2DEEF"/>
    <a:srgbClr val="EAEFF7"/>
    <a:srgbClr val="477FAD"/>
    <a:srgbClr val="76A5AF"/>
    <a:srgbClr val="D9D9D9"/>
    <a:srgbClr val="FFAB48"/>
    <a:srgbClr val="E4E4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37AFBC-D55F-48E0-9737-E6A3122CAA6D}" v="6" dt="2023-02-01T07:08:28.1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293" autoAdjust="0"/>
    <p:restoredTop sz="85333" autoAdjust="0"/>
  </p:normalViewPr>
  <p:slideViewPr>
    <p:cSldViewPr snapToGrid="0">
      <p:cViewPr varScale="1">
        <p:scale>
          <a:sx n="94" d="100"/>
          <a:sy n="94" d="100"/>
        </p:scale>
        <p:origin x="834" y="90"/>
      </p:cViewPr>
      <p:guideLst>
        <p:guide orient="horz" pos="2160"/>
        <p:guide pos="3840"/>
      </p:guideLst>
    </p:cSldViewPr>
  </p:slideViewPr>
  <p:notesTextViewPr>
    <p:cViewPr>
      <p:scale>
        <a:sx n="1" d="1"/>
        <a:sy n="1" d="1"/>
      </p:scale>
      <p:origin x="0" y="0"/>
    </p:cViewPr>
  </p:notesTextViewPr>
  <p:notesViewPr>
    <p:cSldViewPr snapToGrid="0">
      <p:cViewPr varScale="1">
        <p:scale>
          <a:sx n="67" d="100"/>
          <a:sy n="67" d="100"/>
        </p:scale>
        <p:origin x="226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I PHYU PHYU" userId="S::ei.phyu.phyu669@mail.kyutech.jp::7d5ed86f-4d1b-41ec-acff-1fb51c2c0280" providerId="AD" clId="Web-{C137AFBC-D55F-48E0-9737-E6A3122CAA6D}"/>
    <pc:docChg chg="modSld">
      <pc:chgData name="EI PHYU PHYU" userId="S::ei.phyu.phyu669@mail.kyutech.jp::7d5ed86f-4d1b-41ec-acff-1fb51c2c0280" providerId="AD" clId="Web-{C137AFBC-D55F-48E0-9737-E6A3122CAA6D}" dt="2023-02-01T07:08:28.100" v="4" actId="14100"/>
      <pc:docMkLst>
        <pc:docMk/>
      </pc:docMkLst>
      <pc:sldChg chg="addSp modSp">
        <pc:chgData name="EI PHYU PHYU" userId="S::ei.phyu.phyu669@mail.kyutech.jp::7d5ed86f-4d1b-41ec-acff-1fb51c2c0280" providerId="AD" clId="Web-{C137AFBC-D55F-48E0-9737-E6A3122CAA6D}" dt="2023-02-01T07:08:28.100" v="4" actId="14100"/>
        <pc:sldMkLst>
          <pc:docMk/>
          <pc:sldMk cId="4283137482" sldId="689"/>
        </pc:sldMkLst>
        <pc:spChg chg="mod">
          <ac:chgData name="EI PHYU PHYU" userId="S::ei.phyu.phyu669@mail.kyutech.jp::7d5ed86f-4d1b-41ec-acff-1fb51c2c0280" providerId="AD" clId="Web-{C137AFBC-D55F-48E0-9737-E6A3122CAA6D}" dt="2023-02-01T07:08:16.459" v="1" actId="14100"/>
          <ac:spMkLst>
            <pc:docMk/>
            <pc:sldMk cId="4283137482" sldId="689"/>
            <ac:spMk id="3" creationId="{09BF0BE5-B698-79FF-CD23-CF82259BE8D0}"/>
          </ac:spMkLst>
        </pc:spChg>
        <pc:picChg chg="add mod">
          <ac:chgData name="EI PHYU PHYU" userId="S::ei.phyu.phyu669@mail.kyutech.jp::7d5ed86f-4d1b-41ec-acff-1fb51c2c0280" providerId="AD" clId="Web-{C137AFBC-D55F-48E0-9737-E6A3122CAA6D}" dt="2023-02-01T07:08:28.100" v="4" actId="14100"/>
          <ac:picMkLst>
            <pc:docMk/>
            <pc:sldMk cId="4283137482" sldId="689"/>
            <ac:picMk id="6" creationId="{F6755A32-6F2B-2EA1-BF2E-94B9409CAAAD}"/>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347" cy="49829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51342" y="0"/>
            <a:ext cx="2946347" cy="498295"/>
          </a:xfrm>
          <a:prstGeom prst="rect">
            <a:avLst/>
          </a:prstGeom>
        </p:spPr>
        <p:txBody>
          <a:bodyPr vert="horz" lIns="91440" tIns="45720" rIns="91440" bIns="45720" rtlCol="0"/>
          <a:lstStyle>
            <a:lvl1pPr algn="r">
              <a:defRPr sz="1200"/>
            </a:lvl1pPr>
          </a:lstStyle>
          <a:p>
            <a:fld id="{B467FDB4-9391-4639-A40F-79A9241F9BD4}" type="datetimeFigureOut">
              <a:rPr lang="en-US" smtClean="0"/>
              <a:t>4/25/2023</a:t>
            </a:fld>
            <a:endParaRPr lang="en-US" dirty="0"/>
          </a:p>
        </p:txBody>
      </p:sp>
      <p:sp>
        <p:nvSpPr>
          <p:cNvPr id="4" name="Footer Placeholder 3"/>
          <p:cNvSpPr>
            <a:spLocks noGrp="1"/>
          </p:cNvSpPr>
          <p:nvPr>
            <p:ph type="ftr" sz="quarter" idx="2"/>
          </p:nvPr>
        </p:nvSpPr>
        <p:spPr>
          <a:xfrm>
            <a:off x="0" y="9433107"/>
            <a:ext cx="2946347" cy="498294"/>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51342" y="9433107"/>
            <a:ext cx="2946347" cy="498294"/>
          </a:xfrm>
          <a:prstGeom prst="rect">
            <a:avLst/>
          </a:prstGeom>
        </p:spPr>
        <p:txBody>
          <a:bodyPr vert="horz" lIns="91440" tIns="45720" rIns="91440" bIns="45720" rtlCol="0" anchor="b"/>
          <a:lstStyle>
            <a:lvl1pPr algn="r">
              <a:defRPr sz="1200"/>
            </a:lvl1pPr>
          </a:lstStyle>
          <a:p>
            <a:fld id="{C98316D8-7B61-44C4-B804-ED9CBB0A7628}" type="slidenum">
              <a:rPr lang="en-US" smtClean="0"/>
              <a:t>‹#›</a:t>
            </a:fld>
            <a:endParaRPr lang="en-US" dirty="0"/>
          </a:p>
        </p:txBody>
      </p:sp>
    </p:spTree>
    <p:extLst>
      <p:ext uri="{BB962C8B-B14F-4D97-AF65-F5344CB8AC3E}">
        <p14:creationId xmlns:p14="http://schemas.microsoft.com/office/powerpoint/2010/main" val="2798919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347" cy="49829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51342" y="0"/>
            <a:ext cx="2946347" cy="498295"/>
          </a:xfrm>
          <a:prstGeom prst="rect">
            <a:avLst/>
          </a:prstGeom>
        </p:spPr>
        <p:txBody>
          <a:bodyPr vert="horz" lIns="91440" tIns="45720" rIns="91440" bIns="45720" rtlCol="0"/>
          <a:lstStyle>
            <a:lvl1pPr algn="r">
              <a:defRPr sz="1200"/>
            </a:lvl1pPr>
          </a:lstStyle>
          <a:p>
            <a:fld id="{B7F01B3D-4495-4613-A622-0D46E008C400}" type="datetimeFigureOut">
              <a:rPr lang="en-US" smtClean="0"/>
              <a:t>4/25/2023</a:t>
            </a:fld>
            <a:endParaRPr lang="en-US" dirty="0"/>
          </a:p>
        </p:txBody>
      </p:sp>
      <p:sp>
        <p:nvSpPr>
          <p:cNvPr id="4" name="Slide Image Placeholder 3"/>
          <p:cNvSpPr>
            <a:spLocks noGrp="1" noRot="1" noChangeAspect="1"/>
          </p:cNvSpPr>
          <p:nvPr>
            <p:ph type="sldImg" idx="2"/>
          </p:nvPr>
        </p:nvSpPr>
        <p:spPr>
          <a:xfrm>
            <a:off x="422275" y="1241425"/>
            <a:ext cx="5954713" cy="3351213"/>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79927" y="4779486"/>
            <a:ext cx="5439410" cy="3910489"/>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3107"/>
            <a:ext cx="2946347" cy="498294"/>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51342" y="9433107"/>
            <a:ext cx="2946347" cy="498294"/>
          </a:xfrm>
          <a:prstGeom prst="rect">
            <a:avLst/>
          </a:prstGeom>
        </p:spPr>
        <p:txBody>
          <a:bodyPr vert="horz" lIns="91440" tIns="45720" rIns="91440" bIns="45720" rtlCol="0" anchor="b"/>
          <a:lstStyle>
            <a:lvl1pPr algn="r">
              <a:defRPr sz="1200"/>
            </a:lvl1pPr>
          </a:lstStyle>
          <a:p>
            <a:fld id="{B5970A9E-9B84-4FA2-BE1D-92BDC86B797A}" type="slidenum">
              <a:rPr lang="en-US" smtClean="0"/>
              <a:t>‹#›</a:t>
            </a:fld>
            <a:endParaRPr lang="en-US" dirty="0"/>
          </a:p>
        </p:txBody>
      </p:sp>
    </p:spTree>
    <p:extLst>
      <p:ext uri="{BB962C8B-B14F-4D97-AF65-F5344CB8AC3E}">
        <p14:creationId xmlns:p14="http://schemas.microsoft.com/office/powerpoint/2010/main" val="3854701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1:notes"/>
          <p:cNvSpPr txBox="1">
            <a:spLocks noGrp="1"/>
          </p:cNvSpPr>
          <p:nvPr>
            <p:ph type="body" idx="1"/>
          </p:nvPr>
        </p:nvSpPr>
        <p:spPr>
          <a:xfrm>
            <a:off x="679927" y="4779486"/>
            <a:ext cx="5439410" cy="391048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60" name="Google Shape;60;p1:notes"/>
          <p:cNvSpPr>
            <a:spLocks noGrp="1" noRot="1" noChangeAspect="1"/>
          </p:cNvSpPr>
          <p:nvPr>
            <p:ph type="sldImg" idx="2"/>
          </p:nvPr>
        </p:nvSpPr>
        <p:spPr>
          <a:xfrm>
            <a:off x="422275" y="1241425"/>
            <a:ext cx="5954713" cy="33512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30066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a:p>
            <a:endParaRPr lang="x-none" dirty="0"/>
          </a:p>
        </p:txBody>
      </p:sp>
      <p:sp>
        <p:nvSpPr>
          <p:cNvPr id="4" name="Slide Number Placeholder 3"/>
          <p:cNvSpPr>
            <a:spLocks noGrp="1"/>
          </p:cNvSpPr>
          <p:nvPr>
            <p:ph type="sldNum" sz="quarter" idx="5"/>
          </p:nvPr>
        </p:nvSpPr>
        <p:spPr/>
        <p:txBody>
          <a:bodyPr/>
          <a:lstStyle/>
          <a:p>
            <a:fld id="{B5970A9E-9B84-4FA2-BE1D-92BDC86B797A}" type="slidenum">
              <a:rPr lang="en-US" smtClean="0"/>
              <a:t>2</a:t>
            </a:fld>
            <a:endParaRPr lang="en-US" dirty="0"/>
          </a:p>
        </p:txBody>
      </p:sp>
    </p:spTree>
    <p:extLst>
      <p:ext uri="{BB962C8B-B14F-4D97-AF65-F5344CB8AC3E}">
        <p14:creationId xmlns:p14="http://schemas.microsoft.com/office/powerpoint/2010/main" val="30721540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a:p>
            <a:endParaRPr lang="x-none" dirty="0"/>
          </a:p>
        </p:txBody>
      </p:sp>
      <p:sp>
        <p:nvSpPr>
          <p:cNvPr id="4" name="Slide Number Placeholder 3"/>
          <p:cNvSpPr>
            <a:spLocks noGrp="1"/>
          </p:cNvSpPr>
          <p:nvPr>
            <p:ph type="sldNum" sz="quarter" idx="5"/>
          </p:nvPr>
        </p:nvSpPr>
        <p:spPr/>
        <p:txBody>
          <a:bodyPr/>
          <a:lstStyle/>
          <a:p>
            <a:fld id="{B5970A9E-9B84-4FA2-BE1D-92BDC86B797A}" type="slidenum">
              <a:rPr lang="en-US" smtClean="0"/>
              <a:t>3</a:t>
            </a:fld>
            <a:endParaRPr lang="en-US" dirty="0"/>
          </a:p>
        </p:txBody>
      </p:sp>
    </p:spTree>
    <p:extLst>
      <p:ext uri="{BB962C8B-B14F-4D97-AF65-F5344CB8AC3E}">
        <p14:creationId xmlns:p14="http://schemas.microsoft.com/office/powerpoint/2010/main" val="3466741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a:p>
            <a:endParaRPr lang="x-none" dirty="0"/>
          </a:p>
        </p:txBody>
      </p:sp>
      <p:sp>
        <p:nvSpPr>
          <p:cNvPr id="4" name="Slide Number Placeholder 3"/>
          <p:cNvSpPr>
            <a:spLocks noGrp="1"/>
          </p:cNvSpPr>
          <p:nvPr>
            <p:ph type="sldNum" sz="quarter" idx="5"/>
          </p:nvPr>
        </p:nvSpPr>
        <p:spPr/>
        <p:txBody>
          <a:bodyPr/>
          <a:lstStyle/>
          <a:p>
            <a:fld id="{B5970A9E-9B84-4FA2-BE1D-92BDC86B797A}" type="slidenum">
              <a:rPr lang="en-US" smtClean="0"/>
              <a:t>4</a:t>
            </a:fld>
            <a:endParaRPr lang="en-US" dirty="0"/>
          </a:p>
        </p:txBody>
      </p:sp>
    </p:spTree>
    <p:extLst>
      <p:ext uri="{BB962C8B-B14F-4D97-AF65-F5344CB8AC3E}">
        <p14:creationId xmlns:p14="http://schemas.microsoft.com/office/powerpoint/2010/main" val="41830025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Reason: </a:t>
            </a:r>
          </a:p>
          <a:p>
            <a:r>
              <a:rPr lang="en-US" dirty="0"/>
              <a:t>-</a:t>
            </a:r>
            <a:r>
              <a:rPr lang="en-US" baseline="0" dirty="0"/>
              <a:t> </a:t>
            </a:r>
            <a:r>
              <a:rPr lang="en-US" sz="1200" b="0" i="0" kern="1200" dirty="0">
                <a:solidFill>
                  <a:schemeClr val="tx1"/>
                </a:solidFill>
                <a:effectLst/>
                <a:latin typeface="+mn-lt"/>
                <a:ea typeface="+mn-ea"/>
                <a:cs typeface="+mn-cs"/>
              </a:rPr>
              <a:t>Ground deformation occurs due to the movement of magma and other fluids in the subsurface before, throughout, and after an eruption (USGS). Thus, it ‘s very important to know this data for volcano monitoring</a:t>
            </a:r>
            <a:endParaRPr lang="vi-VN" dirty="0"/>
          </a:p>
        </p:txBody>
      </p:sp>
      <p:sp>
        <p:nvSpPr>
          <p:cNvPr id="4" name="Slide Number Placeholder 3"/>
          <p:cNvSpPr>
            <a:spLocks noGrp="1"/>
          </p:cNvSpPr>
          <p:nvPr>
            <p:ph type="sldNum" sz="quarter" idx="10"/>
          </p:nvPr>
        </p:nvSpPr>
        <p:spPr/>
        <p:txBody>
          <a:bodyPr/>
          <a:lstStyle/>
          <a:p>
            <a:fld id="{B5970A9E-9B84-4FA2-BE1D-92BDC86B797A}" type="slidenum">
              <a:rPr lang="en-US" smtClean="0"/>
              <a:t>6</a:t>
            </a:fld>
            <a:endParaRPr lang="en-US" dirty="0"/>
          </a:p>
        </p:txBody>
      </p:sp>
    </p:spTree>
    <p:extLst>
      <p:ext uri="{BB962C8B-B14F-4D97-AF65-F5344CB8AC3E}">
        <p14:creationId xmlns:p14="http://schemas.microsoft.com/office/powerpoint/2010/main" val="36781270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014368" y="4363140"/>
            <a:ext cx="9144000" cy="831925"/>
          </a:xfrm>
        </p:spPr>
        <p:txBody>
          <a:bodyPr anchor="b"/>
          <a:lstStyle>
            <a:lvl1pPr algn="ctr">
              <a:defRPr sz="6000" baseline="0"/>
            </a:lvl1pPr>
          </a:lstStyle>
          <a:p>
            <a:r>
              <a:rPr lang="en-US" dirty="0"/>
              <a:t>Click to edit title style</a:t>
            </a:r>
          </a:p>
        </p:txBody>
      </p:sp>
      <p:sp>
        <p:nvSpPr>
          <p:cNvPr id="3" name="Subtitle 2"/>
          <p:cNvSpPr>
            <a:spLocks noGrp="1"/>
          </p:cNvSpPr>
          <p:nvPr>
            <p:ph type="subTitle" idx="1"/>
          </p:nvPr>
        </p:nvSpPr>
        <p:spPr>
          <a:xfrm>
            <a:off x="2014368" y="5507689"/>
            <a:ext cx="9144000" cy="76531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AB91FD75-B5E7-499D-B2A8-DE1347873F32}" type="datetime1">
              <a:rPr lang="en-US" smtClean="0"/>
              <a:t>4/25/2023</a:t>
            </a:fld>
            <a:endParaRPr lang="en-US" dirty="0"/>
          </a:p>
        </p:txBody>
      </p:sp>
      <p:pic>
        <p:nvPicPr>
          <p:cNvPr id="7" name="Picture 2" descr="http://blogs.intergraph.com/.a/6a01156fa1a427970c014e5fe2b9dd970c-pi"/>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18781" y="5865"/>
            <a:ext cx="1495587" cy="133615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https://www.lib.kyutech.ac.jp/library/sites/default/files/logomark_ja_A.gif"/>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23040"/>
          <a:stretch/>
        </p:blipFill>
        <p:spPr bwMode="auto">
          <a:xfrm>
            <a:off x="490400" y="1394555"/>
            <a:ext cx="1495587" cy="38403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userDrawn="1"/>
        </p:nvSpPr>
        <p:spPr>
          <a:xfrm>
            <a:off x="2097480" y="2517595"/>
            <a:ext cx="8398043" cy="1015663"/>
          </a:xfrm>
          <a:prstGeom prst="rect">
            <a:avLst/>
          </a:prstGeom>
          <a:noFill/>
        </p:spPr>
        <p:txBody>
          <a:bodyPr wrap="square" rtlCol="0">
            <a:spAutoFit/>
          </a:bodyPr>
          <a:lstStyle/>
          <a:p>
            <a:pPr algn="ctr"/>
            <a:r>
              <a:rPr lang="en-US" sz="6000" b="0" i="0" dirty="0">
                <a:latin typeface="+mj-lt"/>
              </a:rPr>
              <a:t>BIRDS-X Project</a:t>
            </a:r>
          </a:p>
        </p:txBody>
      </p:sp>
      <p:pic>
        <p:nvPicPr>
          <p:cNvPr id="12" name="Picture 11"/>
          <p:cNvPicPr>
            <a:picLocks noChangeAspect="1"/>
          </p:cNvPicPr>
          <p:nvPr userDrawn="1"/>
        </p:nvPicPr>
        <p:blipFill>
          <a:blip r:embed="rId4">
            <a:clrChange>
              <a:clrFrom>
                <a:srgbClr val="FFFFFF"/>
              </a:clrFrom>
              <a:clrTo>
                <a:srgbClr val="FFFFFF">
                  <a:alpha val="0"/>
                </a:srgbClr>
              </a:clrTo>
            </a:clrChange>
            <a:extLst>
              <a:ext uri="{BEBA8EAE-BF5A-486C-A8C5-ECC9F3942E4B}">
                <a14:imgProps xmlns:a14="http://schemas.microsoft.com/office/drawing/2010/main">
                  <a14:imgLayer r:embed="rId5">
                    <a14:imgEffect>
                      <a14:sharpenSoften amount="25000"/>
                    </a14:imgEffect>
                    <a14:imgEffect>
                      <a14:brightnessContrast bright="20000" contrast="40000"/>
                    </a14:imgEffect>
                  </a14:imgLayer>
                </a14:imgProps>
              </a:ext>
            </a:extLst>
          </a:blip>
          <a:stretch>
            <a:fillRect/>
          </a:stretch>
        </p:blipFill>
        <p:spPr>
          <a:xfrm>
            <a:off x="9976757" y="191405"/>
            <a:ext cx="2087693" cy="1467403"/>
          </a:xfrm>
          <a:prstGeom prst="rect">
            <a:avLst/>
          </a:prstGeom>
        </p:spPr>
      </p:pic>
    </p:spTree>
    <p:extLst>
      <p:ext uri="{BB962C8B-B14F-4D97-AF65-F5344CB8AC3E}">
        <p14:creationId xmlns:p14="http://schemas.microsoft.com/office/powerpoint/2010/main" val="1507533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809" y="435871"/>
            <a:ext cx="8918273" cy="850832"/>
          </a:xfrm>
        </p:spPr>
        <p:txBody>
          <a:bodyPr/>
          <a:lstStyle/>
          <a:p>
            <a:r>
              <a:rPr lang="en-US" dirty="0"/>
              <a:t>Click to edit Master title style</a:t>
            </a:r>
          </a:p>
        </p:txBody>
      </p:sp>
      <p:sp>
        <p:nvSpPr>
          <p:cNvPr id="3" name="Content Placeholder 2"/>
          <p:cNvSpPr>
            <a:spLocks noGrp="1"/>
          </p:cNvSpPr>
          <p:nvPr>
            <p:ph idx="1"/>
          </p:nvPr>
        </p:nvSpPr>
        <p:spPr>
          <a:xfrm>
            <a:off x="357809" y="1604963"/>
            <a:ext cx="7902595" cy="473747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0" y="6492875"/>
            <a:ext cx="2743200" cy="365125"/>
          </a:xfrm>
        </p:spPr>
        <p:txBody>
          <a:bodyPr/>
          <a:lstStyle>
            <a:lvl1pPr>
              <a:defRPr>
                <a:solidFill>
                  <a:schemeClr val="bg1">
                    <a:lumMod val="50000"/>
                  </a:schemeClr>
                </a:solidFill>
              </a:defRPr>
            </a:lvl1pPr>
          </a:lstStyle>
          <a:p>
            <a:fld id="{72196D8E-1DDE-4946-9119-0F2150E21414}" type="datetime1">
              <a:rPr lang="en-US" smtClean="0"/>
              <a:pPr/>
              <a:t>4/25/2023</a:t>
            </a:fld>
            <a:endParaRPr lang="en-US" dirty="0"/>
          </a:p>
        </p:txBody>
      </p:sp>
      <p:sp>
        <p:nvSpPr>
          <p:cNvPr id="6" name="Slide Number Placeholder 5"/>
          <p:cNvSpPr>
            <a:spLocks noGrp="1"/>
          </p:cNvSpPr>
          <p:nvPr>
            <p:ph type="sldNum" sz="quarter" idx="12"/>
          </p:nvPr>
        </p:nvSpPr>
        <p:spPr>
          <a:xfrm>
            <a:off x="11440160" y="6435239"/>
            <a:ext cx="690948" cy="365125"/>
          </a:xfrm>
          <a:prstGeom prst="rect">
            <a:avLst/>
          </a:prstGeom>
          <a:ln>
            <a:noFill/>
          </a:ln>
        </p:spPr>
        <p:txBody>
          <a:bodyPr/>
          <a:lstStyle>
            <a:lvl1pPr algn="r">
              <a:defRPr sz="1800" b="1">
                <a:solidFill>
                  <a:schemeClr val="tx1"/>
                </a:solidFill>
              </a:defRPr>
            </a:lvl1pPr>
          </a:lstStyle>
          <a:p>
            <a:fld id="{8BF5F7DF-51CB-4A0E-AE5B-94020E6BB9A3}" type="slidenum">
              <a:rPr lang="en-US" smtClean="0"/>
              <a:pPr/>
              <a:t>‹#›</a:t>
            </a:fld>
            <a:endParaRPr lang="en-US" dirty="0"/>
          </a:p>
        </p:txBody>
      </p:sp>
      <p:sp>
        <p:nvSpPr>
          <p:cNvPr id="14" name="Picture Placeholder 13"/>
          <p:cNvSpPr>
            <a:spLocks noGrp="1"/>
          </p:cNvSpPr>
          <p:nvPr>
            <p:ph type="pic" sz="quarter" idx="13" hasCustomPrompt="1"/>
          </p:nvPr>
        </p:nvSpPr>
        <p:spPr>
          <a:xfrm>
            <a:off x="8412163" y="1604963"/>
            <a:ext cx="3718945" cy="1960562"/>
          </a:xfrm>
        </p:spPr>
        <p:txBody>
          <a:bodyPr/>
          <a:lstStyle>
            <a:lvl1pPr>
              <a:defRPr/>
            </a:lvl1pPr>
          </a:lstStyle>
          <a:p>
            <a:r>
              <a:rPr lang="en-US" dirty="0"/>
              <a:t>Figure</a:t>
            </a:r>
          </a:p>
        </p:txBody>
      </p:sp>
      <p:sp>
        <p:nvSpPr>
          <p:cNvPr id="16" name="Table Placeholder 15"/>
          <p:cNvSpPr>
            <a:spLocks noGrp="1"/>
          </p:cNvSpPr>
          <p:nvPr>
            <p:ph type="tbl" sz="quarter" idx="14"/>
          </p:nvPr>
        </p:nvSpPr>
        <p:spPr>
          <a:xfrm>
            <a:off x="8412162" y="3677603"/>
            <a:ext cx="3718946" cy="2664830"/>
          </a:xfrm>
        </p:spPr>
        <p:txBody>
          <a:bodyPr/>
          <a:lstStyle/>
          <a:p>
            <a:endParaRPr lang="en-US" dirty="0"/>
          </a:p>
        </p:txBody>
      </p:sp>
      <p:pic>
        <p:nvPicPr>
          <p:cNvPr id="13" name="Picture 12"/>
          <p:cNvPicPr>
            <a:picLocks noChangeAspect="1"/>
          </p:cNvPicPr>
          <p:nvPr userDrawn="1"/>
        </p:nvPicPr>
        <p:blipFill>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sharpenSoften amount="25000"/>
                    </a14:imgEffect>
                    <a14:imgEffect>
                      <a14:brightnessContrast bright="20000" contrast="40000"/>
                    </a14:imgEffect>
                  </a14:imgLayer>
                </a14:imgProps>
              </a:ext>
            </a:extLst>
          </a:blip>
          <a:stretch>
            <a:fillRect/>
          </a:stretch>
        </p:blipFill>
        <p:spPr>
          <a:xfrm>
            <a:off x="10322696" y="149313"/>
            <a:ext cx="1692768" cy="1189817"/>
          </a:xfrm>
          <a:prstGeom prst="rect">
            <a:avLst/>
          </a:prstGeom>
        </p:spPr>
      </p:pic>
    </p:spTree>
    <p:extLst>
      <p:ext uri="{BB962C8B-B14F-4D97-AF65-F5344CB8AC3E}">
        <p14:creationId xmlns:p14="http://schemas.microsoft.com/office/powerpoint/2010/main" val="2102876328"/>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CC302-DF38-D561-7D31-0D5237EC748F}"/>
              </a:ext>
            </a:extLst>
          </p:cNvPr>
          <p:cNvSpPr>
            <a:spLocks noGrp="1"/>
          </p:cNvSpPr>
          <p:nvPr>
            <p:ph type="title"/>
          </p:nvPr>
        </p:nvSpPr>
        <p:spPr>
          <a:xfrm>
            <a:off x="1152144" y="365126"/>
            <a:ext cx="9890230" cy="756538"/>
          </a:xfrm>
        </p:spPr>
        <p:txBody>
          <a:bodyPr/>
          <a:lstStyle/>
          <a:p>
            <a:r>
              <a:rPr lang="en-US"/>
              <a:t>Click to edit Master title style</a:t>
            </a:r>
            <a:endParaRPr lang="x-none"/>
          </a:p>
        </p:txBody>
      </p:sp>
      <p:sp>
        <p:nvSpPr>
          <p:cNvPr id="3" name="Content Placeholder 2">
            <a:extLst>
              <a:ext uri="{FF2B5EF4-FFF2-40B4-BE49-F238E27FC236}">
                <a16:creationId xmlns:a16="http://schemas.microsoft.com/office/drawing/2014/main" id="{50BB63B4-64CE-5255-85EA-BA04EADC69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3CD6A5A6-D62C-1303-6A48-1202EBD05749}"/>
              </a:ext>
            </a:extLst>
          </p:cNvPr>
          <p:cNvSpPr>
            <a:spLocks noGrp="1"/>
          </p:cNvSpPr>
          <p:nvPr>
            <p:ph type="dt" sz="half" idx="10"/>
          </p:nvPr>
        </p:nvSpPr>
        <p:spPr/>
        <p:txBody>
          <a:bodyPr/>
          <a:lstStyle/>
          <a:p>
            <a:fld id="{B0805014-566A-AA42-8F12-AC042F197BC7}" type="datetime1">
              <a:rPr lang="en-US" smtClean="0"/>
              <a:t>4/25/2023</a:t>
            </a:fld>
            <a:endParaRPr lang="x-none"/>
          </a:p>
        </p:txBody>
      </p:sp>
      <p:sp>
        <p:nvSpPr>
          <p:cNvPr id="5" name="Footer Placeholder 4">
            <a:extLst>
              <a:ext uri="{FF2B5EF4-FFF2-40B4-BE49-F238E27FC236}">
                <a16:creationId xmlns:a16="http://schemas.microsoft.com/office/drawing/2014/main" id="{7FD716A2-1803-05F6-67FE-20FED767BA02}"/>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A147ADF3-AED1-B2A0-B461-6645971F7E56}"/>
              </a:ext>
            </a:extLst>
          </p:cNvPr>
          <p:cNvSpPr>
            <a:spLocks noGrp="1"/>
          </p:cNvSpPr>
          <p:nvPr>
            <p:ph type="sldNum" sz="quarter" idx="12"/>
          </p:nvPr>
        </p:nvSpPr>
        <p:spPr/>
        <p:txBody>
          <a:bodyPr/>
          <a:lstStyle/>
          <a:p>
            <a:fld id="{FAFB2CE8-63EC-0F40-ABC6-8FC510A267F9}" type="slidenum">
              <a:rPr lang="x-none" smtClean="0"/>
              <a:t>‹#›</a:t>
            </a:fld>
            <a:endParaRPr lang="x-none"/>
          </a:p>
        </p:txBody>
      </p:sp>
    </p:spTree>
    <p:extLst>
      <p:ext uri="{BB962C8B-B14F-4D97-AF65-F5344CB8AC3E}">
        <p14:creationId xmlns:p14="http://schemas.microsoft.com/office/powerpoint/2010/main" val="4155001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3115" y="476511"/>
            <a:ext cx="10515600" cy="85083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3115" y="1516358"/>
            <a:ext cx="7657289" cy="48260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56720" y="6473082"/>
            <a:ext cx="1206230" cy="365125"/>
          </a:xfrm>
          <a:prstGeom prst="rect">
            <a:avLst/>
          </a:prstGeom>
        </p:spPr>
        <p:txBody>
          <a:bodyPr vert="horz" lIns="91440" tIns="45720" rIns="91440" bIns="45720" rtlCol="0" anchor="ctr"/>
          <a:lstStyle>
            <a:lvl1pPr algn="l">
              <a:defRPr sz="1200" i="0">
                <a:solidFill>
                  <a:schemeClr val="tx1">
                    <a:tint val="75000"/>
                  </a:schemeClr>
                </a:solidFill>
              </a:defRPr>
            </a:lvl1pPr>
          </a:lstStyle>
          <a:p>
            <a:fld id="{8062A445-6453-4015-B777-8F2AFCF934A5}" type="datetime1">
              <a:rPr lang="en-US" smtClean="0"/>
              <a:pPr/>
              <a:t>4/25/2023</a:t>
            </a:fld>
            <a:endParaRPr lang="en-US" dirty="0"/>
          </a:p>
        </p:txBody>
      </p:sp>
      <p:sp>
        <p:nvSpPr>
          <p:cNvPr id="6" name="Rectangle 5"/>
          <p:cNvSpPr/>
          <p:nvPr/>
        </p:nvSpPr>
        <p:spPr>
          <a:xfrm>
            <a:off x="1" y="0"/>
            <a:ext cx="233680" cy="6858000"/>
          </a:xfrm>
          <a:prstGeom prst="rect">
            <a:avLst/>
          </a:prstGeom>
          <a:solidFill>
            <a:srgbClr val="477FAD"/>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4"/>
          <p:cNvSpPr txBox="1">
            <a:spLocks/>
          </p:cNvSpPr>
          <p:nvPr userDrawn="1"/>
        </p:nvSpPr>
        <p:spPr>
          <a:xfrm>
            <a:off x="4668737" y="6590846"/>
            <a:ext cx="3805791" cy="258989"/>
          </a:xfrm>
          <a:prstGeom prst="rect">
            <a:avLst/>
          </a:prstGeom>
        </p:spPr>
        <p:txBody>
          <a:bodyPr/>
          <a:lstStyle>
            <a:defPPr>
              <a:defRPr lang="en-US"/>
            </a:defPPr>
            <a:lvl1pPr marL="0" algn="l" defTabSz="914400" rtl="0" eaLnBrk="1" latinLnBrk="0" hangingPunct="1">
              <a:defRPr sz="11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Kyushu Institute of Technology LASEINE</a:t>
            </a:r>
          </a:p>
        </p:txBody>
      </p:sp>
    </p:spTree>
    <p:extLst>
      <p:ext uri="{BB962C8B-B14F-4D97-AF65-F5344CB8AC3E}">
        <p14:creationId xmlns:p14="http://schemas.microsoft.com/office/powerpoint/2010/main" val="1208710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www.dxengineering.com/parts/msq-eb144rk2m" TargetMode="External"/><Relationship Id="rId3" Type="http://schemas.openxmlformats.org/officeDocument/2006/relationships/image" Target="../media/image4.png"/><Relationship Id="rId7" Type="http://schemas.openxmlformats.org/officeDocument/2006/relationships/hyperlink" Target="https://www.yaesu.com/jp/amateur_index/product/ftm-100d_ftm-100dh/index.html"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s://www.ebay.com/itm/323587026051" TargetMode="External"/><Relationship Id="rId5" Type="http://schemas.openxmlformats.org/officeDocument/2006/relationships/hyperlink" Target="https://www.waveshare.com/wm8960-audio-hat.htm" TargetMode="External"/><Relationship Id="rId10" Type="http://schemas.openxmlformats.org/officeDocument/2006/relationships/hyperlink" Target="https://www.amazon.com/RangeMax-Wave-Ground-Plane-Antenna/dp/B01M5J1MZL" TargetMode="External"/><Relationship Id="rId4" Type="http://schemas.openxmlformats.org/officeDocument/2006/relationships/hyperlink" Target="https://www.raspberrypi.com/products/raspberry-pi-3-model-b/" TargetMode="External"/><Relationship Id="rId9" Type="http://schemas.openxmlformats.org/officeDocument/2006/relationships/hyperlink" Target="https://www.dxengineering.com/parts/lsn-nmo150c"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jrc.co.jp/en/product/jlr4350"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www.everythingrf.com/community/what-is-the-difference-between-a-monopole-and-dipole-antenna" TargetMode="External"/><Relationship Id="rId3" Type="http://schemas.openxmlformats.org/officeDocument/2006/relationships/hyperlink" Target="https://www.raspberrypi.com/products/raspberry-pi-3-model-b/" TargetMode="External"/><Relationship Id="rId7" Type="http://schemas.openxmlformats.org/officeDocument/2006/relationships/hyperlink" Target="https://www.dxengineering.com/parts/msq-eb144rk2m" TargetMode="External"/><Relationship Id="rId2" Type="http://schemas.openxmlformats.org/officeDocument/2006/relationships/hyperlink" Target="https://www.yaesu.com/jp/amateur_index/product/ftm-100d_ftm-100dh/index.html" TargetMode="External"/><Relationship Id="rId1" Type="http://schemas.openxmlformats.org/officeDocument/2006/relationships/slideLayout" Target="../slideLayouts/slideLayout3.xml"/><Relationship Id="rId6" Type="http://schemas.openxmlformats.org/officeDocument/2006/relationships/hyperlink" Target="https://www.monotaro.com/p/5062/9837/?utm_id=g_pla&amp;cq_med=pla&amp;cq_plt=gp&amp;utm_medium=cpc&amp;utm_source=google&amp;utm_campaign=246-833-4061_6466659573_shopping&amp;utm_content=77481173956&amp;utm_term=_380615429419_x_aud-368712506548:pla-888444747747&amp;gclid=CjwKCAjw0ZiiBhBKEiwA4PT9zybaRo9m0fnyKw4vMaZf4-rR0FYGRX9p6egf09zzApDFaqtRWOspzhoCUqcQAvD_BwE" TargetMode="External"/><Relationship Id="rId5" Type="http://schemas.openxmlformats.org/officeDocument/2006/relationships/hyperlink" Target="https://www.ebay.com/itm/323587026051" TargetMode="External"/><Relationship Id="rId4" Type="http://schemas.openxmlformats.org/officeDocument/2006/relationships/hyperlink" Target="https://www.waveshare.com/wm8960-audio-hat.htm" TargetMode="External"/><Relationship Id="rId9" Type="http://schemas.openxmlformats.org/officeDocument/2006/relationships/hyperlink" Target="https://blokas.io/pisound/"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ebay.com/itm/123533469567?chn=ps&amp;_trkparms=ispr=1&amp;amdata=enc:1q9K_lqgNRkSv2UQpoRQYVA36&amp;norover=1&amp;mkevt=1&amp;mkrid=711-167022-171738-6&amp;mkcid=2&amp;itemid=123533469567&amp;targetid=293946777986&amp;device=c&amp;mktype=pla&amp;googleloc=9156801&amp;poi=&amp;campaignid=19936488699&amp;mkgroupid=149470745402&amp;rlsatarget=pla-293946777986&amp;abcId=&amp;merchantid=114991963&amp;gclid=CjwKCAjw0ZiiBhBKEiwA4PT9z-ll51nCU6yLVaPM4q7ALHlRPnfHEo-pYEIURG_slOxdZf4PPRaYvBoCvw8QAvD_BwE" TargetMode="External"/><Relationship Id="rId2" Type="http://schemas.openxmlformats.org/officeDocument/2006/relationships/hyperlink" Target="https://www.smgeurope.com/shakespeare-unity-gain-v-tronix-heliflex-helical-stub-antenna.html"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
          <p:cNvSpPr txBox="1"/>
          <p:nvPr/>
        </p:nvSpPr>
        <p:spPr>
          <a:xfrm>
            <a:off x="412861" y="5181533"/>
            <a:ext cx="12128500" cy="787814"/>
          </a:xfrm>
          <a:prstGeom prst="rect">
            <a:avLst/>
          </a:prstGeom>
          <a:noFill/>
          <a:ln>
            <a:noFill/>
          </a:ln>
        </p:spPr>
        <p:txBody>
          <a:bodyPr spcFirstLastPara="1" wrap="square" lIns="91425" tIns="45700" rIns="91425" bIns="45700" anchor="t" anchorCtr="0">
            <a:noAutofit/>
          </a:bodyPr>
          <a:lstStyle/>
          <a:p>
            <a:pPr lvl="0">
              <a:lnSpc>
                <a:spcPct val="90000"/>
              </a:lnSpc>
              <a:buClr>
                <a:srgbClr val="3F3F3F"/>
              </a:buClr>
              <a:buSzPts val="1600"/>
            </a:pPr>
            <a:r>
              <a:rPr lang="en-US" sz="1600" dirty="0">
                <a:solidFill>
                  <a:srgbClr val="3F3F3F"/>
                </a:solidFill>
                <a:latin typeface="Times New Roman"/>
                <a:ea typeface="Times New Roman"/>
                <a:cs typeface="Times New Roman"/>
                <a:sym typeface="Times New Roman"/>
              </a:rPr>
              <a:t>Date: 2023/04/26</a:t>
            </a:r>
            <a:endParaRPr sz="1600" dirty="0">
              <a:solidFill>
                <a:srgbClr val="3F3F3F"/>
              </a:solidFill>
              <a:latin typeface="Times New Roman"/>
              <a:ea typeface="Times New Roman"/>
              <a:cs typeface="Times New Roman"/>
              <a:sym typeface="Times New Roman"/>
            </a:endParaRPr>
          </a:p>
          <a:p>
            <a:pPr marL="0" marR="0" lvl="0" indent="0" algn="l" rtl="0">
              <a:lnSpc>
                <a:spcPct val="90000"/>
              </a:lnSpc>
              <a:spcBef>
                <a:spcPts val="1000"/>
              </a:spcBef>
              <a:spcAft>
                <a:spcPts val="0"/>
              </a:spcAft>
              <a:buClr>
                <a:srgbClr val="3F3F3F"/>
              </a:buClr>
              <a:buSzPts val="1600"/>
              <a:buFont typeface="Arial"/>
              <a:buNone/>
            </a:pPr>
            <a:r>
              <a:rPr lang="en-US" sz="1600" dirty="0">
                <a:solidFill>
                  <a:srgbClr val="3F3F3F"/>
                </a:solidFill>
                <a:latin typeface="Times New Roman"/>
                <a:ea typeface="Times New Roman"/>
                <a:cs typeface="Times New Roman"/>
                <a:sym typeface="Times New Roman"/>
              </a:rPr>
              <a:t>Meeting: In-person meeting</a:t>
            </a:r>
            <a:endParaRPr sz="1600" dirty="0">
              <a:solidFill>
                <a:srgbClr val="3F3F3F"/>
              </a:solidFill>
              <a:latin typeface="Times New Roman"/>
              <a:ea typeface="Times New Roman"/>
              <a:cs typeface="Times New Roman"/>
              <a:sym typeface="Times New Roman"/>
            </a:endParaRPr>
          </a:p>
          <a:p>
            <a:pPr marL="0" marR="0" lvl="0" indent="0" algn="l" rtl="0">
              <a:lnSpc>
                <a:spcPct val="90000"/>
              </a:lnSpc>
              <a:spcBef>
                <a:spcPts val="1000"/>
              </a:spcBef>
              <a:spcAft>
                <a:spcPts val="0"/>
              </a:spcAft>
              <a:buClr>
                <a:srgbClr val="3F3F3F"/>
              </a:buClr>
              <a:buSzPts val="1600"/>
              <a:buFont typeface="Arial"/>
              <a:buNone/>
            </a:pPr>
            <a:r>
              <a:rPr lang="en-US" sz="1600" dirty="0">
                <a:solidFill>
                  <a:srgbClr val="3F3F3F"/>
                </a:solidFill>
                <a:latin typeface="Times New Roman"/>
                <a:ea typeface="Times New Roman"/>
                <a:cs typeface="Times New Roman"/>
                <a:sym typeface="Times New Roman"/>
              </a:rPr>
              <a:t>Time: 14:40 – </a:t>
            </a:r>
            <a:r>
              <a:rPr lang="en-US" sz="1600" dirty="0" err="1">
                <a:solidFill>
                  <a:srgbClr val="3F3F3F"/>
                </a:solidFill>
                <a:latin typeface="Times New Roman"/>
                <a:ea typeface="Times New Roman"/>
                <a:cs typeface="Times New Roman"/>
                <a:sym typeface="Times New Roman"/>
              </a:rPr>
              <a:t>hh:mm</a:t>
            </a:r>
            <a:r>
              <a:rPr lang="en-US" sz="1600" dirty="0">
                <a:solidFill>
                  <a:srgbClr val="3F3F3F"/>
                </a:solidFill>
                <a:latin typeface="Times New Roman"/>
                <a:ea typeface="Times New Roman"/>
                <a:cs typeface="Times New Roman"/>
                <a:sym typeface="Times New Roman"/>
              </a:rPr>
              <a:t> JST</a:t>
            </a:r>
            <a:endParaRPr sz="1600" dirty="0">
              <a:solidFill>
                <a:srgbClr val="3F3F3F"/>
              </a:solidFill>
              <a:latin typeface="Times New Roman"/>
              <a:ea typeface="Times New Roman"/>
              <a:cs typeface="Times New Roman"/>
              <a:sym typeface="Times New Roman"/>
            </a:endParaRPr>
          </a:p>
        </p:txBody>
      </p:sp>
      <p:sp>
        <p:nvSpPr>
          <p:cNvPr id="63" name="Google Shape;63;p1"/>
          <p:cNvSpPr txBox="1"/>
          <p:nvPr/>
        </p:nvSpPr>
        <p:spPr>
          <a:xfrm>
            <a:off x="2203705" y="3580956"/>
            <a:ext cx="8311896" cy="584735"/>
          </a:xfrm>
          <a:prstGeom prst="rect">
            <a:avLst/>
          </a:prstGeom>
          <a:noFill/>
          <a:ln>
            <a:noFill/>
          </a:ln>
        </p:spPr>
        <p:txBody>
          <a:bodyPr spcFirstLastPara="1" wrap="square" lIns="91425" tIns="45700" rIns="91425" bIns="45700" anchor="t" anchorCtr="0">
            <a:spAutoFit/>
          </a:bodyPr>
          <a:lstStyle/>
          <a:p>
            <a:r>
              <a:rPr lang="en-US" sz="3200" b="1" dirty="0">
                <a:latin typeface="Times New Roman" panose="02020603050405020304" pitchFamily="18" charset="0"/>
                <a:cs typeface="Times New Roman" panose="02020603050405020304" pitchFamily="18" charset="0"/>
              </a:rPr>
              <a:t>APRS STUDENT MISSION – Weekly meeting</a:t>
            </a:r>
          </a:p>
        </p:txBody>
      </p:sp>
      <p:sp>
        <p:nvSpPr>
          <p:cNvPr id="7" name="テキスト プレースホルダー 2">
            <a:extLst>
              <a:ext uri="{FF2B5EF4-FFF2-40B4-BE49-F238E27FC236}">
                <a16:creationId xmlns:a16="http://schemas.microsoft.com/office/drawing/2014/main" id="{88525133-DD71-4238-9BE0-749305655E47}"/>
              </a:ext>
            </a:extLst>
          </p:cNvPr>
          <p:cNvSpPr txBox="1">
            <a:spLocks/>
          </p:cNvSpPr>
          <p:nvPr/>
        </p:nvSpPr>
        <p:spPr>
          <a:xfrm>
            <a:off x="2203705" y="4207805"/>
            <a:ext cx="3219212" cy="503047"/>
          </a:xfrm>
          <a:prstGeom prst="rect">
            <a:avLst/>
          </a:prstGeom>
        </p:spPr>
        <p:txBody>
          <a:bodyPr vert="horz" lIns="91440" tIns="45720" rIns="91440" bIns="45720" rtlCol="0">
            <a:normAutofit fontScale="7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solidFill>
                  <a:srgbClr val="A5A5A5"/>
                </a:solidFill>
              </a:rPr>
              <a:t>JAVIER FERRER</a:t>
            </a:r>
            <a:br>
              <a:rPr lang="en-US" dirty="0">
                <a:solidFill>
                  <a:srgbClr val="A5A5A5"/>
                </a:solidFill>
              </a:rPr>
            </a:br>
            <a:r>
              <a:rPr lang="en-US" dirty="0">
                <a:solidFill>
                  <a:srgbClr val="A5A5A5"/>
                </a:solidFill>
              </a:rPr>
              <a:t>TA PHUONG LINH </a:t>
            </a:r>
          </a:p>
        </p:txBody>
      </p:sp>
    </p:spTree>
    <p:extLst>
      <p:ext uri="{BB962C8B-B14F-4D97-AF65-F5344CB8AC3E}">
        <p14:creationId xmlns:p14="http://schemas.microsoft.com/office/powerpoint/2010/main" val="3707832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0F559414-8B33-501A-457E-DB8D004573F0}"/>
              </a:ext>
            </a:extLst>
          </p:cNvPr>
          <p:cNvSpPr>
            <a:spLocks noGrp="1"/>
          </p:cNvSpPr>
          <p:nvPr>
            <p:ph type="sldNum" sz="quarter" idx="12"/>
          </p:nvPr>
        </p:nvSpPr>
        <p:spPr/>
        <p:txBody>
          <a:bodyPr/>
          <a:lstStyle/>
          <a:p>
            <a:fld id="{FAFB2CE8-63EC-0F40-ABC6-8FC510A267F9}" type="slidenum">
              <a:rPr lang="x-none" smtClean="0"/>
              <a:t>2</a:t>
            </a:fld>
            <a:endParaRPr lang="x-none"/>
          </a:p>
        </p:txBody>
      </p:sp>
      <p:pic>
        <p:nvPicPr>
          <p:cNvPr id="13" name="Picture 12">
            <a:extLst>
              <a:ext uri="{FF2B5EF4-FFF2-40B4-BE49-F238E27FC236}">
                <a16:creationId xmlns:a16="http://schemas.microsoft.com/office/drawing/2014/main" id="{83937F29-755B-E4D9-5E9D-DC381DF845C5}"/>
              </a:ext>
            </a:extLst>
          </p:cNvPr>
          <p:cNvPicPr>
            <a:picLocks noChangeAspect="1"/>
          </p:cNvPicPr>
          <p:nvPr/>
        </p:nvPicPr>
        <p:blipFill>
          <a:blip r:embed="rId3"/>
          <a:stretch>
            <a:fillRect/>
          </a:stretch>
        </p:blipFill>
        <p:spPr>
          <a:xfrm>
            <a:off x="1129521" y="1075944"/>
            <a:ext cx="9932958" cy="3983423"/>
          </a:xfrm>
          <a:prstGeom prst="rect">
            <a:avLst/>
          </a:prstGeom>
        </p:spPr>
      </p:pic>
      <p:sp>
        <p:nvSpPr>
          <p:cNvPr id="15" name="TextBox 14">
            <a:extLst>
              <a:ext uri="{FF2B5EF4-FFF2-40B4-BE49-F238E27FC236}">
                <a16:creationId xmlns:a16="http://schemas.microsoft.com/office/drawing/2014/main" id="{E2F3B0BC-6F93-C192-3329-531E48C5B576}"/>
              </a:ext>
            </a:extLst>
          </p:cNvPr>
          <p:cNvSpPr txBox="1"/>
          <p:nvPr/>
        </p:nvSpPr>
        <p:spPr>
          <a:xfrm>
            <a:off x="886968" y="4447160"/>
            <a:ext cx="2733441" cy="2031325"/>
          </a:xfrm>
          <a:prstGeom prst="rect">
            <a:avLst/>
          </a:prstGeom>
          <a:noFill/>
        </p:spPr>
        <p:txBody>
          <a:bodyPr wrap="none" rtlCol="0">
            <a:spAutoFit/>
          </a:bodyPr>
          <a:lstStyle/>
          <a:p>
            <a:r>
              <a:rPr lang="en-US" sz="1400" b="1" dirty="0"/>
              <a:t>Ref components:</a:t>
            </a:r>
          </a:p>
          <a:p>
            <a:r>
              <a:rPr lang="en-US" sz="1400" dirty="0">
                <a:hlinkClick r:id="rId4">
                  <a:extLst>
                    <a:ext uri="{A12FA001-AC4F-418D-AE19-62706E023703}">
                      <ahyp:hlinkClr xmlns:ahyp="http://schemas.microsoft.com/office/drawing/2018/hyperlinkcolor" val="tx"/>
                    </a:ext>
                  </a:extLst>
                </a:hlinkClick>
              </a:rPr>
              <a:t>MCU</a:t>
            </a:r>
            <a:r>
              <a:rPr lang="en-US" sz="1400" dirty="0"/>
              <a:t> </a:t>
            </a:r>
          </a:p>
          <a:p>
            <a:r>
              <a:rPr lang="en-US" sz="1400" dirty="0">
                <a:hlinkClick r:id="rId5">
                  <a:extLst>
                    <a:ext uri="{A12FA001-AC4F-418D-AE19-62706E023703}">
                      <ahyp:hlinkClr xmlns:ahyp="http://schemas.microsoft.com/office/drawing/2018/hyperlinkcolor" val="tx"/>
                    </a:ext>
                  </a:extLst>
                </a:hlinkClick>
              </a:rPr>
              <a:t>Sound card</a:t>
            </a:r>
            <a:endParaRPr lang="en-US" sz="1400" dirty="0"/>
          </a:p>
          <a:p>
            <a:r>
              <a:rPr lang="en-US" sz="1400">
                <a:hlinkClick r:id="rId6">
                  <a:extLst>
                    <a:ext uri="{A12FA001-AC4F-418D-AE19-62706E023703}">
                      <ahyp:hlinkClr xmlns:ahyp="http://schemas.microsoft.com/office/drawing/2018/hyperlinkcolor" val="tx"/>
                    </a:ext>
                  </a:extLst>
                </a:hlinkClick>
              </a:rPr>
              <a:t>Interface card</a:t>
            </a:r>
            <a:r>
              <a:rPr lang="en-US" sz="1400"/>
              <a:t> (octocoupler)</a:t>
            </a:r>
            <a:endParaRPr lang="en-US" sz="1400" dirty="0"/>
          </a:p>
          <a:p>
            <a:r>
              <a:rPr lang="en-US" sz="1400" dirty="0">
                <a:hlinkClick r:id="rId7">
                  <a:extLst>
                    <a:ext uri="{A12FA001-AC4F-418D-AE19-62706E023703}">
                      <ahyp:hlinkClr xmlns:ahyp="http://schemas.microsoft.com/office/drawing/2018/hyperlinkcolor" val="tx"/>
                    </a:ext>
                  </a:extLst>
                </a:hlinkClick>
              </a:rPr>
              <a:t>Radio transceiver</a:t>
            </a:r>
            <a:endParaRPr lang="en-US" sz="1400" dirty="0"/>
          </a:p>
          <a:p>
            <a:r>
              <a:rPr lang="en-US" sz="1400" dirty="0"/>
              <a:t>Antennas</a:t>
            </a:r>
          </a:p>
          <a:p>
            <a:r>
              <a:rPr lang="en-US" sz="1400" dirty="0"/>
              <a:t>   - </a:t>
            </a:r>
            <a:r>
              <a:rPr lang="en-US" sz="1400" dirty="0">
                <a:hlinkClick r:id="rId8"/>
              </a:rPr>
              <a:t>Eggbeater</a:t>
            </a:r>
            <a:endParaRPr lang="en-US" sz="1400" dirty="0"/>
          </a:p>
          <a:p>
            <a:r>
              <a:rPr lang="en-US" sz="1400" dirty="0"/>
              <a:t>   - </a:t>
            </a:r>
            <a:r>
              <a:rPr lang="en-US" sz="1400" dirty="0">
                <a:hlinkClick r:id="rId9"/>
              </a:rPr>
              <a:t>Monopole</a:t>
            </a:r>
            <a:endParaRPr lang="en-US" sz="1400" dirty="0"/>
          </a:p>
          <a:p>
            <a:r>
              <a:rPr lang="en-US" sz="1400" dirty="0"/>
              <a:t>   - </a:t>
            </a:r>
            <a:r>
              <a:rPr lang="en-US" sz="1400" dirty="0">
                <a:hlinkClick r:id="rId10"/>
              </a:rPr>
              <a:t>¼ wave ground plane monopole</a:t>
            </a:r>
            <a:endParaRPr lang="x-none" sz="1400" dirty="0"/>
          </a:p>
        </p:txBody>
      </p:sp>
      <p:sp>
        <p:nvSpPr>
          <p:cNvPr id="18" name="Title 6">
            <a:extLst>
              <a:ext uri="{FF2B5EF4-FFF2-40B4-BE49-F238E27FC236}">
                <a16:creationId xmlns:a16="http://schemas.microsoft.com/office/drawing/2014/main" id="{F00F36D9-C64C-975E-450C-5C2737FF97A4}"/>
              </a:ext>
            </a:extLst>
          </p:cNvPr>
          <p:cNvSpPr>
            <a:spLocks noGrp="1"/>
          </p:cNvSpPr>
          <p:nvPr>
            <p:ph type="title"/>
          </p:nvPr>
        </p:nvSpPr>
        <p:spPr>
          <a:xfrm>
            <a:off x="2863596" y="291974"/>
            <a:ext cx="6464808" cy="756538"/>
          </a:xfrm>
        </p:spPr>
        <p:txBody>
          <a:bodyPr/>
          <a:lstStyle/>
          <a:p>
            <a:r>
              <a:rPr lang="en-US" dirty="0"/>
              <a:t>Component block diagram (tentative)</a:t>
            </a:r>
            <a:endParaRPr lang="x-none" dirty="0"/>
          </a:p>
        </p:txBody>
      </p:sp>
    </p:spTree>
    <p:extLst>
      <p:ext uri="{BB962C8B-B14F-4D97-AF65-F5344CB8AC3E}">
        <p14:creationId xmlns:p14="http://schemas.microsoft.com/office/powerpoint/2010/main" val="1579265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0F559414-8B33-501A-457E-DB8D004573F0}"/>
              </a:ext>
            </a:extLst>
          </p:cNvPr>
          <p:cNvSpPr>
            <a:spLocks noGrp="1"/>
          </p:cNvSpPr>
          <p:nvPr>
            <p:ph type="sldNum" sz="quarter" idx="12"/>
          </p:nvPr>
        </p:nvSpPr>
        <p:spPr/>
        <p:txBody>
          <a:bodyPr/>
          <a:lstStyle/>
          <a:p>
            <a:fld id="{FAFB2CE8-63EC-0F40-ABC6-8FC510A267F9}" type="slidenum">
              <a:rPr lang="x-none" smtClean="0"/>
              <a:t>3</a:t>
            </a:fld>
            <a:endParaRPr lang="x-none"/>
          </a:p>
        </p:txBody>
      </p:sp>
      <p:pic>
        <p:nvPicPr>
          <p:cNvPr id="3" name="Picture 2" descr="A computer on a table&#10;&#10;Description automatically generated with low confidence">
            <a:extLst>
              <a:ext uri="{FF2B5EF4-FFF2-40B4-BE49-F238E27FC236}">
                <a16:creationId xmlns:a16="http://schemas.microsoft.com/office/drawing/2014/main" id="{A4AA72A2-D3E6-9187-2952-70A622558F0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37856" y="221550"/>
            <a:ext cx="2870489" cy="5103091"/>
          </a:xfrm>
          <a:prstGeom prst="rect">
            <a:avLst/>
          </a:prstGeom>
        </p:spPr>
      </p:pic>
      <p:cxnSp>
        <p:nvCxnSpPr>
          <p:cNvPr id="6" name="Straight Connector 5">
            <a:extLst>
              <a:ext uri="{FF2B5EF4-FFF2-40B4-BE49-F238E27FC236}">
                <a16:creationId xmlns:a16="http://schemas.microsoft.com/office/drawing/2014/main" id="{52B985E8-CC33-EF4B-2B78-10323F3B7746}"/>
              </a:ext>
            </a:extLst>
          </p:cNvPr>
          <p:cNvCxnSpPr>
            <a:cxnSpLocks/>
          </p:cNvCxnSpPr>
          <p:nvPr/>
        </p:nvCxnSpPr>
        <p:spPr>
          <a:xfrm flipH="1" flipV="1">
            <a:off x="8294255" y="397164"/>
            <a:ext cx="1348509" cy="17549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9F59425-365B-F1FE-4C70-09A8382948B2}"/>
              </a:ext>
            </a:extLst>
          </p:cNvPr>
          <p:cNvSpPr txBox="1"/>
          <p:nvPr/>
        </p:nvSpPr>
        <p:spPr>
          <a:xfrm>
            <a:off x="6941183" y="27832"/>
            <a:ext cx="1896673" cy="369332"/>
          </a:xfrm>
          <a:prstGeom prst="rect">
            <a:avLst/>
          </a:prstGeom>
          <a:noFill/>
        </p:spPr>
        <p:txBody>
          <a:bodyPr wrap="none" rtlCol="0">
            <a:spAutoFit/>
          </a:bodyPr>
          <a:lstStyle/>
          <a:p>
            <a:r>
              <a:rPr lang="en-US" dirty="0">
                <a:solidFill>
                  <a:srgbClr val="FF0000"/>
                </a:solidFill>
              </a:rPr>
              <a:t>Eggbeater antenna</a:t>
            </a:r>
            <a:endParaRPr lang="x-none" dirty="0">
              <a:solidFill>
                <a:srgbClr val="FF0000"/>
              </a:solidFill>
            </a:endParaRPr>
          </a:p>
        </p:txBody>
      </p:sp>
      <p:pic>
        <p:nvPicPr>
          <p:cNvPr id="9" name="Picture 8" descr="A circuit board on a table&#10;&#10;Description automatically generated with low confidence">
            <a:extLst>
              <a:ext uri="{FF2B5EF4-FFF2-40B4-BE49-F238E27FC236}">
                <a16:creationId xmlns:a16="http://schemas.microsoft.com/office/drawing/2014/main" id="{2F02E165-3D49-C583-CCC7-064518235BD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34158" y="730372"/>
            <a:ext cx="4142509" cy="3106882"/>
          </a:xfrm>
          <a:prstGeom prst="rect">
            <a:avLst/>
          </a:prstGeom>
        </p:spPr>
      </p:pic>
      <p:sp>
        <p:nvSpPr>
          <p:cNvPr id="12" name="TextBox 11">
            <a:extLst>
              <a:ext uri="{FF2B5EF4-FFF2-40B4-BE49-F238E27FC236}">
                <a16:creationId xmlns:a16="http://schemas.microsoft.com/office/drawing/2014/main" id="{9434BA8F-C130-D503-3E47-8022D61C9C74}"/>
              </a:ext>
            </a:extLst>
          </p:cNvPr>
          <p:cNvSpPr txBox="1"/>
          <p:nvPr/>
        </p:nvSpPr>
        <p:spPr>
          <a:xfrm>
            <a:off x="845103" y="4355068"/>
            <a:ext cx="2383986" cy="646331"/>
          </a:xfrm>
          <a:prstGeom prst="rect">
            <a:avLst/>
          </a:prstGeom>
          <a:noFill/>
        </p:spPr>
        <p:txBody>
          <a:bodyPr wrap="none" rtlCol="0">
            <a:spAutoFit/>
          </a:bodyPr>
          <a:lstStyle/>
          <a:p>
            <a:r>
              <a:rPr lang="en-US" dirty="0"/>
              <a:t>Raspberry Pi Zero (top)</a:t>
            </a:r>
          </a:p>
          <a:p>
            <a:r>
              <a:rPr lang="en-US" dirty="0"/>
              <a:t>and Pi 3 B (bottom)</a:t>
            </a:r>
            <a:endParaRPr lang="x-none" dirty="0"/>
          </a:p>
        </p:txBody>
      </p:sp>
      <p:pic>
        <p:nvPicPr>
          <p:cNvPr id="16" name="Picture 15">
            <a:extLst>
              <a:ext uri="{FF2B5EF4-FFF2-40B4-BE49-F238E27FC236}">
                <a16:creationId xmlns:a16="http://schemas.microsoft.com/office/drawing/2014/main" id="{3134FA95-B471-FA70-DB15-D99287C693A9}"/>
              </a:ext>
            </a:extLst>
          </p:cNvPr>
          <p:cNvPicPr>
            <a:picLocks noChangeAspect="1"/>
          </p:cNvPicPr>
          <p:nvPr/>
        </p:nvPicPr>
        <p:blipFill>
          <a:blip r:embed="rId5"/>
          <a:stretch>
            <a:fillRect/>
          </a:stretch>
        </p:blipFill>
        <p:spPr>
          <a:xfrm>
            <a:off x="4473451" y="776208"/>
            <a:ext cx="3245098" cy="2796999"/>
          </a:xfrm>
          <a:prstGeom prst="rect">
            <a:avLst/>
          </a:prstGeom>
        </p:spPr>
      </p:pic>
      <p:sp>
        <p:nvSpPr>
          <p:cNvPr id="17" name="TextBox 16">
            <a:extLst>
              <a:ext uri="{FF2B5EF4-FFF2-40B4-BE49-F238E27FC236}">
                <a16:creationId xmlns:a16="http://schemas.microsoft.com/office/drawing/2014/main" id="{CF9D1B2E-E7B8-E67D-537A-8F7FC7576F2A}"/>
              </a:ext>
            </a:extLst>
          </p:cNvPr>
          <p:cNvSpPr txBox="1"/>
          <p:nvPr/>
        </p:nvSpPr>
        <p:spPr>
          <a:xfrm>
            <a:off x="5053407" y="3573207"/>
            <a:ext cx="2085186" cy="646331"/>
          </a:xfrm>
          <a:prstGeom prst="rect">
            <a:avLst/>
          </a:prstGeom>
          <a:noFill/>
        </p:spPr>
        <p:txBody>
          <a:bodyPr wrap="none" rtlCol="0">
            <a:spAutoFit/>
          </a:bodyPr>
          <a:lstStyle/>
          <a:p>
            <a:r>
              <a:rPr lang="en-US" dirty="0" err="1"/>
              <a:t>Yaesu</a:t>
            </a:r>
            <a:r>
              <a:rPr lang="en-US" dirty="0"/>
              <a:t> FTM 100-DH</a:t>
            </a:r>
          </a:p>
          <a:p>
            <a:r>
              <a:rPr lang="en-US" dirty="0"/>
              <a:t>  Radio transceiver</a:t>
            </a:r>
            <a:endParaRPr lang="x-none" dirty="0"/>
          </a:p>
        </p:txBody>
      </p:sp>
      <p:pic>
        <p:nvPicPr>
          <p:cNvPr id="2" name="Picture 1"/>
          <p:cNvPicPr>
            <a:picLocks noChangeAspect="1"/>
          </p:cNvPicPr>
          <p:nvPr/>
        </p:nvPicPr>
        <p:blipFill>
          <a:blip r:embed="rId6"/>
          <a:stretch>
            <a:fillRect/>
          </a:stretch>
        </p:blipFill>
        <p:spPr>
          <a:xfrm>
            <a:off x="3205987" y="4355068"/>
            <a:ext cx="3008209" cy="1941195"/>
          </a:xfrm>
          <a:prstGeom prst="rect">
            <a:avLst/>
          </a:prstGeom>
        </p:spPr>
      </p:pic>
      <p:sp>
        <p:nvSpPr>
          <p:cNvPr id="5" name="TextBox 4"/>
          <p:cNvSpPr txBox="1"/>
          <p:nvPr/>
        </p:nvSpPr>
        <p:spPr>
          <a:xfrm>
            <a:off x="3066019" y="6147333"/>
            <a:ext cx="3288144" cy="646331"/>
          </a:xfrm>
          <a:prstGeom prst="rect">
            <a:avLst/>
          </a:prstGeom>
          <a:noFill/>
        </p:spPr>
        <p:txBody>
          <a:bodyPr wrap="none" rtlCol="0">
            <a:spAutoFit/>
          </a:bodyPr>
          <a:lstStyle/>
          <a:p>
            <a:r>
              <a:rPr lang="en-US"/>
              <a:t>WM8960 Hi-Fi Sound Card HAT</a:t>
            </a:r>
          </a:p>
          <a:p>
            <a:endParaRPr lang="vi-VN"/>
          </a:p>
        </p:txBody>
      </p:sp>
      <p:pic>
        <p:nvPicPr>
          <p:cNvPr id="8" name="Picture 7"/>
          <p:cNvPicPr>
            <a:picLocks noChangeAspect="1"/>
          </p:cNvPicPr>
          <p:nvPr/>
        </p:nvPicPr>
        <p:blipFill>
          <a:blip r:embed="rId7"/>
          <a:stretch>
            <a:fillRect/>
          </a:stretch>
        </p:blipFill>
        <p:spPr>
          <a:xfrm>
            <a:off x="6510362" y="4325032"/>
            <a:ext cx="2105530" cy="1391516"/>
          </a:xfrm>
          <a:prstGeom prst="rect">
            <a:avLst/>
          </a:prstGeom>
        </p:spPr>
      </p:pic>
      <p:sp>
        <p:nvSpPr>
          <p:cNvPr id="10" name="TextBox 9"/>
          <p:cNvSpPr txBox="1"/>
          <p:nvPr/>
        </p:nvSpPr>
        <p:spPr>
          <a:xfrm>
            <a:off x="6347279" y="5822042"/>
            <a:ext cx="2621230" cy="369332"/>
          </a:xfrm>
          <a:prstGeom prst="rect">
            <a:avLst/>
          </a:prstGeom>
          <a:noFill/>
        </p:spPr>
        <p:txBody>
          <a:bodyPr wrap="none" rtlCol="0">
            <a:spAutoFit/>
          </a:bodyPr>
          <a:lstStyle/>
          <a:p>
            <a:r>
              <a:rPr lang="en-US"/>
              <a:t>Easy DIGI Interface Card </a:t>
            </a:r>
            <a:endParaRPr lang="vi-VN"/>
          </a:p>
        </p:txBody>
      </p:sp>
    </p:spTree>
    <p:extLst>
      <p:ext uri="{BB962C8B-B14F-4D97-AF65-F5344CB8AC3E}">
        <p14:creationId xmlns:p14="http://schemas.microsoft.com/office/powerpoint/2010/main" val="3101681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0F559414-8B33-501A-457E-DB8D004573F0}"/>
              </a:ext>
            </a:extLst>
          </p:cNvPr>
          <p:cNvSpPr>
            <a:spLocks noGrp="1"/>
          </p:cNvSpPr>
          <p:nvPr>
            <p:ph type="sldNum" sz="quarter" idx="12"/>
          </p:nvPr>
        </p:nvSpPr>
        <p:spPr/>
        <p:txBody>
          <a:bodyPr/>
          <a:lstStyle/>
          <a:p>
            <a:fld id="{FAFB2CE8-63EC-0F40-ABC6-8FC510A267F9}" type="slidenum">
              <a:rPr lang="x-none" smtClean="0"/>
              <a:t>4</a:t>
            </a:fld>
            <a:endParaRPr lang="x-none"/>
          </a:p>
        </p:txBody>
      </p:sp>
      <p:sp>
        <p:nvSpPr>
          <p:cNvPr id="18" name="Title 6">
            <a:extLst>
              <a:ext uri="{FF2B5EF4-FFF2-40B4-BE49-F238E27FC236}">
                <a16:creationId xmlns:a16="http://schemas.microsoft.com/office/drawing/2014/main" id="{F00F36D9-C64C-975E-450C-5C2737FF97A4}"/>
              </a:ext>
            </a:extLst>
          </p:cNvPr>
          <p:cNvSpPr>
            <a:spLocks noGrp="1"/>
          </p:cNvSpPr>
          <p:nvPr>
            <p:ph type="title"/>
          </p:nvPr>
        </p:nvSpPr>
        <p:spPr>
          <a:xfrm>
            <a:off x="2863596" y="291974"/>
            <a:ext cx="6464808" cy="756538"/>
          </a:xfrm>
        </p:spPr>
        <p:txBody>
          <a:bodyPr/>
          <a:lstStyle/>
          <a:p>
            <a:r>
              <a:rPr lang="en-US" dirty="0"/>
              <a:t>EPS block diagram (tentative)</a:t>
            </a:r>
            <a:endParaRPr lang="x-none" dirty="0"/>
          </a:p>
        </p:txBody>
      </p:sp>
      <p:pic>
        <p:nvPicPr>
          <p:cNvPr id="6" name="Picture 5">
            <a:extLst>
              <a:ext uri="{FF2B5EF4-FFF2-40B4-BE49-F238E27FC236}">
                <a16:creationId xmlns:a16="http://schemas.microsoft.com/office/drawing/2014/main" id="{CFC53E58-CC2C-F0E3-8A6B-E2D3452316D5}"/>
              </a:ext>
            </a:extLst>
          </p:cNvPr>
          <p:cNvPicPr>
            <a:picLocks noChangeAspect="1"/>
          </p:cNvPicPr>
          <p:nvPr/>
        </p:nvPicPr>
        <p:blipFill>
          <a:blip r:embed="rId3"/>
          <a:stretch>
            <a:fillRect/>
          </a:stretch>
        </p:blipFill>
        <p:spPr>
          <a:xfrm>
            <a:off x="1724431" y="1114639"/>
            <a:ext cx="5837378" cy="4734385"/>
          </a:xfrm>
          <a:prstGeom prst="rect">
            <a:avLst/>
          </a:prstGeom>
        </p:spPr>
      </p:pic>
      <p:sp>
        <p:nvSpPr>
          <p:cNvPr id="7" name="TextBox 6">
            <a:extLst>
              <a:ext uri="{FF2B5EF4-FFF2-40B4-BE49-F238E27FC236}">
                <a16:creationId xmlns:a16="http://schemas.microsoft.com/office/drawing/2014/main" id="{8513798C-0540-17DB-1029-4302FEAF7C53}"/>
              </a:ext>
            </a:extLst>
          </p:cNvPr>
          <p:cNvSpPr txBox="1"/>
          <p:nvPr/>
        </p:nvSpPr>
        <p:spPr>
          <a:xfrm>
            <a:off x="7866888" y="3075463"/>
            <a:ext cx="3796792" cy="2616101"/>
          </a:xfrm>
          <a:prstGeom prst="rect">
            <a:avLst/>
          </a:prstGeom>
          <a:noFill/>
        </p:spPr>
        <p:txBody>
          <a:bodyPr wrap="square" rtlCol="0">
            <a:spAutoFit/>
          </a:bodyPr>
          <a:lstStyle/>
          <a:p>
            <a:r>
              <a:rPr lang="en-US" sz="1600" dirty="0"/>
              <a:t>Notes:</a:t>
            </a:r>
          </a:p>
          <a:p>
            <a:pPr marL="285750" indent="-285750">
              <a:buFontTx/>
              <a:buChar char="-"/>
            </a:pPr>
            <a:r>
              <a:rPr lang="en-US" sz="1600" dirty="0"/>
              <a:t>For the system power supply, we can use a Solar panel, which connects with a Rechargeable battery by a power charger/ controller circuit.  </a:t>
            </a:r>
          </a:p>
          <a:p>
            <a:pPr marL="285750" indent="-285750">
              <a:buFontTx/>
              <a:buChar char="-"/>
            </a:pPr>
            <a:r>
              <a:rPr lang="en-US" sz="1600" dirty="0"/>
              <a:t>It is probably that the Sensors Interface block needs it own battery which does not relate to the Rechargeable battery</a:t>
            </a:r>
          </a:p>
          <a:p>
            <a:pPr marL="285750" indent="-285750">
              <a:buFontTx/>
              <a:buChar char="-"/>
            </a:pPr>
            <a:endParaRPr lang="en-US" dirty="0"/>
          </a:p>
          <a:p>
            <a:pPr marL="285750" indent="-285750">
              <a:buFontTx/>
              <a:buChar char="-"/>
            </a:pPr>
            <a:endParaRPr lang="x-none" dirty="0"/>
          </a:p>
        </p:txBody>
      </p:sp>
    </p:spTree>
    <p:extLst>
      <p:ext uri="{BB962C8B-B14F-4D97-AF65-F5344CB8AC3E}">
        <p14:creationId xmlns:p14="http://schemas.microsoft.com/office/powerpoint/2010/main" val="1962503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8902B-4F04-4648-BF4D-17F99700589E}"/>
              </a:ext>
            </a:extLst>
          </p:cNvPr>
          <p:cNvSpPr>
            <a:spLocks noGrp="1"/>
          </p:cNvSpPr>
          <p:nvPr>
            <p:ph type="title"/>
          </p:nvPr>
        </p:nvSpPr>
        <p:spPr>
          <a:xfrm>
            <a:off x="969264" y="1130815"/>
            <a:ext cx="7935799" cy="807713"/>
          </a:xfrm>
        </p:spPr>
        <p:txBody>
          <a:bodyPr>
            <a:normAutofit fontScale="90000"/>
          </a:bodyPr>
          <a:lstStyle/>
          <a:p>
            <a:r>
              <a:rPr lang="en-US"/>
              <a:t>Sensors that we are currently considering (based on type of data):</a:t>
            </a:r>
            <a:br>
              <a:rPr lang="en-US"/>
            </a:br>
            <a:endParaRPr lang="en-US" dirty="0"/>
          </a:p>
        </p:txBody>
      </p:sp>
      <p:sp>
        <p:nvSpPr>
          <p:cNvPr id="4" name="Slide Number Placeholder 3">
            <a:extLst>
              <a:ext uri="{FF2B5EF4-FFF2-40B4-BE49-F238E27FC236}">
                <a16:creationId xmlns:a16="http://schemas.microsoft.com/office/drawing/2014/main" id="{37D70DF8-88DC-4923-B95E-830F5334217B}"/>
              </a:ext>
            </a:extLst>
          </p:cNvPr>
          <p:cNvSpPr>
            <a:spLocks noGrp="1"/>
          </p:cNvSpPr>
          <p:nvPr>
            <p:ph type="sldNum" sz="quarter" idx="12"/>
          </p:nvPr>
        </p:nvSpPr>
        <p:spPr/>
        <p:txBody>
          <a:bodyPr/>
          <a:lstStyle/>
          <a:p>
            <a:fld id="{8BF5F7DF-51CB-4A0E-AE5B-94020E6BB9A3}" type="slidenum">
              <a:rPr lang="en-US" smtClean="0"/>
              <a:pPr/>
              <a:t>5</a:t>
            </a:fld>
            <a:endParaRPr lang="en-US" dirty="0"/>
          </a:p>
        </p:txBody>
      </p:sp>
      <p:sp>
        <p:nvSpPr>
          <p:cNvPr id="3" name="TextBox 2"/>
          <p:cNvSpPr txBox="1"/>
          <p:nvPr/>
        </p:nvSpPr>
        <p:spPr>
          <a:xfrm>
            <a:off x="969264" y="2130552"/>
            <a:ext cx="9564624" cy="3908762"/>
          </a:xfrm>
          <a:prstGeom prst="rect">
            <a:avLst/>
          </a:prstGeom>
          <a:noFill/>
        </p:spPr>
        <p:txBody>
          <a:bodyPr wrap="square" rtlCol="0">
            <a:spAutoFit/>
          </a:bodyPr>
          <a:lstStyle/>
          <a:p>
            <a:pPr marL="342900" indent="-342900">
              <a:buFont typeface="Arial"/>
              <a:buChar char="•"/>
            </a:pPr>
            <a:r>
              <a:rPr lang="en-US" sz="2200" dirty="0"/>
              <a:t>Air vibration: </a:t>
            </a:r>
          </a:p>
          <a:p>
            <a:pPr marL="800100" lvl="1" indent="-342900">
              <a:buFont typeface="Courier New" panose="02070309020205020404" pitchFamily="49" charset="0"/>
              <a:buChar char="o"/>
            </a:pPr>
            <a:r>
              <a:rPr lang="ja-JP" altLang="en-US" sz="2200" dirty="0"/>
              <a:t>INFRASONIC SENSOR TYPE7744N (ACO CO., LTD)</a:t>
            </a:r>
            <a:endParaRPr lang="en-US" altLang="ja-JP" sz="2200" dirty="0"/>
          </a:p>
          <a:p>
            <a:pPr marL="800100" lvl="1" indent="-342900">
              <a:buFont typeface="Courier New" panose="02070309020205020404" pitchFamily="49" charset="0"/>
              <a:buChar char="o"/>
            </a:pPr>
            <a:r>
              <a:rPr lang="ja-JP" altLang="en-US" sz="2200" dirty="0"/>
              <a:t>MB3a (SEISMO WAVE)</a:t>
            </a:r>
            <a:endParaRPr lang="en-US" altLang="ja-JP" sz="2200" dirty="0"/>
          </a:p>
          <a:p>
            <a:pPr marL="342900" indent="-342900">
              <a:buFont typeface="Arial"/>
              <a:buChar char="•"/>
            </a:pPr>
            <a:r>
              <a:rPr lang="en-US" altLang="ja-JP" sz="2200" dirty="0"/>
              <a:t>Gas sensor:</a:t>
            </a:r>
          </a:p>
          <a:p>
            <a:pPr marL="800100" lvl="1" indent="-342900">
              <a:buFont typeface="Courier New" panose="02070309020205020404" pitchFamily="49" charset="0"/>
              <a:buChar char="o"/>
            </a:pPr>
            <a:r>
              <a:rPr lang="en-US" altLang="ja-JP" sz="2200" dirty="0"/>
              <a:t>RKI ES-1827I Replacement Sensor</a:t>
            </a:r>
            <a:r>
              <a:rPr lang="ja-JP" altLang="en-US" sz="2200" dirty="0"/>
              <a:t> (PREMIERSAFETY</a:t>
            </a:r>
            <a:r>
              <a:rPr lang="en-US" altLang="ja-JP" sz="2200" dirty="0"/>
              <a:t>)</a:t>
            </a:r>
          </a:p>
          <a:p>
            <a:pPr marL="800100" lvl="1" indent="-342900">
              <a:buFont typeface="Courier New" panose="02070309020205020404" pitchFamily="49" charset="0"/>
              <a:buChar char="o"/>
            </a:pPr>
            <a:r>
              <a:rPr lang="ja-JP" altLang="en-US" sz="2200" dirty="0"/>
              <a:t>KHS-5P (Komyo Rikagaku Kogyo)</a:t>
            </a:r>
            <a:endParaRPr lang="en-US" altLang="ja-JP" sz="2200" dirty="0"/>
          </a:p>
          <a:p>
            <a:pPr marL="342900" indent="-342900">
              <a:buFont typeface="Arial" panose="020B0604020202020204" pitchFamily="34" charset="0"/>
              <a:buChar char="•"/>
            </a:pPr>
            <a:r>
              <a:rPr lang="en-US" altLang="ja-JP" sz="2200" dirty="0"/>
              <a:t>Ash sensor:</a:t>
            </a:r>
          </a:p>
          <a:p>
            <a:pPr marL="800100" lvl="1" indent="-342900">
              <a:buFont typeface="Courier New" panose="02070309020205020404" pitchFamily="49" charset="0"/>
              <a:buChar char="o"/>
            </a:pPr>
            <a:r>
              <a:rPr lang="ja-JP" altLang="en-US" sz="2200" dirty="0"/>
              <a:t>Parsivel2 (OTT)</a:t>
            </a:r>
          </a:p>
          <a:p>
            <a:pPr marL="800100" lvl="1" indent="-342900">
              <a:buFont typeface="Courier New" panose="02070309020205020404" pitchFamily="49" charset="0"/>
              <a:buChar char="o"/>
            </a:pPr>
            <a:endParaRPr lang="ja-JP" altLang="en-US" sz="2200" dirty="0"/>
          </a:p>
          <a:p>
            <a:pPr marL="800100" lvl="1" indent="-342900">
              <a:buFont typeface="Courier New" panose="02070309020205020404" pitchFamily="49" charset="0"/>
              <a:buChar char="o"/>
            </a:pPr>
            <a:endParaRPr lang="ja-JP" altLang="en-US" sz="2200" dirty="0"/>
          </a:p>
          <a:p>
            <a:pPr marL="285750" indent="-285750">
              <a:buFont typeface="Arial" panose="020B0604020202020204" pitchFamily="34" charset="0"/>
              <a:buChar char="•"/>
            </a:pPr>
            <a:endParaRPr lang="vi-VN" sz="2200" dirty="0"/>
          </a:p>
        </p:txBody>
      </p:sp>
    </p:spTree>
    <p:extLst>
      <p:ext uri="{BB962C8B-B14F-4D97-AF65-F5344CB8AC3E}">
        <p14:creationId xmlns:p14="http://schemas.microsoft.com/office/powerpoint/2010/main" val="3224933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8902B-4F04-4648-BF4D-17F99700589E}"/>
              </a:ext>
            </a:extLst>
          </p:cNvPr>
          <p:cNvSpPr>
            <a:spLocks noGrp="1"/>
          </p:cNvSpPr>
          <p:nvPr>
            <p:ph type="title"/>
          </p:nvPr>
        </p:nvSpPr>
        <p:spPr>
          <a:xfrm>
            <a:off x="969264" y="1130815"/>
            <a:ext cx="7935799" cy="807713"/>
          </a:xfrm>
        </p:spPr>
        <p:txBody>
          <a:bodyPr>
            <a:normAutofit fontScale="90000"/>
          </a:bodyPr>
          <a:lstStyle/>
          <a:p>
            <a:r>
              <a:rPr lang="en-US"/>
              <a:t>Sensors that should be added (based on type of data):</a:t>
            </a:r>
            <a:br>
              <a:rPr lang="en-US"/>
            </a:br>
            <a:endParaRPr lang="en-US" dirty="0"/>
          </a:p>
        </p:txBody>
      </p:sp>
      <p:sp>
        <p:nvSpPr>
          <p:cNvPr id="4" name="Slide Number Placeholder 3">
            <a:extLst>
              <a:ext uri="{FF2B5EF4-FFF2-40B4-BE49-F238E27FC236}">
                <a16:creationId xmlns:a16="http://schemas.microsoft.com/office/drawing/2014/main" id="{37D70DF8-88DC-4923-B95E-830F5334217B}"/>
              </a:ext>
            </a:extLst>
          </p:cNvPr>
          <p:cNvSpPr>
            <a:spLocks noGrp="1"/>
          </p:cNvSpPr>
          <p:nvPr>
            <p:ph type="sldNum" sz="quarter" idx="12"/>
          </p:nvPr>
        </p:nvSpPr>
        <p:spPr/>
        <p:txBody>
          <a:bodyPr/>
          <a:lstStyle/>
          <a:p>
            <a:fld id="{8BF5F7DF-51CB-4A0E-AE5B-94020E6BB9A3}" type="slidenum">
              <a:rPr lang="en-US" smtClean="0"/>
              <a:pPr/>
              <a:t>6</a:t>
            </a:fld>
            <a:endParaRPr lang="en-US" dirty="0"/>
          </a:p>
        </p:txBody>
      </p:sp>
      <p:sp>
        <p:nvSpPr>
          <p:cNvPr id="3" name="TextBox 2"/>
          <p:cNvSpPr txBox="1"/>
          <p:nvPr/>
        </p:nvSpPr>
        <p:spPr>
          <a:xfrm>
            <a:off x="969264" y="2130552"/>
            <a:ext cx="9564624" cy="3477875"/>
          </a:xfrm>
          <a:prstGeom prst="rect">
            <a:avLst/>
          </a:prstGeom>
          <a:noFill/>
        </p:spPr>
        <p:txBody>
          <a:bodyPr wrap="square" rtlCol="0">
            <a:spAutoFit/>
          </a:bodyPr>
          <a:lstStyle/>
          <a:p>
            <a:pPr marL="342900" indent="-342900">
              <a:buFont typeface="Arial"/>
              <a:buChar char="•"/>
            </a:pPr>
            <a:r>
              <a:rPr lang="en-US" sz="2200" b="1" dirty="0"/>
              <a:t>Ground deformation </a:t>
            </a:r>
            <a:r>
              <a:rPr lang="en-US" sz="2200" dirty="0"/>
              <a:t>(using ground-based monitoring approach): </a:t>
            </a:r>
          </a:p>
          <a:p>
            <a:pPr marL="800100" lvl="1" indent="-342900">
              <a:buFont typeface="Arial"/>
              <a:buChar char="•"/>
            </a:pPr>
            <a:r>
              <a:rPr lang="en-US" sz="2200" dirty="0"/>
              <a:t>Using GPS data of our RF Transceiver</a:t>
            </a:r>
          </a:p>
          <a:p>
            <a:pPr marL="800100" lvl="1" indent="-342900">
              <a:buFont typeface="Arial"/>
              <a:buChar char="•"/>
            </a:pPr>
            <a:r>
              <a:rPr lang="en-US" sz="2200" dirty="0"/>
              <a:t>Using GPS sensors</a:t>
            </a:r>
          </a:p>
          <a:p>
            <a:pPr marL="800100" lvl="1" indent="-342900">
              <a:buFont typeface="Arial"/>
              <a:buChar char="•"/>
            </a:pPr>
            <a:endParaRPr lang="en-US" sz="2200" dirty="0"/>
          </a:p>
          <a:p>
            <a:pPr marL="1714500" lvl="3" indent="-342900">
              <a:buFont typeface="Arial"/>
              <a:buChar char="•"/>
            </a:pPr>
            <a:r>
              <a:rPr lang="en-US" sz="2200" dirty="0">
                <a:hlinkClick r:id="rId3"/>
              </a:rPr>
              <a:t>JLR-4350 </a:t>
            </a:r>
            <a:r>
              <a:rPr lang="en-US" sz="2200" dirty="0"/>
              <a:t>(JRC)</a:t>
            </a:r>
          </a:p>
          <a:p>
            <a:pPr lvl="3"/>
            <a:r>
              <a:rPr lang="en-US" sz="2200" dirty="0"/>
              <a:t>Key specifications:</a:t>
            </a:r>
          </a:p>
          <a:p>
            <a:pPr lvl="2"/>
            <a:r>
              <a:rPr lang="en-US" sz="2200" dirty="0"/>
              <a:t>	</a:t>
            </a:r>
            <a:endParaRPr lang="en-US" altLang="ja-JP" sz="2200" dirty="0"/>
          </a:p>
          <a:p>
            <a:pPr lvl="1"/>
            <a:endParaRPr lang="ja-JP" altLang="en-US" sz="2200" dirty="0"/>
          </a:p>
          <a:p>
            <a:pPr marL="800100" lvl="1" indent="-342900">
              <a:buFont typeface="Courier New" panose="02070309020205020404" pitchFamily="49" charset="0"/>
              <a:buChar char="o"/>
            </a:pPr>
            <a:endParaRPr lang="ja-JP" altLang="en-US" sz="2200" dirty="0"/>
          </a:p>
          <a:p>
            <a:pPr marL="285750" indent="-285750">
              <a:buFont typeface="Arial" panose="020B0604020202020204" pitchFamily="34" charset="0"/>
              <a:buChar char="•"/>
            </a:pPr>
            <a:endParaRPr lang="vi-VN" sz="2200" dirty="0"/>
          </a:p>
        </p:txBody>
      </p:sp>
      <p:pic>
        <p:nvPicPr>
          <p:cNvPr id="6" name="Picture 5">
            <a:extLst>
              <a:ext uri="{FF2B5EF4-FFF2-40B4-BE49-F238E27FC236}">
                <a16:creationId xmlns:a16="http://schemas.microsoft.com/office/drawing/2014/main" id="{B9EBD1E5-8217-0085-4E40-9707DA16A97D}"/>
              </a:ext>
            </a:extLst>
          </p:cNvPr>
          <p:cNvPicPr>
            <a:picLocks noChangeAspect="1"/>
          </p:cNvPicPr>
          <p:nvPr/>
        </p:nvPicPr>
        <p:blipFill>
          <a:blip r:embed="rId4"/>
          <a:stretch>
            <a:fillRect/>
          </a:stretch>
        </p:blipFill>
        <p:spPr>
          <a:xfrm>
            <a:off x="7893983" y="3301698"/>
            <a:ext cx="2771985" cy="2425487"/>
          </a:xfrm>
          <a:prstGeom prst="rect">
            <a:avLst/>
          </a:prstGeom>
        </p:spPr>
      </p:pic>
      <p:sp>
        <p:nvSpPr>
          <p:cNvPr id="7" name="TextBox 6">
            <a:extLst>
              <a:ext uri="{FF2B5EF4-FFF2-40B4-BE49-F238E27FC236}">
                <a16:creationId xmlns:a16="http://schemas.microsoft.com/office/drawing/2014/main" id="{D8BA6B29-505B-3D54-6068-D2FB62B6E464}"/>
              </a:ext>
            </a:extLst>
          </p:cNvPr>
          <p:cNvSpPr txBox="1"/>
          <p:nvPr/>
        </p:nvSpPr>
        <p:spPr>
          <a:xfrm>
            <a:off x="2814320" y="4199481"/>
            <a:ext cx="4541520" cy="2031325"/>
          </a:xfrm>
          <a:prstGeom prst="rect">
            <a:avLst/>
          </a:prstGeom>
          <a:noFill/>
        </p:spPr>
        <p:txBody>
          <a:bodyPr wrap="square" rtlCol="0">
            <a:spAutoFit/>
          </a:bodyPr>
          <a:lstStyle/>
          <a:p>
            <a:pPr marL="285750" indent="-285750">
              <a:buFont typeface="Arial" panose="020B0604020202020204" pitchFamily="34" charset="0"/>
              <a:buChar char="•"/>
            </a:pPr>
            <a:r>
              <a:rPr lang="en-US" dirty="0"/>
              <a:t>Accuracy: 5m (GPS); 4m (when combining GPS with other positioning systems)</a:t>
            </a:r>
          </a:p>
          <a:p>
            <a:pPr marL="285750" indent="-285750">
              <a:buFont typeface="Arial" panose="020B0604020202020204" pitchFamily="34" charset="0"/>
              <a:buChar char="•"/>
            </a:pPr>
            <a:r>
              <a:rPr lang="en-US" dirty="0"/>
              <a:t>Sensitivity: &lt; -144 dBm</a:t>
            </a:r>
          </a:p>
          <a:p>
            <a:pPr marL="285750" indent="-285750">
              <a:buFont typeface="Arial" panose="020B0604020202020204" pitchFamily="34" charset="0"/>
              <a:buChar char="•"/>
            </a:pPr>
            <a:r>
              <a:rPr lang="en-US" dirty="0"/>
              <a:t>Position update: every 1 sec (normally)</a:t>
            </a:r>
          </a:p>
          <a:p>
            <a:pPr marL="285750" indent="-285750">
              <a:buFont typeface="Arial" panose="020B0604020202020204" pitchFamily="34" charset="0"/>
              <a:buChar char="•"/>
            </a:pPr>
            <a:r>
              <a:rPr lang="en-US" dirty="0"/>
              <a:t>Mass: Approx. 1.2 kg</a:t>
            </a:r>
          </a:p>
          <a:p>
            <a:pPr marL="285750" indent="-285750">
              <a:buFont typeface="Arial" panose="020B0604020202020204" pitchFamily="34" charset="0"/>
              <a:buChar char="•"/>
            </a:pPr>
            <a:r>
              <a:rPr lang="en-US" dirty="0"/>
              <a:t>Operating temperature: -25 ℃ to +55 ℃</a:t>
            </a:r>
          </a:p>
          <a:p>
            <a:pPr marL="285750" indent="-285750">
              <a:buFont typeface="Arial" panose="020B0604020202020204" pitchFamily="34" charset="0"/>
              <a:buChar char="•"/>
            </a:pPr>
            <a:endParaRPr lang="en-001" dirty="0"/>
          </a:p>
        </p:txBody>
      </p:sp>
    </p:spTree>
    <p:extLst>
      <p:ext uri="{BB962C8B-B14F-4D97-AF65-F5344CB8AC3E}">
        <p14:creationId xmlns:p14="http://schemas.microsoft.com/office/powerpoint/2010/main" val="4275000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8902B-4F04-4648-BF4D-17F99700589E}"/>
              </a:ext>
            </a:extLst>
          </p:cNvPr>
          <p:cNvSpPr>
            <a:spLocks noGrp="1"/>
          </p:cNvSpPr>
          <p:nvPr>
            <p:ph type="title"/>
          </p:nvPr>
        </p:nvSpPr>
        <p:spPr/>
        <p:txBody>
          <a:bodyPr>
            <a:normAutofit fontScale="90000"/>
          </a:bodyPr>
          <a:lstStyle/>
          <a:p>
            <a:r>
              <a:rPr lang="en-US" dirty="0"/>
              <a:t>On-going activities</a:t>
            </a:r>
            <a:br>
              <a:rPr lang="en-US" dirty="0"/>
            </a:br>
            <a:endParaRPr lang="en-US" dirty="0"/>
          </a:p>
        </p:txBody>
      </p:sp>
      <p:sp>
        <p:nvSpPr>
          <p:cNvPr id="4" name="Slide Number Placeholder 3">
            <a:extLst>
              <a:ext uri="{FF2B5EF4-FFF2-40B4-BE49-F238E27FC236}">
                <a16:creationId xmlns:a16="http://schemas.microsoft.com/office/drawing/2014/main" id="{37D70DF8-88DC-4923-B95E-830F5334217B}"/>
              </a:ext>
            </a:extLst>
          </p:cNvPr>
          <p:cNvSpPr>
            <a:spLocks noGrp="1"/>
          </p:cNvSpPr>
          <p:nvPr>
            <p:ph type="sldNum" sz="quarter" idx="12"/>
          </p:nvPr>
        </p:nvSpPr>
        <p:spPr/>
        <p:txBody>
          <a:bodyPr/>
          <a:lstStyle/>
          <a:p>
            <a:fld id="{8BF5F7DF-51CB-4A0E-AE5B-94020E6BB9A3}" type="slidenum">
              <a:rPr lang="en-US" smtClean="0"/>
              <a:pPr/>
              <a:t>7</a:t>
            </a:fld>
            <a:endParaRPr lang="en-US" dirty="0"/>
          </a:p>
        </p:txBody>
      </p:sp>
    </p:spTree>
    <p:extLst>
      <p:ext uri="{BB962C8B-B14F-4D97-AF65-F5344CB8AC3E}">
        <p14:creationId xmlns:p14="http://schemas.microsoft.com/office/powerpoint/2010/main" val="4283137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0F559414-8B33-501A-457E-DB8D004573F0}"/>
              </a:ext>
            </a:extLst>
          </p:cNvPr>
          <p:cNvSpPr>
            <a:spLocks noGrp="1"/>
          </p:cNvSpPr>
          <p:nvPr>
            <p:ph type="sldNum" sz="quarter" idx="12"/>
          </p:nvPr>
        </p:nvSpPr>
        <p:spPr/>
        <p:txBody>
          <a:bodyPr/>
          <a:lstStyle/>
          <a:p>
            <a:fld id="{FAFB2CE8-63EC-0F40-ABC6-8FC510A267F9}" type="slidenum">
              <a:rPr lang="x-none" smtClean="0"/>
              <a:t>8</a:t>
            </a:fld>
            <a:endParaRPr lang="x-none"/>
          </a:p>
        </p:txBody>
      </p:sp>
      <p:sp>
        <p:nvSpPr>
          <p:cNvPr id="10" name="Title 6">
            <a:extLst>
              <a:ext uri="{FF2B5EF4-FFF2-40B4-BE49-F238E27FC236}">
                <a16:creationId xmlns:a16="http://schemas.microsoft.com/office/drawing/2014/main" id="{1BF1C7F1-DD0D-1C98-18C1-96B8BD8354F9}"/>
              </a:ext>
            </a:extLst>
          </p:cNvPr>
          <p:cNvSpPr>
            <a:spLocks noGrp="1"/>
          </p:cNvSpPr>
          <p:nvPr>
            <p:ph type="title"/>
          </p:nvPr>
        </p:nvSpPr>
        <p:spPr>
          <a:xfrm>
            <a:off x="1152144" y="365126"/>
            <a:ext cx="9890230" cy="756538"/>
          </a:xfrm>
        </p:spPr>
        <p:txBody>
          <a:bodyPr/>
          <a:lstStyle/>
          <a:p>
            <a:r>
              <a:rPr lang="x-none" dirty="0"/>
              <a:t>Volcano monitoring</a:t>
            </a:r>
          </a:p>
        </p:txBody>
      </p:sp>
      <p:sp>
        <p:nvSpPr>
          <p:cNvPr id="2" name="Content Placeholder 5">
            <a:extLst>
              <a:ext uri="{FF2B5EF4-FFF2-40B4-BE49-F238E27FC236}">
                <a16:creationId xmlns:a16="http://schemas.microsoft.com/office/drawing/2014/main" id="{7ACCCC9C-01AC-D0DD-BC46-E435DEF99C87}"/>
              </a:ext>
            </a:extLst>
          </p:cNvPr>
          <p:cNvSpPr txBox="1">
            <a:spLocks/>
          </p:cNvSpPr>
          <p:nvPr/>
        </p:nvSpPr>
        <p:spPr>
          <a:xfrm>
            <a:off x="8003155" y="1871232"/>
            <a:ext cx="1719072" cy="771025"/>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PH" sz="1600" dirty="0">
                <a:latin typeface="Arial" panose="020B0604020202020204" pitchFamily="34" charset="0"/>
                <a:cs typeface="Arial" panose="020B0604020202020204" pitchFamily="34" charset="0"/>
              </a:rPr>
              <a:t>Radio transceiver</a:t>
            </a:r>
          </a:p>
          <a:p>
            <a:pPr marL="0" indent="0" algn="ctr">
              <a:buFont typeface="Arial" panose="020B0604020202020204" pitchFamily="34" charset="0"/>
              <a:buNone/>
            </a:pPr>
            <a:r>
              <a:rPr lang="en-PH" sz="1600" dirty="0">
                <a:latin typeface="Arial" panose="020B0604020202020204" pitchFamily="34" charset="0"/>
                <a:cs typeface="Arial" panose="020B0604020202020204" pitchFamily="34" charset="0"/>
              </a:rPr>
              <a:t>(</a:t>
            </a:r>
            <a:r>
              <a:rPr lang="en-PH" sz="1600" dirty="0">
                <a:solidFill>
                  <a:schemeClr val="bg1"/>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YAESU FTM-100DH</a:t>
            </a:r>
            <a:r>
              <a:rPr lang="en-PH" sz="1600" dirty="0">
                <a:latin typeface="Arial" panose="020B0604020202020204" pitchFamily="34" charset="0"/>
                <a:cs typeface="Arial" panose="020B0604020202020204" pitchFamily="34" charset="0"/>
              </a:rPr>
              <a:t>)</a:t>
            </a:r>
          </a:p>
        </p:txBody>
      </p:sp>
      <p:sp>
        <p:nvSpPr>
          <p:cNvPr id="3" name="Content Placeholder 5">
            <a:extLst>
              <a:ext uri="{FF2B5EF4-FFF2-40B4-BE49-F238E27FC236}">
                <a16:creationId xmlns:a16="http://schemas.microsoft.com/office/drawing/2014/main" id="{84F4EB01-DD3B-E732-BABB-CF67564401E9}"/>
              </a:ext>
            </a:extLst>
          </p:cNvPr>
          <p:cNvSpPr txBox="1">
            <a:spLocks/>
          </p:cNvSpPr>
          <p:nvPr/>
        </p:nvSpPr>
        <p:spPr>
          <a:xfrm>
            <a:off x="551794" y="2265831"/>
            <a:ext cx="1584176" cy="3389937"/>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lgn="ctr">
              <a:buFont typeface="Arial" pitchFamily="34" charset="0"/>
              <a:buNone/>
            </a:pPr>
            <a:r>
              <a:rPr lang="en-PH" sz="1600" dirty="0">
                <a:latin typeface="Arial" panose="020B0604020202020204" pitchFamily="34" charset="0"/>
                <a:cs typeface="Arial" panose="020B0604020202020204" pitchFamily="34" charset="0"/>
              </a:rPr>
              <a:t>Sensors</a:t>
            </a:r>
          </a:p>
          <a:p>
            <a:pPr marL="0" indent="0" algn="ctr">
              <a:buFont typeface="Arial" pitchFamily="34" charset="0"/>
              <a:buNone/>
            </a:pPr>
            <a:r>
              <a:rPr lang="en-PH" sz="1600" dirty="0">
                <a:latin typeface="Arial" panose="020B0604020202020204" pitchFamily="34" charset="0"/>
                <a:cs typeface="Arial" panose="020B0604020202020204" pitchFamily="34" charset="0"/>
              </a:rPr>
              <a:t>(types of sensors)</a:t>
            </a:r>
          </a:p>
        </p:txBody>
      </p:sp>
      <p:sp>
        <p:nvSpPr>
          <p:cNvPr id="7" name="Content Placeholder 5">
            <a:extLst>
              <a:ext uri="{FF2B5EF4-FFF2-40B4-BE49-F238E27FC236}">
                <a16:creationId xmlns:a16="http://schemas.microsoft.com/office/drawing/2014/main" id="{B5CD11DD-87D1-B9BE-7BF0-DF79B33E51FE}"/>
              </a:ext>
            </a:extLst>
          </p:cNvPr>
          <p:cNvSpPr txBox="1">
            <a:spLocks/>
          </p:cNvSpPr>
          <p:nvPr/>
        </p:nvSpPr>
        <p:spPr>
          <a:xfrm>
            <a:off x="3832234" y="3136018"/>
            <a:ext cx="1682986" cy="92968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342900" indent="-342900" algn="l" defTabSz="914400" rtl="0" eaLnBrk="1" latinLnBrk="0" hangingPunct="1">
              <a:spcBef>
                <a:spcPct val="20000"/>
              </a:spcBef>
              <a:buFont typeface="Arial" pitchFamily="34" charset="0"/>
              <a:buChar char="•"/>
              <a:defRPr sz="32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lgn="ctr">
              <a:buFont typeface="Arial" pitchFamily="34" charset="0"/>
              <a:buNone/>
            </a:pPr>
            <a:r>
              <a:rPr lang="en-PH" sz="1600" dirty="0">
                <a:latin typeface="Arial" panose="020B0604020202020204" pitchFamily="34" charset="0"/>
                <a:cs typeface="Arial" panose="020B0604020202020204" pitchFamily="34" charset="0"/>
              </a:rPr>
              <a:t>Microcomputer</a:t>
            </a:r>
          </a:p>
          <a:p>
            <a:pPr marL="0" indent="0" algn="ctr">
              <a:buFont typeface="Arial" pitchFamily="34" charset="0"/>
              <a:buNone/>
            </a:pPr>
            <a:r>
              <a:rPr lang="en-PH" sz="1600" dirty="0">
                <a:latin typeface="Arial" panose="020B0604020202020204" pitchFamily="34" charset="0"/>
                <a:cs typeface="Arial" panose="020B0604020202020204" pitchFamily="34" charset="0"/>
              </a:rPr>
              <a:t>(</a:t>
            </a:r>
            <a:r>
              <a:rPr lang="en-PH" sz="1600" dirty="0">
                <a:latin typeface="Arial" panose="020B0604020202020204" pitchFamily="34" charset="0"/>
                <a:cs typeface="Arial" panose="020B0604020202020204" pitchFamily="34" charset="0"/>
                <a:hlinkClick r:id="rId3"/>
              </a:rPr>
              <a:t>Raspberry Pi 3</a:t>
            </a:r>
            <a:r>
              <a:rPr lang="en-PH" sz="1600" dirty="0">
                <a:latin typeface="Arial" panose="020B0604020202020204" pitchFamily="34" charset="0"/>
                <a:cs typeface="Arial" panose="020B0604020202020204" pitchFamily="34" charset="0"/>
              </a:rPr>
              <a:t>)</a:t>
            </a:r>
          </a:p>
        </p:txBody>
      </p:sp>
      <p:sp>
        <p:nvSpPr>
          <p:cNvPr id="11" name="Isosceles Triangle 11">
            <a:extLst>
              <a:ext uri="{FF2B5EF4-FFF2-40B4-BE49-F238E27FC236}">
                <a16:creationId xmlns:a16="http://schemas.microsoft.com/office/drawing/2014/main" id="{45A108F9-1420-6513-84F9-523498283661}"/>
              </a:ext>
            </a:extLst>
          </p:cNvPr>
          <p:cNvSpPr/>
          <p:nvPr/>
        </p:nvSpPr>
        <p:spPr>
          <a:xfrm rot="10800000">
            <a:off x="8513656" y="665116"/>
            <a:ext cx="667913" cy="646332"/>
          </a:xfrm>
          <a:prstGeom prst="triangl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latin typeface="Arial" panose="020B0604020202020204" pitchFamily="34" charset="0"/>
              <a:cs typeface="Arial" panose="020B0604020202020204" pitchFamily="34" charset="0"/>
            </a:endParaRPr>
          </a:p>
        </p:txBody>
      </p:sp>
      <p:cxnSp>
        <p:nvCxnSpPr>
          <p:cNvPr id="12" name="Straight Arrow Connector 13">
            <a:extLst>
              <a:ext uri="{FF2B5EF4-FFF2-40B4-BE49-F238E27FC236}">
                <a16:creationId xmlns:a16="http://schemas.microsoft.com/office/drawing/2014/main" id="{DFA2F6E4-031F-92B9-6588-942595778E09}"/>
              </a:ext>
            </a:extLst>
          </p:cNvPr>
          <p:cNvCxnSpPr>
            <a:cxnSpLocks/>
            <a:stCxn id="2" idx="0"/>
          </p:cNvCxnSpPr>
          <p:nvPr/>
        </p:nvCxnSpPr>
        <p:spPr>
          <a:xfrm flipH="1" flipV="1">
            <a:off x="8832536" y="646458"/>
            <a:ext cx="30155" cy="122477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6" name="Rectangle 36">
            <a:extLst>
              <a:ext uri="{FF2B5EF4-FFF2-40B4-BE49-F238E27FC236}">
                <a16:creationId xmlns:a16="http://schemas.microsoft.com/office/drawing/2014/main" id="{8B8FFA1C-F0C7-9CA6-EA44-F0FA7E985AFC}"/>
              </a:ext>
            </a:extLst>
          </p:cNvPr>
          <p:cNvSpPr/>
          <p:nvPr/>
        </p:nvSpPr>
        <p:spPr>
          <a:xfrm>
            <a:off x="3754313" y="2485393"/>
            <a:ext cx="3939009" cy="2469139"/>
          </a:xfrm>
          <a:prstGeom prst="rect">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PH">
              <a:latin typeface="Arial" panose="020B0604020202020204" pitchFamily="34" charset="0"/>
              <a:cs typeface="Arial" panose="020B0604020202020204" pitchFamily="34" charset="0"/>
            </a:endParaRPr>
          </a:p>
        </p:txBody>
      </p:sp>
      <p:sp>
        <p:nvSpPr>
          <p:cNvPr id="20" name="TextBox 40">
            <a:extLst>
              <a:ext uri="{FF2B5EF4-FFF2-40B4-BE49-F238E27FC236}">
                <a16:creationId xmlns:a16="http://schemas.microsoft.com/office/drawing/2014/main" id="{DE606F8C-A590-BB43-B2C9-7D4273ED3028}"/>
              </a:ext>
            </a:extLst>
          </p:cNvPr>
          <p:cNvSpPr txBox="1"/>
          <p:nvPr/>
        </p:nvSpPr>
        <p:spPr>
          <a:xfrm>
            <a:off x="8209180" y="294670"/>
            <a:ext cx="2172454" cy="646331"/>
          </a:xfrm>
          <a:prstGeom prst="rect">
            <a:avLst/>
          </a:prstGeom>
          <a:noFill/>
        </p:spPr>
        <p:txBody>
          <a:bodyPr wrap="none" rtlCol="0">
            <a:spAutoFit/>
          </a:bodyPr>
          <a:lstStyle/>
          <a:p>
            <a:r>
              <a:rPr lang="en-GB" dirty="0">
                <a:latin typeface="Arial" panose="020B0604020202020204" pitchFamily="34" charset="0"/>
                <a:cs typeface="Arial" panose="020B0604020202020204" pitchFamily="34" charset="0"/>
              </a:rPr>
              <a:t>VHF Omni Antenna</a:t>
            </a:r>
          </a:p>
          <a:p>
            <a:endParaRPr lang="en-GB" dirty="0">
              <a:latin typeface="Arial" panose="020B0604020202020204" pitchFamily="34" charset="0"/>
              <a:cs typeface="Arial" panose="020B0604020202020204" pitchFamily="34" charset="0"/>
            </a:endParaRPr>
          </a:p>
        </p:txBody>
      </p:sp>
      <p:sp>
        <p:nvSpPr>
          <p:cNvPr id="28" name="Content Placeholder 5">
            <a:extLst>
              <a:ext uri="{FF2B5EF4-FFF2-40B4-BE49-F238E27FC236}">
                <a16:creationId xmlns:a16="http://schemas.microsoft.com/office/drawing/2014/main" id="{00C41056-E4AC-EEB9-F82D-5CBBAD56AF1D}"/>
              </a:ext>
            </a:extLst>
          </p:cNvPr>
          <p:cNvSpPr txBox="1">
            <a:spLocks/>
          </p:cNvSpPr>
          <p:nvPr/>
        </p:nvSpPr>
        <p:spPr>
          <a:xfrm>
            <a:off x="2463970" y="2698005"/>
            <a:ext cx="962343" cy="196543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lgn="ctr">
              <a:buFont typeface="Arial" pitchFamily="34" charset="0"/>
              <a:buNone/>
            </a:pPr>
            <a:r>
              <a:rPr lang="en-PH" sz="1400" dirty="0">
                <a:solidFill>
                  <a:srgbClr val="00B050"/>
                </a:solidFill>
                <a:latin typeface="Arial" panose="020B0604020202020204" pitchFamily="34" charset="0"/>
                <a:cs typeface="Arial" panose="020B0604020202020204" pitchFamily="34" charset="0"/>
              </a:rPr>
              <a:t>Sensor interface board</a:t>
            </a:r>
          </a:p>
          <a:p>
            <a:pPr marL="0" indent="0" algn="ctr">
              <a:buFont typeface="Arial" pitchFamily="34" charset="0"/>
              <a:buNone/>
            </a:pPr>
            <a:r>
              <a:rPr lang="en-PH" sz="1400" dirty="0">
                <a:solidFill>
                  <a:srgbClr val="00B050"/>
                </a:solidFill>
                <a:latin typeface="Arial" panose="020B0604020202020204" pitchFamily="34" charset="0"/>
                <a:cs typeface="Arial" panose="020B0604020202020204" pitchFamily="34" charset="0"/>
              </a:rPr>
              <a:t>(optional)</a:t>
            </a:r>
          </a:p>
        </p:txBody>
      </p:sp>
      <p:sp>
        <p:nvSpPr>
          <p:cNvPr id="30" name="Content Placeholder 5">
            <a:extLst>
              <a:ext uri="{FF2B5EF4-FFF2-40B4-BE49-F238E27FC236}">
                <a16:creationId xmlns:a16="http://schemas.microsoft.com/office/drawing/2014/main" id="{40A2CAE7-815B-83B1-3141-5D81C85535D9}"/>
              </a:ext>
            </a:extLst>
          </p:cNvPr>
          <p:cNvSpPr txBox="1">
            <a:spLocks/>
          </p:cNvSpPr>
          <p:nvPr/>
        </p:nvSpPr>
        <p:spPr>
          <a:xfrm>
            <a:off x="5692352" y="3827657"/>
            <a:ext cx="1113211" cy="82461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lgn="ctr">
              <a:buFont typeface="Arial" pitchFamily="34" charset="0"/>
              <a:buNone/>
            </a:pPr>
            <a:r>
              <a:rPr lang="en-PH" sz="1400" dirty="0">
                <a:latin typeface="Arial" panose="020B0604020202020204" pitchFamily="34" charset="0"/>
                <a:cs typeface="Arial" panose="020B0604020202020204" pitchFamily="34" charset="0"/>
              </a:rPr>
              <a:t>External sound card</a:t>
            </a:r>
          </a:p>
          <a:p>
            <a:pPr marL="0" indent="0" algn="ctr">
              <a:buNone/>
            </a:pPr>
            <a:r>
              <a:rPr lang="en-PH" sz="1400" dirty="0">
                <a:latin typeface="Arial" panose="020B0604020202020204" pitchFamily="34" charset="0"/>
                <a:cs typeface="Arial" panose="020B0604020202020204" pitchFamily="34" charset="0"/>
              </a:rPr>
              <a:t>(</a:t>
            </a:r>
            <a:r>
              <a:rPr lang="en-US" sz="1400" dirty="0">
                <a:latin typeface="Arial" panose="020B0604020202020204" pitchFamily="34" charset="0"/>
                <a:cs typeface="Arial" panose="020B0604020202020204" pitchFamily="34" charset="0"/>
                <a:hlinkClick r:id="rId4"/>
              </a:rPr>
              <a:t>WM8960</a:t>
            </a:r>
            <a:r>
              <a:rPr lang="en-PH" sz="1400" dirty="0">
                <a:latin typeface="Arial" panose="020B0604020202020204" pitchFamily="34" charset="0"/>
                <a:cs typeface="Arial" panose="020B0604020202020204" pitchFamily="34" charset="0"/>
                <a:hlinkClick r:id="rId4"/>
              </a:rPr>
              <a:t>)</a:t>
            </a:r>
            <a:endParaRPr lang="en-PH" sz="1400" dirty="0">
              <a:latin typeface="Arial" panose="020B0604020202020204" pitchFamily="34" charset="0"/>
              <a:cs typeface="Arial" panose="020B0604020202020204" pitchFamily="34" charset="0"/>
            </a:endParaRPr>
          </a:p>
        </p:txBody>
      </p:sp>
      <p:sp>
        <p:nvSpPr>
          <p:cNvPr id="38" name="Content Placeholder 5">
            <a:extLst>
              <a:ext uri="{FF2B5EF4-FFF2-40B4-BE49-F238E27FC236}">
                <a16:creationId xmlns:a16="http://schemas.microsoft.com/office/drawing/2014/main" id="{166BAE04-0601-B437-01BF-2799655D1C93}"/>
              </a:ext>
            </a:extLst>
          </p:cNvPr>
          <p:cNvSpPr txBox="1">
            <a:spLocks/>
          </p:cNvSpPr>
          <p:nvPr/>
        </p:nvSpPr>
        <p:spPr>
          <a:xfrm>
            <a:off x="6248957" y="2599567"/>
            <a:ext cx="1281920" cy="86155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lgn="ctr">
              <a:buFont typeface="Arial" pitchFamily="34" charset="0"/>
              <a:buNone/>
            </a:pPr>
            <a:r>
              <a:rPr lang="en-PH" sz="1400" dirty="0">
                <a:solidFill>
                  <a:srgbClr val="00B050"/>
                </a:solidFill>
                <a:latin typeface="Arial" panose="020B0604020202020204" pitchFamily="34" charset="0"/>
                <a:cs typeface="Arial" panose="020B0604020202020204" pitchFamily="34" charset="0"/>
              </a:rPr>
              <a:t>Interface card</a:t>
            </a:r>
          </a:p>
          <a:p>
            <a:pPr marL="0" indent="0" algn="ctr">
              <a:buNone/>
            </a:pPr>
            <a:r>
              <a:rPr lang="en-PH" sz="1400" dirty="0">
                <a:solidFill>
                  <a:srgbClr val="FF0000"/>
                </a:solidFill>
                <a:latin typeface="Arial" panose="020B0604020202020204" pitchFamily="34" charset="0"/>
                <a:cs typeface="Arial" panose="020B0604020202020204" pitchFamily="34" charset="0"/>
              </a:rPr>
              <a:t>(</a:t>
            </a:r>
            <a:r>
              <a:rPr lang="en-US" sz="1400" dirty="0">
                <a:latin typeface="Arial" panose="020B0604020202020204" pitchFamily="34" charset="0"/>
                <a:cs typeface="Arial" panose="020B0604020202020204" pitchFamily="34" charset="0"/>
                <a:hlinkClick r:id="rId5"/>
              </a:rPr>
              <a:t>Easy </a:t>
            </a:r>
            <a:r>
              <a:rPr lang="en-US" sz="1400" dirty="0" err="1">
                <a:latin typeface="Arial" panose="020B0604020202020204" pitchFamily="34" charset="0"/>
                <a:cs typeface="Arial" panose="020B0604020202020204" pitchFamily="34" charset="0"/>
                <a:hlinkClick r:id="rId5"/>
              </a:rPr>
              <a:t>digi</a:t>
            </a:r>
            <a:r>
              <a:rPr lang="en-PH" sz="1400" dirty="0">
                <a:latin typeface="Arial" panose="020B0604020202020204" pitchFamily="34" charset="0"/>
                <a:cs typeface="Arial" panose="020B0604020202020204" pitchFamily="34" charset="0"/>
                <a:hlinkClick r:id="rId5"/>
              </a:rPr>
              <a:t>)</a:t>
            </a:r>
            <a:endParaRPr lang="en-PH" sz="1400" dirty="0">
              <a:latin typeface="Arial" panose="020B0604020202020204" pitchFamily="34" charset="0"/>
              <a:cs typeface="Arial" panose="020B0604020202020204" pitchFamily="34" charset="0"/>
            </a:endParaRPr>
          </a:p>
        </p:txBody>
      </p:sp>
      <p:sp>
        <p:nvSpPr>
          <p:cNvPr id="39" name="Rectangle 36">
            <a:extLst>
              <a:ext uri="{FF2B5EF4-FFF2-40B4-BE49-F238E27FC236}">
                <a16:creationId xmlns:a16="http://schemas.microsoft.com/office/drawing/2014/main" id="{811BF742-833A-1956-E7B9-134CB18FB69C}"/>
              </a:ext>
            </a:extLst>
          </p:cNvPr>
          <p:cNvSpPr/>
          <p:nvPr/>
        </p:nvSpPr>
        <p:spPr>
          <a:xfrm>
            <a:off x="7893109" y="4787460"/>
            <a:ext cx="2469883" cy="1654221"/>
          </a:xfrm>
          <a:prstGeom prst="rect">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PH">
              <a:latin typeface="Arial" panose="020B0604020202020204" pitchFamily="34" charset="0"/>
              <a:cs typeface="Arial" panose="020B0604020202020204" pitchFamily="34" charset="0"/>
            </a:endParaRPr>
          </a:p>
        </p:txBody>
      </p:sp>
      <p:sp>
        <p:nvSpPr>
          <p:cNvPr id="41" name="Content Placeholder 5">
            <a:extLst>
              <a:ext uri="{FF2B5EF4-FFF2-40B4-BE49-F238E27FC236}">
                <a16:creationId xmlns:a16="http://schemas.microsoft.com/office/drawing/2014/main" id="{9272D9E7-04D5-5905-3DD7-086618BFCFEA}"/>
              </a:ext>
            </a:extLst>
          </p:cNvPr>
          <p:cNvSpPr txBox="1">
            <a:spLocks/>
          </p:cNvSpPr>
          <p:nvPr/>
        </p:nvSpPr>
        <p:spPr>
          <a:xfrm>
            <a:off x="10854730" y="4787460"/>
            <a:ext cx="864096" cy="165422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342900" indent="-342900" algn="l" defTabSz="914400" rtl="0" eaLnBrk="1" latinLnBrk="0" hangingPunct="1">
              <a:spcBef>
                <a:spcPct val="20000"/>
              </a:spcBef>
              <a:buFont typeface="Arial" pitchFamily="34" charset="0"/>
              <a:buChar char="•"/>
              <a:defRPr sz="32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lgn="ctr">
              <a:buFont typeface="Arial" pitchFamily="34" charset="0"/>
              <a:buNone/>
            </a:pPr>
            <a:r>
              <a:rPr lang="en-PH" sz="1400" dirty="0">
                <a:latin typeface="Arial" panose="020B0604020202020204" pitchFamily="34" charset="0"/>
                <a:cs typeface="Arial" panose="020B0604020202020204" pitchFamily="34" charset="0"/>
              </a:rPr>
              <a:t>SOLAR PANEL</a:t>
            </a:r>
          </a:p>
        </p:txBody>
      </p:sp>
      <p:sp>
        <p:nvSpPr>
          <p:cNvPr id="42" name="Content Placeholder 5">
            <a:extLst>
              <a:ext uri="{FF2B5EF4-FFF2-40B4-BE49-F238E27FC236}">
                <a16:creationId xmlns:a16="http://schemas.microsoft.com/office/drawing/2014/main" id="{849130AB-4A06-93D1-2758-D0CD66CB922B}"/>
              </a:ext>
            </a:extLst>
          </p:cNvPr>
          <p:cNvSpPr txBox="1">
            <a:spLocks/>
          </p:cNvSpPr>
          <p:nvPr/>
        </p:nvSpPr>
        <p:spPr>
          <a:xfrm>
            <a:off x="8043793" y="5297771"/>
            <a:ext cx="1011608" cy="65995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lgn="ctr">
              <a:buFont typeface="Arial" pitchFamily="34" charset="0"/>
              <a:buNone/>
            </a:pPr>
            <a:r>
              <a:rPr lang="en-PH" sz="1400" dirty="0">
                <a:latin typeface="Arial" panose="020B0604020202020204" pitchFamily="34" charset="0"/>
                <a:cs typeface="Arial" panose="020B0604020202020204" pitchFamily="34" charset="0"/>
              </a:rPr>
              <a:t>Battery (</a:t>
            </a:r>
            <a:r>
              <a:rPr lang="en-PH" sz="1400" dirty="0">
                <a:solidFill>
                  <a:schemeClr val="bg1"/>
                </a:solidFill>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Lead acid</a:t>
            </a:r>
            <a:r>
              <a:rPr lang="en-PH" sz="1400" dirty="0">
                <a:latin typeface="Arial" panose="020B0604020202020204" pitchFamily="34" charset="0"/>
                <a:cs typeface="Arial" panose="020B0604020202020204" pitchFamily="34" charset="0"/>
              </a:rPr>
              <a:t>)</a:t>
            </a:r>
          </a:p>
        </p:txBody>
      </p:sp>
      <p:sp>
        <p:nvSpPr>
          <p:cNvPr id="43" name="Content Placeholder 5">
            <a:extLst>
              <a:ext uri="{FF2B5EF4-FFF2-40B4-BE49-F238E27FC236}">
                <a16:creationId xmlns:a16="http://schemas.microsoft.com/office/drawing/2014/main" id="{3254B2D5-9585-0A2A-D68E-6E6ABB1F644E}"/>
              </a:ext>
            </a:extLst>
          </p:cNvPr>
          <p:cNvSpPr txBox="1">
            <a:spLocks/>
          </p:cNvSpPr>
          <p:nvPr/>
        </p:nvSpPr>
        <p:spPr>
          <a:xfrm>
            <a:off x="4222546" y="5564242"/>
            <a:ext cx="2874329" cy="576064"/>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342900" indent="-342900" algn="l" defTabSz="914400" rtl="0" eaLnBrk="1" latinLnBrk="0" hangingPunct="1">
              <a:spcBef>
                <a:spcPct val="20000"/>
              </a:spcBef>
              <a:buFont typeface="Arial" pitchFamily="34" charset="0"/>
              <a:buChar char="•"/>
              <a:defRPr sz="32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lgn="ctr">
              <a:buFont typeface="Arial" pitchFamily="34" charset="0"/>
              <a:buNone/>
            </a:pPr>
            <a:r>
              <a:rPr lang="en-PH" sz="1800" dirty="0">
                <a:solidFill>
                  <a:srgbClr val="FFFF00"/>
                </a:solidFill>
                <a:latin typeface="Arial" panose="020B0604020202020204" pitchFamily="34" charset="0"/>
                <a:cs typeface="Arial" panose="020B0604020202020204" pitchFamily="34" charset="0"/>
              </a:rPr>
              <a:t>Power distribution circuit</a:t>
            </a:r>
          </a:p>
        </p:txBody>
      </p:sp>
      <p:sp>
        <p:nvSpPr>
          <p:cNvPr id="44" name="Content Placeholder 5">
            <a:extLst>
              <a:ext uri="{FF2B5EF4-FFF2-40B4-BE49-F238E27FC236}">
                <a16:creationId xmlns:a16="http://schemas.microsoft.com/office/drawing/2014/main" id="{42B0CB25-6D59-47F0-8027-7EF807CCBC3A}"/>
              </a:ext>
            </a:extLst>
          </p:cNvPr>
          <p:cNvSpPr txBox="1">
            <a:spLocks/>
          </p:cNvSpPr>
          <p:nvPr/>
        </p:nvSpPr>
        <p:spPr>
          <a:xfrm>
            <a:off x="9286451" y="5297771"/>
            <a:ext cx="864096" cy="65995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lgn="ctr">
              <a:buFont typeface="Arial" pitchFamily="34" charset="0"/>
              <a:buNone/>
            </a:pPr>
            <a:r>
              <a:rPr lang="en-PH" sz="1400" dirty="0">
                <a:latin typeface="Arial" panose="020B0604020202020204" pitchFamily="34" charset="0"/>
                <a:cs typeface="Arial" panose="020B0604020202020204" pitchFamily="34" charset="0"/>
              </a:rPr>
              <a:t>Power recharge/ controller</a:t>
            </a:r>
          </a:p>
        </p:txBody>
      </p:sp>
      <p:sp>
        <p:nvSpPr>
          <p:cNvPr id="51" name="TextBox 40">
            <a:extLst>
              <a:ext uri="{FF2B5EF4-FFF2-40B4-BE49-F238E27FC236}">
                <a16:creationId xmlns:a16="http://schemas.microsoft.com/office/drawing/2014/main" id="{F0342D83-1F73-37E6-817F-C39E6DE2FF95}"/>
              </a:ext>
            </a:extLst>
          </p:cNvPr>
          <p:cNvSpPr txBox="1"/>
          <p:nvPr/>
        </p:nvSpPr>
        <p:spPr>
          <a:xfrm>
            <a:off x="10009982" y="643263"/>
            <a:ext cx="1602840" cy="1477328"/>
          </a:xfrm>
          <a:prstGeom prst="rect">
            <a:avLst/>
          </a:prstGeom>
          <a:noFill/>
        </p:spPr>
        <p:txBody>
          <a:bodyPr wrap="square" rtlCol="0">
            <a:spAutoFit/>
          </a:bodyPr>
          <a:lstStyle/>
          <a:p>
            <a:r>
              <a:rPr lang="en-GB" dirty="0">
                <a:solidFill>
                  <a:srgbClr val="7030A0"/>
                </a:solidFill>
                <a:latin typeface="Arial" panose="020B0604020202020204" pitchFamily="34" charset="0"/>
                <a:cs typeface="Arial" panose="020B0604020202020204" pitchFamily="34" charset="0"/>
              </a:rPr>
              <a:t>Candidates:</a:t>
            </a:r>
          </a:p>
          <a:p>
            <a:r>
              <a:rPr lang="en-GB" dirty="0">
                <a:solidFill>
                  <a:srgbClr val="7030A0"/>
                </a:solidFill>
                <a:latin typeface="Arial" panose="020B0604020202020204" pitchFamily="34" charset="0"/>
                <a:cs typeface="Arial" panose="020B0604020202020204" pitchFamily="34" charset="0"/>
              </a:rPr>
              <a:t>1. </a:t>
            </a:r>
            <a:r>
              <a:rPr lang="en-GB" dirty="0">
                <a:solidFill>
                  <a:srgbClr val="7030A0"/>
                </a:solidFill>
                <a:latin typeface="Arial" panose="020B0604020202020204" pitchFamily="34" charset="0"/>
                <a:cs typeface="Arial" panose="020B0604020202020204" pitchFamily="34" charset="0"/>
                <a:hlinkClick r:id="rId7"/>
              </a:rPr>
              <a:t>Eggbeater</a:t>
            </a:r>
            <a:endParaRPr lang="en-GB" dirty="0">
              <a:solidFill>
                <a:srgbClr val="7030A0"/>
              </a:solidFill>
              <a:latin typeface="Arial" panose="020B0604020202020204" pitchFamily="34" charset="0"/>
              <a:cs typeface="Arial" panose="020B0604020202020204" pitchFamily="34" charset="0"/>
            </a:endParaRPr>
          </a:p>
          <a:p>
            <a:r>
              <a:rPr lang="en-GB" dirty="0">
                <a:solidFill>
                  <a:srgbClr val="7030A0"/>
                </a:solidFill>
                <a:latin typeface="Arial" panose="020B0604020202020204" pitchFamily="34" charset="0"/>
                <a:cs typeface="Arial" panose="020B0604020202020204" pitchFamily="34" charset="0"/>
              </a:rPr>
              <a:t>2. </a:t>
            </a:r>
            <a:r>
              <a:rPr lang="en-GB" dirty="0">
                <a:solidFill>
                  <a:srgbClr val="7030A0"/>
                </a:solidFill>
                <a:latin typeface="Arial" panose="020B0604020202020204" pitchFamily="34" charset="0"/>
                <a:cs typeface="Arial" panose="020B0604020202020204" pitchFamily="34" charset="0"/>
                <a:hlinkClick r:id="rId8"/>
              </a:rPr>
              <a:t>Monopole antenna</a:t>
            </a:r>
            <a:endParaRPr lang="en-GB" dirty="0">
              <a:solidFill>
                <a:srgbClr val="7030A0"/>
              </a:solidFill>
              <a:latin typeface="Arial" panose="020B060402020202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p:txBody>
      </p:sp>
      <p:sp>
        <p:nvSpPr>
          <p:cNvPr id="52" name="TextBox 51">
            <a:extLst>
              <a:ext uri="{FF2B5EF4-FFF2-40B4-BE49-F238E27FC236}">
                <a16:creationId xmlns:a16="http://schemas.microsoft.com/office/drawing/2014/main" id="{63D6E89C-B4B9-9635-EBEA-86406A7D7008}"/>
              </a:ext>
            </a:extLst>
          </p:cNvPr>
          <p:cNvSpPr txBox="1"/>
          <p:nvPr/>
        </p:nvSpPr>
        <p:spPr>
          <a:xfrm>
            <a:off x="5649875" y="4646755"/>
            <a:ext cx="1276311" cy="307777"/>
          </a:xfrm>
          <a:prstGeom prst="rect">
            <a:avLst/>
          </a:prstGeom>
          <a:noFill/>
        </p:spPr>
        <p:txBody>
          <a:bodyPr wrap="none" rtlCol="0">
            <a:spAutoFit/>
          </a:bodyPr>
          <a:lstStyle/>
          <a:p>
            <a:r>
              <a:rPr lang="en-US" sz="1400" dirty="0">
                <a:hlinkClick r:id="rId9"/>
              </a:rPr>
              <a:t>Another option</a:t>
            </a:r>
            <a:endParaRPr lang="x-none" sz="1400" dirty="0"/>
          </a:p>
        </p:txBody>
      </p:sp>
      <p:cxnSp>
        <p:nvCxnSpPr>
          <p:cNvPr id="8" name="Straight Arrow Connector 7">
            <a:extLst>
              <a:ext uri="{FF2B5EF4-FFF2-40B4-BE49-F238E27FC236}">
                <a16:creationId xmlns:a16="http://schemas.microsoft.com/office/drawing/2014/main" id="{FC18357E-EAB6-CD16-68B0-B5B61705EF23}"/>
              </a:ext>
            </a:extLst>
          </p:cNvPr>
          <p:cNvCxnSpPr>
            <a:stCxn id="41" idx="1"/>
            <a:endCxn id="39" idx="3"/>
          </p:cNvCxnSpPr>
          <p:nvPr/>
        </p:nvCxnSpPr>
        <p:spPr>
          <a:xfrm flipH="1">
            <a:off x="10362992" y="5614571"/>
            <a:ext cx="491738" cy="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E7403FE-0051-B26A-5B10-2727B47E19E4}"/>
              </a:ext>
            </a:extLst>
          </p:cNvPr>
          <p:cNvCxnSpPr>
            <a:stCxn id="39" idx="1"/>
            <a:endCxn id="43" idx="3"/>
          </p:cNvCxnSpPr>
          <p:nvPr/>
        </p:nvCxnSpPr>
        <p:spPr>
          <a:xfrm flipH="1">
            <a:off x="7096875" y="5614571"/>
            <a:ext cx="796234" cy="23770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07B8462E-E2AC-CEC3-1FF3-ABBF7C8B1ABC}"/>
              </a:ext>
            </a:extLst>
          </p:cNvPr>
          <p:cNvCxnSpPr>
            <a:stCxn id="43" idx="1"/>
          </p:cNvCxnSpPr>
          <p:nvPr/>
        </p:nvCxnSpPr>
        <p:spPr>
          <a:xfrm rot="10800000">
            <a:off x="2135970" y="5297772"/>
            <a:ext cx="2086576" cy="554503"/>
          </a:xfrm>
          <a:prstGeom prst="bentConnector3">
            <a:avLst/>
          </a:prstGeom>
          <a:ln w="31750">
            <a:solidFill>
              <a:srgbClr val="FF0000"/>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7F0AFD9-1683-9739-2D46-5A43C9AD15A8}"/>
              </a:ext>
            </a:extLst>
          </p:cNvPr>
          <p:cNvCxnSpPr>
            <a:stCxn id="3" idx="3"/>
          </p:cNvCxnSpPr>
          <p:nvPr/>
        </p:nvCxnSpPr>
        <p:spPr>
          <a:xfrm flipV="1">
            <a:off x="2135970" y="3950208"/>
            <a:ext cx="328000" cy="10592"/>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78655224-2034-6812-526D-EEA4113BC88C}"/>
              </a:ext>
            </a:extLst>
          </p:cNvPr>
          <p:cNvCxnSpPr>
            <a:endCxn id="7" idx="1"/>
          </p:cNvCxnSpPr>
          <p:nvPr/>
        </p:nvCxnSpPr>
        <p:spPr>
          <a:xfrm flipV="1">
            <a:off x="3426313" y="3600860"/>
            <a:ext cx="405921" cy="226797"/>
          </a:xfrm>
          <a:prstGeom prst="bentConnector3">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F1E998B1-167E-4B12-7165-9B1A4AAD749F}"/>
              </a:ext>
            </a:extLst>
          </p:cNvPr>
          <p:cNvCxnSpPr>
            <a:stCxn id="7" idx="2"/>
          </p:cNvCxnSpPr>
          <p:nvPr/>
        </p:nvCxnSpPr>
        <p:spPr>
          <a:xfrm rot="16200000" flipH="1">
            <a:off x="5035046" y="3704382"/>
            <a:ext cx="295986" cy="1018625"/>
          </a:xfrm>
          <a:prstGeom prst="bentConnector2">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F14D8FED-A95F-608A-55EF-59D2E135C3FD}"/>
              </a:ext>
            </a:extLst>
          </p:cNvPr>
          <p:cNvCxnSpPr>
            <a:stCxn id="30" idx="3"/>
          </p:cNvCxnSpPr>
          <p:nvPr/>
        </p:nvCxnSpPr>
        <p:spPr>
          <a:xfrm flipV="1">
            <a:off x="6805563" y="3461119"/>
            <a:ext cx="291312" cy="778843"/>
          </a:xfrm>
          <a:prstGeom prst="bentConnector2">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F0CE358C-B05C-8D84-F19D-34BF8BCF5616}"/>
              </a:ext>
            </a:extLst>
          </p:cNvPr>
          <p:cNvCxnSpPr>
            <a:stCxn id="38" idx="3"/>
            <a:endCxn id="2" idx="2"/>
          </p:cNvCxnSpPr>
          <p:nvPr/>
        </p:nvCxnSpPr>
        <p:spPr>
          <a:xfrm flipV="1">
            <a:off x="7530877" y="2642257"/>
            <a:ext cx="1331814" cy="388086"/>
          </a:xfrm>
          <a:prstGeom prst="bentConnector2">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3F054C3-D5B3-F0D8-290B-826E6A0A2301}"/>
              </a:ext>
            </a:extLst>
          </p:cNvPr>
          <p:cNvCxnSpPr>
            <a:cxnSpLocks/>
            <a:stCxn id="43" idx="0"/>
          </p:cNvCxnSpPr>
          <p:nvPr/>
        </p:nvCxnSpPr>
        <p:spPr>
          <a:xfrm flipH="1" flipV="1">
            <a:off x="5649875" y="4954532"/>
            <a:ext cx="9836" cy="60971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8446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0F559414-8B33-501A-457E-DB8D004573F0}"/>
              </a:ext>
            </a:extLst>
          </p:cNvPr>
          <p:cNvSpPr>
            <a:spLocks noGrp="1"/>
          </p:cNvSpPr>
          <p:nvPr>
            <p:ph type="sldNum" sz="quarter" idx="12"/>
          </p:nvPr>
        </p:nvSpPr>
        <p:spPr/>
        <p:txBody>
          <a:bodyPr/>
          <a:lstStyle/>
          <a:p>
            <a:fld id="{FAFB2CE8-63EC-0F40-ABC6-8FC510A267F9}" type="slidenum">
              <a:rPr lang="x-none" smtClean="0"/>
              <a:t>9</a:t>
            </a:fld>
            <a:endParaRPr lang="x-none"/>
          </a:p>
        </p:txBody>
      </p:sp>
      <p:sp>
        <p:nvSpPr>
          <p:cNvPr id="18" name="Title 6">
            <a:extLst>
              <a:ext uri="{FF2B5EF4-FFF2-40B4-BE49-F238E27FC236}">
                <a16:creationId xmlns:a16="http://schemas.microsoft.com/office/drawing/2014/main" id="{F00F36D9-C64C-975E-450C-5C2737FF97A4}"/>
              </a:ext>
            </a:extLst>
          </p:cNvPr>
          <p:cNvSpPr>
            <a:spLocks noGrp="1"/>
          </p:cNvSpPr>
          <p:nvPr>
            <p:ph type="title"/>
          </p:nvPr>
        </p:nvSpPr>
        <p:spPr>
          <a:xfrm>
            <a:off x="3951732" y="291974"/>
            <a:ext cx="6464808" cy="756538"/>
          </a:xfrm>
        </p:spPr>
        <p:txBody>
          <a:bodyPr/>
          <a:lstStyle/>
          <a:p>
            <a:r>
              <a:rPr lang="en-US" dirty="0"/>
              <a:t>Other antenna candidates</a:t>
            </a:r>
            <a:endParaRPr lang="x-none" dirty="0"/>
          </a:p>
        </p:txBody>
      </p:sp>
      <p:sp>
        <p:nvSpPr>
          <p:cNvPr id="5" name="TextBox 4">
            <a:extLst>
              <a:ext uri="{FF2B5EF4-FFF2-40B4-BE49-F238E27FC236}">
                <a16:creationId xmlns:a16="http://schemas.microsoft.com/office/drawing/2014/main" id="{ECE0A1EC-8910-B858-F0D7-47BF8DEC7EF6}"/>
              </a:ext>
            </a:extLst>
          </p:cNvPr>
          <p:cNvSpPr txBox="1"/>
          <p:nvPr/>
        </p:nvSpPr>
        <p:spPr>
          <a:xfrm>
            <a:off x="1325379" y="1215444"/>
            <a:ext cx="4411542" cy="830997"/>
          </a:xfrm>
          <a:prstGeom prst="rect">
            <a:avLst/>
          </a:prstGeom>
          <a:noFill/>
        </p:spPr>
        <p:txBody>
          <a:bodyPr wrap="square" rtlCol="0">
            <a:spAutoFit/>
          </a:bodyPr>
          <a:lstStyle/>
          <a:p>
            <a:r>
              <a:rPr lang="en-US" sz="1600" b="1" dirty="0"/>
              <a:t>Other Monopoles</a:t>
            </a:r>
          </a:p>
          <a:p>
            <a:r>
              <a:rPr lang="en-US" sz="1600" dirty="0"/>
              <a:t>   - </a:t>
            </a:r>
            <a:r>
              <a:rPr lang="en-US" sz="1600" dirty="0">
                <a:hlinkClick r:id="rId2"/>
              </a:rPr>
              <a:t>Shakespear</a:t>
            </a:r>
            <a:r>
              <a:rPr lang="en-US" sz="1600" dirty="0"/>
              <a:t> HA156c</a:t>
            </a:r>
          </a:p>
          <a:p>
            <a:r>
              <a:rPr lang="en-US" sz="1600" dirty="0"/>
              <a:t>   - </a:t>
            </a:r>
            <a:r>
              <a:rPr lang="en-US" sz="1600" i="0" dirty="0">
                <a:solidFill>
                  <a:srgbClr val="333333"/>
                </a:solidFill>
                <a:effectLst/>
                <a:latin typeface="Skin-market-sans"/>
                <a:hlinkClick r:id="rId3"/>
              </a:rPr>
              <a:t>Diamond SG-7900 144/430MHz VHF UHF</a:t>
            </a:r>
            <a:endParaRPr lang="x-none" sz="1600" dirty="0"/>
          </a:p>
        </p:txBody>
      </p:sp>
    </p:spTree>
    <p:extLst>
      <p:ext uri="{BB962C8B-B14F-4D97-AF65-F5344CB8AC3E}">
        <p14:creationId xmlns:p14="http://schemas.microsoft.com/office/powerpoint/2010/main" val="2000152125"/>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9C52E1EFDCF6F64990155574BBDBDC84" ma:contentTypeVersion="14" ma:contentTypeDescription="新しいドキュメントを作成します。" ma:contentTypeScope="" ma:versionID="19b414c3d9da9451ede3c10639b9d807">
  <xsd:schema xmlns:xsd="http://www.w3.org/2001/XMLSchema" xmlns:xs="http://www.w3.org/2001/XMLSchema" xmlns:p="http://schemas.microsoft.com/office/2006/metadata/properties" xmlns:ns2="63281834-bd77-4da8-9b5c-8cdc7ad0c569" xmlns:ns3="64183b6c-8ea3-4ca2-af76-7bf4d48b8167" targetNamespace="http://schemas.microsoft.com/office/2006/metadata/properties" ma:root="true" ma:fieldsID="1249fea17e49e03d1deddd1e94109679" ns2:_="" ns3:_="">
    <xsd:import namespace="63281834-bd77-4da8-9b5c-8cdc7ad0c569"/>
    <xsd:import namespace="64183b6c-8ea3-4ca2-af76-7bf4d48b816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2:MediaServiceOCR" minOccurs="0"/>
                <xsd:element ref="ns2:MediaServiceGenerationTime" minOccurs="0"/>
                <xsd:element ref="ns2:MediaServiceEventHashCode" minOccurs="0"/>
                <xsd:element ref="ns2:MediaServiceLocation" minOccurs="0"/>
                <xsd:element ref="ns3:SharedWithUsers" minOccurs="0"/>
                <xsd:element ref="ns3:SharedWithDetail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281834-bd77-4da8-9b5c-8cdc7ad0c56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画像タグ" ma:readOnly="false" ma:fieldId="{5cf76f15-5ced-4ddc-b409-7134ff3c332f}" ma:taxonomyMulti="true" ma:sspId="4ff13f57-c2f9-47ee-807d-4f367a1673df"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Location" ma:index="17" nillable="true" ma:displayName="Location" ma:indexed="true" ma:internalName="MediaServiceLocation"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4183b6c-8ea3-4ca2-af76-7bf4d48b8167" elementFormDefault="qualified">
    <xsd:import namespace="http://schemas.microsoft.com/office/2006/documentManagement/types"/>
    <xsd:import namespace="http://schemas.microsoft.com/office/infopath/2007/PartnerControls"/>
    <xsd:element name="SharedWithUsers" ma:index="18"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63281834-bd77-4da8-9b5c-8cdc7ad0c569">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6FEA0146-7415-4675-8DC6-45281EC3ED7D}">
  <ds:schemaRefs>
    <ds:schemaRef ds:uri="http://schemas.microsoft.com/sharepoint/v3/contenttype/forms"/>
  </ds:schemaRefs>
</ds:datastoreItem>
</file>

<file path=customXml/itemProps2.xml><?xml version="1.0" encoding="utf-8"?>
<ds:datastoreItem xmlns:ds="http://schemas.openxmlformats.org/officeDocument/2006/customXml" ds:itemID="{0901ACE4-56B0-4129-B019-26EBB79C5165}"/>
</file>

<file path=customXml/itemProps3.xml><?xml version="1.0" encoding="utf-8"?>
<ds:datastoreItem xmlns:ds="http://schemas.openxmlformats.org/officeDocument/2006/customXml" ds:itemID="{C1D67E66-C2F4-485C-8B06-A45486327B45}">
  <ds:schemaRefs>
    <ds:schemaRef ds:uri="http://schemas.microsoft.com/office/2006/metadata/properties"/>
    <ds:schemaRef ds:uri="http://schemas.microsoft.com/office/infopath/2007/PartnerControls"/>
    <ds:schemaRef ds:uri="63281834-bd77-4da8-9b5c-8cdc7ad0c569"/>
  </ds:schemaRefs>
</ds:datastoreItem>
</file>

<file path=docProps/app.xml><?xml version="1.0" encoding="utf-8"?>
<Properties xmlns="http://schemas.openxmlformats.org/officeDocument/2006/extended-properties" xmlns:vt="http://schemas.openxmlformats.org/officeDocument/2006/docPropsVTypes">
  <Template/>
  <TotalTime>13170</TotalTime>
  <Words>506</Words>
  <Application>Microsoft Office PowerPoint</Application>
  <PresentationFormat>Widescreen</PresentationFormat>
  <Paragraphs>91</Paragraphs>
  <Slides>9</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Skin-market-sans</vt:lpstr>
      <vt:lpstr>Arial</vt:lpstr>
      <vt:lpstr>Calibri</vt:lpstr>
      <vt:lpstr>Courier New</vt:lpstr>
      <vt:lpstr>Times New Roman</vt:lpstr>
      <vt:lpstr>Office Theme</vt:lpstr>
      <vt:lpstr>PowerPoint Presentation</vt:lpstr>
      <vt:lpstr>Component block diagram (tentative)</vt:lpstr>
      <vt:lpstr>PowerPoint Presentation</vt:lpstr>
      <vt:lpstr>EPS block diagram (tentative)</vt:lpstr>
      <vt:lpstr>Sensors that we are currently considering (based on type of data): </vt:lpstr>
      <vt:lpstr>Sensors that should be added (based on type of data): </vt:lpstr>
      <vt:lpstr>On-going activities </vt:lpstr>
      <vt:lpstr>Volcano monitoring</vt:lpstr>
      <vt:lpstr>Other antenna candidates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Pooja</dc:creator>
  <cp:lastModifiedBy>TA Phuong Linh</cp:lastModifiedBy>
  <cp:revision>811</cp:revision>
  <cp:lastPrinted>2019-11-05T01:44:50Z</cp:lastPrinted>
  <dcterms:created xsi:type="dcterms:W3CDTF">2019-10-29T05:39:37Z</dcterms:created>
  <dcterms:modified xsi:type="dcterms:W3CDTF">2023-04-25T14:40:17Z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0x0101009C52E1EFDCF6F64990155574BBDBDC84</vt:lpwstr>
  </property>
  <property fmtid="{D5CDD505-2E9C-101B-9397-08002B2CF9AE}" pid="3" name="MediaServiceImageTags">
    <vt:lpwstr/>
  </property>
</Properties>
</file>