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notesSlides/notesSlide1.xml" ContentType="application/vnd.openxmlformats-officedocument.presentationml.notesSlide+xml"/>
  <Override PartName="/ppt/notesSlides/_rels/notesSlide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media/image1.jpeg" ContentType="image/jpeg"/>
  <Override PartName="/ppt/media/image2.jpeg" ContentType="image/jpeg"/>
  <Override PartName="/ppt/media/image5.png" ContentType="image/png"/>
  <Override PartName="/ppt/media/image3.jpeg" ContentType="image/jpeg"/>
  <Override PartName="/ppt/media/image4.jpeg" ContentType="image/jpeg"/>
  <Override PartName="/ppt/media/image6.png" ContentType="image/png"/>
  <Override PartName="/ppt/media/image7.png" ContentType="image/png"/>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115"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116"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 </a:t>
            </a:r>
            <a:endParaRPr b="0" lang="en-US" sz="1400" spc="-1" strike="noStrike">
              <a:latin typeface="Times New Roman"/>
            </a:endParaRPr>
          </a:p>
        </p:txBody>
      </p:sp>
      <p:sp>
        <p:nvSpPr>
          <p:cNvPr id="117"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 </a:t>
            </a:r>
            <a:endParaRPr b="0" lang="en-US" sz="1400" spc="-1" strike="noStrike">
              <a:latin typeface="Times New Roman"/>
            </a:endParaRPr>
          </a:p>
        </p:txBody>
      </p:sp>
      <p:sp>
        <p:nvSpPr>
          <p:cNvPr id="118"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 </a:t>
            </a:r>
            <a:endParaRPr b="0" lang="en-US" sz="1400" spc="-1" strike="noStrike">
              <a:latin typeface="Times New Roman"/>
            </a:endParaRPr>
          </a:p>
        </p:txBody>
      </p:sp>
      <p:sp>
        <p:nvSpPr>
          <p:cNvPr id="119"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B8797B1C-0A1C-4410-8654-ADB503065DAA}"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sldImg"/>
          </p:nvPr>
        </p:nvSpPr>
        <p:spPr>
          <a:xfrm>
            <a:off x="685800" y="1143000"/>
            <a:ext cx="5484600" cy="3084480"/>
          </a:xfrm>
          <a:prstGeom prst="rect">
            <a:avLst/>
          </a:prstGeom>
        </p:spPr>
      </p:sp>
      <p:sp>
        <p:nvSpPr>
          <p:cNvPr id="156" name="PlaceHolder 2"/>
          <p:cNvSpPr>
            <a:spLocks noGrp="1"/>
          </p:cNvSpPr>
          <p:nvPr>
            <p:ph type="body"/>
          </p:nvPr>
        </p:nvSpPr>
        <p:spPr>
          <a:xfrm>
            <a:off x="685800" y="4400640"/>
            <a:ext cx="5484600" cy="3598560"/>
          </a:xfrm>
          <a:prstGeom prst="rect">
            <a:avLst/>
          </a:prstGeom>
        </p:spPr>
        <p:txBody>
          <a:bodyPr lIns="0" rIns="0" tIns="0" bIns="0">
            <a:noAutofit/>
          </a:bodyPr>
          <a:p>
            <a:endParaRPr b="0" lang="en-US" sz="2000" spc="-1" strike="noStrike">
              <a:latin typeface="Arial"/>
            </a:endParaRPr>
          </a:p>
        </p:txBody>
      </p:sp>
      <p:sp>
        <p:nvSpPr>
          <p:cNvPr id="157" name="CustomShape 3"/>
          <p:cNvSpPr/>
          <p:nvPr/>
        </p:nvSpPr>
        <p:spPr>
          <a:xfrm>
            <a:off x="3884760" y="0"/>
            <a:ext cx="2970000" cy="45684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0" lang="en-US" sz="1200" spc="-1" strike="noStrike">
                <a:solidFill>
                  <a:srgbClr val="000000"/>
                </a:solidFill>
                <a:latin typeface="Calibri"/>
                <a:ea typeface="Calibri"/>
              </a:rPr>
              <a:t>30 June 2023</a:t>
            </a:r>
            <a:endParaRPr b="0" lang="en-US" sz="1200" spc="-1" strike="noStrike">
              <a:latin typeface="Arial"/>
            </a:endParaRPr>
          </a:p>
        </p:txBody>
      </p:sp>
      <p:sp>
        <p:nvSpPr>
          <p:cNvPr id="158" name="CustomShape 4"/>
          <p:cNvSpPr/>
          <p:nvPr/>
        </p:nvSpPr>
        <p:spPr>
          <a:xfrm>
            <a:off x="0" y="8685360"/>
            <a:ext cx="2970000" cy="45684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en-US" sz="1200" spc="-1" strike="noStrike">
                <a:solidFill>
                  <a:srgbClr val="000000"/>
                </a:solidFill>
                <a:latin typeface="Calibri"/>
                <a:ea typeface="Calibri"/>
              </a:rPr>
              <a:t>1-59</a:t>
            </a:r>
            <a:endParaRPr b="0" lang="en-US" sz="1200" spc="-1" strike="noStrike">
              <a:latin typeface="Arial"/>
            </a:endParaRPr>
          </a:p>
        </p:txBody>
      </p:sp>
      <p:sp>
        <p:nvSpPr>
          <p:cNvPr id="159" name="CustomShape 5"/>
          <p:cNvSpPr/>
          <p:nvPr/>
        </p:nvSpPr>
        <p:spPr>
          <a:xfrm>
            <a:off x="3884760" y="8685360"/>
            <a:ext cx="2970000" cy="4568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E7B57A54-5850-42F5-9998-200F20A8CD9B}" type="slidenum">
              <a:rPr b="0" lang="en-US" sz="1200" spc="-1" strike="noStrike">
                <a:solidFill>
                  <a:srgbClr val="000000"/>
                </a:solidFill>
                <a:latin typeface="Calibri"/>
                <a:ea typeface="Calibri"/>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xml"/><Relationship Id="rId5"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20" name="CustomShape 1"/>
          <p:cNvSpPr/>
          <p:nvPr/>
        </p:nvSpPr>
        <p:spPr>
          <a:xfrm>
            <a:off x="3813480" y="130680"/>
            <a:ext cx="8084520" cy="2523960"/>
          </a:xfrm>
          <a:prstGeom prst="rect">
            <a:avLst/>
          </a:prstGeom>
          <a:noFill/>
          <a:ln>
            <a:noFill/>
          </a:ln>
        </p:spPr>
        <p:style>
          <a:lnRef idx="0"/>
          <a:fillRef idx="0"/>
          <a:effectRef idx="0"/>
          <a:fontRef idx="minor"/>
        </p:style>
        <p:txBody>
          <a:bodyPr lIns="0" rIns="0" tIns="45000" bIns="0" anchor="b">
            <a:noAutofit/>
          </a:bodyPr>
          <a:p>
            <a:pPr algn="ctr">
              <a:lnSpc>
                <a:spcPct val="100000"/>
              </a:lnSpc>
            </a:pPr>
            <a:r>
              <a:rPr b="1" lang="en-US" sz="4000" spc="-1" strike="noStrike">
                <a:solidFill>
                  <a:srgbClr val="002060"/>
                </a:solidFill>
                <a:latin typeface="Times New Roman"/>
                <a:ea typeface="Times New Roman"/>
              </a:rPr>
              <a:t>JAVA MICRO PROJECT</a:t>
            </a:r>
            <a:br/>
            <a:endParaRPr b="0" lang="en-US" sz="4000" spc="-1" strike="noStrike">
              <a:latin typeface="Arial"/>
            </a:endParaRPr>
          </a:p>
        </p:txBody>
      </p:sp>
      <p:sp>
        <p:nvSpPr>
          <p:cNvPr id="121" name="CustomShape 2"/>
          <p:cNvSpPr/>
          <p:nvPr/>
        </p:nvSpPr>
        <p:spPr>
          <a:xfrm>
            <a:off x="1472400" y="2121120"/>
            <a:ext cx="4038480" cy="657000"/>
          </a:xfrm>
          <a:prstGeom prst="rect">
            <a:avLst/>
          </a:prstGeom>
          <a:noFill/>
          <a:ln>
            <a:noFill/>
          </a:ln>
        </p:spPr>
        <p:style>
          <a:lnRef idx="0"/>
          <a:fillRef idx="0"/>
          <a:effectRef idx="0"/>
          <a:fontRef idx="minor"/>
        </p:style>
        <p:txBody>
          <a:bodyPr lIns="45720" rIns="45720" tIns="0" bIns="0" anchor="ctr">
            <a:noAutofit/>
          </a:bodyPr>
          <a:p>
            <a:pPr algn="ctr">
              <a:lnSpc>
                <a:spcPct val="100000"/>
              </a:lnSpc>
            </a:pPr>
            <a:endParaRPr b="0" lang="en-US" sz="1800" spc="-1" strike="noStrike">
              <a:latin typeface="Arial"/>
            </a:endParaRPr>
          </a:p>
          <a:p>
            <a:pPr algn="ctr">
              <a:lnSpc>
                <a:spcPct val="100000"/>
              </a:lnSpc>
              <a:spcBef>
                <a:spcPts val="641"/>
              </a:spcBef>
            </a:pPr>
            <a:r>
              <a:rPr b="1" lang="en-US" sz="3200" spc="-1" strike="noStrike">
                <a:solidFill>
                  <a:srgbClr val="b9077e"/>
                </a:solidFill>
                <a:latin typeface="Arial"/>
                <a:ea typeface="Arial"/>
              </a:rPr>
              <a:t>    </a:t>
            </a:r>
            <a:endParaRPr b="0" lang="en-US" sz="3200" spc="-1" strike="noStrike">
              <a:latin typeface="Arial"/>
            </a:endParaRPr>
          </a:p>
        </p:txBody>
      </p:sp>
      <p:pic>
        <p:nvPicPr>
          <p:cNvPr id="122" name="Google Shape;88;p1" descr=""/>
          <p:cNvPicPr/>
          <p:nvPr/>
        </p:nvPicPr>
        <p:blipFill>
          <a:blip r:embed="rId2"/>
          <a:stretch/>
        </p:blipFill>
        <p:spPr>
          <a:xfrm>
            <a:off x="2286720" y="1589400"/>
            <a:ext cx="1373040" cy="1064880"/>
          </a:xfrm>
          <a:prstGeom prst="rect">
            <a:avLst/>
          </a:prstGeom>
          <a:ln>
            <a:noFill/>
          </a:ln>
        </p:spPr>
      </p:pic>
      <p:pic>
        <p:nvPicPr>
          <p:cNvPr id="123" name="Google Shape;89;p1" descr=""/>
          <p:cNvPicPr/>
          <p:nvPr/>
        </p:nvPicPr>
        <p:blipFill>
          <a:blip r:embed="rId3"/>
          <a:stretch/>
        </p:blipFill>
        <p:spPr>
          <a:xfrm>
            <a:off x="887760" y="4413600"/>
            <a:ext cx="1477800" cy="1839600"/>
          </a:xfrm>
          <a:prstGeom prst="rect">
            <a:avLst/>
          </a:prstGeom>
          <a:ln>
            <a:noFill/>
          </a:ln>
        </p:spPr>
      </p:pic>
      <p:sp>
        <p:nvSpPr>
          <p:cNvPr id="124" name="CustomShape 3"/>
          <p:cNvSpPr/>
          <p:nvPr/>
        </p:nvSpPr>
        <p:spPr>
          <a:xfrm>
            <a:off x="4638600" y="3008160"/>
            <a:ext cx="5351400" cy="249840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a:lnSpc>
                <a:spcPct val="100000"/>
              </a:lnSpc>
            </a:pPr>
            <a:r>
              <a:rPr b="1" lang="en-US" sz="1700" spc="-1" strike="noStrike">
                <a:solidFill>
                  <a:srgbClr val="0d0d0d"/>
                </a:solidFill>
                <a:latin typeface="Times New Roman"/>
                <a:ea typeface="Times New Roman"/>
              </a:rPr>
              <a:t>             </a:t>
            </a:r>
            <a:endParaRPr b="0" lang="en-US" sz="1700" spc="-1" strike="noStrike">
              <a:latin typeface="Arial"/>
            </a:endParaRPr>
          </a:p>
          <a:p>
            <a:pPr>
              <a:lnSpc>
                <a:spcPct val="100000"/>
              </a:lnSpc>
            </a:pPr>
            <a:r>
              <a:rPr b="1" lang="en-US" sz="1800" spc="-1" strike="noStrike">
                <a:solidFill>
                  <a:srgbClr val="0d0d0d"/>
                </a:solidFill>
                <a:latin typeface="Yu Gothic"/>
                <a:ea typeface="Yu Gothic"/>
              </a:rPr>
              <a:t>              </a:t>
            </a:r>
            <a:r>
              <a:rPr b="0" lang="en-US" sz="1700" spc="-1" strike="noStrike">
                <a:solidFill>
                  <a:srgbClr val="000000"/>
                </a:solidFill>
                <a:latin typeface="Times New Roman"/>
                <a:ea typeface="Times New Roman"/>
              </a:rPr>
              <a:t>   </a:t>
            </a:r>
            <a:endParaRPr b="0" lang="en-US" sz="1700" spc="-1" strike="noStrike">
              <a:latin typeface="Arial"/>
            </a:endParaRPr>
          </a:p>
          <a:p>
            <a:pPr>
              <a:lnSpc>
                <a:spcPct val="100000"/>
              </a:lnSpc>
            </a:pPr>
            <a:endParaRPr b="0" lang="en-US" sz="1700" spc="-1" strike="noStrike">
              <a:latin typeface="Arial"/>
            </a:endParaRPr>
          </a:p>
          <a:p>
            <a:pPr>
              <a:lnSpc>
                <a:spcPct val="100000"/>
              </a:lnSpc>
            </a:pPr>
            <a:r>
              <a:rPr b="1" lang="en-US" sz="1700" spc="-1" strike="noStrike">
                <a:solidFill>
                  <a:srgbClr val="ffffff"/>
                </a:solidFill>
                <a:latin typeface="Times New Roman"/>
                <a:ea typeface="Times New Roman"/>
              </a:rPr>
              <a:t>PR D</a:t>
            </a:r>
            <a:r>
              <a:rPr b="1" lang="en-US" sz="1700" spc="-1" strike="noStrike">
                <a:solidFill>
                  <a:srgbClr val="ffffff"/>
                </a:solidFill>
                <a:latin typeface="Times New Roman"/>
                <a:ea typeface="Times New Roman"/>
              </a:rPr>
              <a:t>	</a:t>
            </a:r>
            <a:r>
              <a:rPr b="1" lang="en-US" sz="1700" spc="-1" strike="noStrike">
                <a:solidFill>
                  <a:srgbClr val="ffffff"/>
                </a:solidFill>
                <a:latin typeface="Times New Roman"/>
                <a:ea typeface="Times New Roman"/>
              </a:rPr>
              <a:t>                       (19ITR028)    </a:t>
            </a:r>
            <a:endParaRPr b="0" lang="en-US" sz="1700" spc="-1" strike="noStrike">
              <a:latin typeface="Arial"/>
            </a:endParaRPr>
          </a:p>
          <a:p>
            <a:pPr>
              <a:lnSpc>
                <a:spcPct val="100000"/>
              </a:lnSpc>
            </a:pPr>
            <a:endParaRPr b="0" lang="en-US" sz="1700" spc="-1" strike="noStrike">
              <a:latin typeface="Arial"/>
            </a:endParaRPr>
          </a:p>
          <a:p>
            <a:pPr>
              <a:lnSpc>
                <a:spcPct val="100000"/>
              </a:lnSpc>
            </a:pPr>
            <a:endParaRPr b="0" lang="en-US" sz="1700" spc="-1" strike="noStrike">
              <a:latin typeface="Arial"/>
            </a:endParaRPr>
          </a:p>
          <a:p>
            <a:pPr>
              <a:lnSpc>
                <a:spcPct val="100000"/>
              </a:lnSpc>
            </a:pPr>
            <a:r>
              <a:rPr b="1" lang="en-US" sz="2000" spc="-1" strike="noStrike">
                <a:solidFill>
                  <a:srgbClr val="0b5394"/>
                </a:solidFill>
                <a:latin typeface="Calisto MT"/>
                <a:ea typeface="Cambria Math"/>
              </a:rPr>
              <a:t>                 </a:t>
            </a:r>
            <a:endParaRPr b="0" lang="en-US" sz="2000" spc="-1" strike="noStrike">
              <a:latin typeface="Arial"/>
            </a:endParaRPr>
          </a:p>
          <a:p>
            <a:pPr>
              <a:lnSpc>
                <a:spcPct val="100000"/>
              </a:lnSpc>
            </a:pPr>
            <a:r>
              <a:rPr b="1" lang="en-US" sz="1700" spc="-1" strike="noStrike">
                <a:solidFill>
                  <a:srgbClr val="0b5394"/>
                </a:solidFill>
                <a:latin typeface="Times New Roman"/>
                <a:ea typeface="Arial"/>
              </a:rPr>
              <a:t>     </a:t>
            </a:r>
            <a:endParaRPr b="0" lang="en-US" sz="1700" spc="-1" strike="noStrike">
              <a:latin typeface="Arial"/>
            </a:endParaRPr>
          </a:p>
        </p:txBody>
      </p:sp>
      <p:sp>
        <p:nvSpPr>
          <p:cNvPr id="125" name="CustomShape 4"/>
          <p:cNvSpPr/>
          <p:nvPr/>
        </p:nvSpPr>
        <p:spPr>
          <a:xfrm>
            <a:off x="5394960" y="3200400"/>
            <a:ext cx="5210640" cy="214704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1800" spc="-1" strike="noStrike">
                <a:solidFill>
                  <a:srgbClr val="000000"/>
                </a:solidFill>
                <a:latin typeface="Arial"/>
                <a:ea typeface="DejaVu Sans"/>
              </a:rPr>
              <a:t>PROJECT GUIDE</a:t>
            </a:r>
            <a:endParaRPr b="0" lang="en-US" sz="1800" spc="-1" strike="noStrike">
              <a:latin typeface="Arial"/>
            </a:endParaRPr>
          </a:p>
          <a:p>
            <a:pPr>
              <a:lnSpc>
                <a:spcPct val="15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Mentor Name</a:t>
            </a:r>
            <a:endParaRPr b="0" lang="en-US" sz="1800" spc="-1" strike="noStrike">
              <a:latin typeface="Arial"/>
            </a:endParaRPr>
          </a:p>
          <a:p>
            <a:pPr>
              <a:lnSpc>
                <a:spcPct val="15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Designation</a:t>
            </a:r>
            <a:endParaRPr b="0" lang="en-US" sz="1800" spc="-1" strike="noStrike">
              <a:latin typeface="Arial"/>
            </a:endParaRPr>
          </a:p>
          <a:p>
            <a:pPr>
              <a:lnSpc>
                <a:spcPct val="150000"/>
              </a:lnSpc>
            </a:pPr>
            <a:r>
              <a:rPr b="0" lang="en-US" sz="1800" spc="-1" strike="noStrike">
                <a:solidFill>
                  <a:srgbClr val="000000"/>
                </a:solidFill>
                <a:latin typeface="Arial"/>
                <a:ea typeface="DejaVu Sans"/>
              </a:rPr>
              <a:t>PROJECT MEMBER</a:t>
            </a:r>
            <a:endParaRPr b="0" lang="en-US" sz="1800" spc="-1" strike="noStrike">
              <a:latin typeface="Arial"/>
            </a:endParaRPr>
          </a:p>
          <a:p>
            <a:pPr>
              <a:lnSpc>
                <a:spcPct val="15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Birundha K</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914400" y="731520"/>
            <a:ext cx="8046360" cy="62960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200" spc="-1" strike="noStrike">
                <a:latin typeface="Arial"/>
              </a:rPr>
              <a:t>import java.util.ArrayList;</a:t>
            </a:r>
            <a:endParaRPr b="0" lang="en-US" sz="1200" spc="-1" strike="noStrike">
              <a:latin typeface="Arial"/>
            </a:endParaRPr>
          </a:p>
          <a:p>
            <a:pPr>
              <a:lnSpc>
                <a:spcPct val="100000"/>
              </a:lnSpc>
            </a:pPr>
            <a:r>
              <a:rPr b="0" lang="en-US" sz="1200" spc="-1" strike="noStrike">
                <a:latin typeface="Arial"/>
              </a:rPr>
              <a:t>import java.util.List;</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latin typeface="Arial"/>
              </a:rPr>
              <a:t>public class Ledger {</a:t>
            </a:r>
            <a:endParaRPr b="0" lang="en-US" sz="1200" spc="-1" strike="noStrike">
              <a:latin typeface="Arial"/>
            </a:endParaRPr>
          </a:p>
          <a:p>
            <a:pPr>
              <a:lnSpc>
                <a:spcPct val="100000"/>
              </a:lnSpc>
            </a:pPr>
            <a:r>
              <a:rPr b="0" lang="en-US" sz="1200" spc="-1" strike="noStrike">
                <a:latin typeface="Arial"/>
              </a:rPr>
              <a:t>    </a:t>
            </a:r>
            <a:r>
              <a:rPr b="0" lang="en-US" sz="1200" spc="-1" strike="noStrike">
                <a:latin typeface="Arial"/>
              </a:rPr>
              <a:t>private List&lt;FinancialTransaction&gt; transactions;</a:t>
            </a:r>
            <a:endParaRPr b="0" lang="en-US" sz="1200" spc="-1" strike="noStrike">
              <a:latin typeface="Arial"/>
            </a:endParaRPr>
          </a:p>
          <a:p>
            <a:pPr>
              <a:lnSpc>
                <a:spcPct val="100000"/>
              </a:lnSpc>
            </a:pPr>
            <a:r>
              <a:rPr b="0" lang="en-US" sz="1200" spc="-1" strike="noStrike">
                <a:latin typeface="Arial"/>
              </a:rPr>
              <a:t>    </a:t>
            </a:r>
            <a:r>
              <a:rPr b="0" lang="en-US" sz="1200" spc="-1" strike="noStrike">
                <a:latin typeface="Arial"/>
              </a:rPr>
              <a:t>private List&lt;Account&gt; accounts;</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latin typeface="Arial"/>
              </a:rPr>
              <a:t>    </a:t>
            </a:r>
            <a:r>
              <a:rPr b="0" lang="en-US" sz="1200" spc="-1" strike="noStrike">
                <a:latin typeface="Arial"/>
              </a:rPr>
              <a:t>public Ledger() {</a:t>
            </a:r>
            <a:endParaRPr b="0" lang="en-US" sz="1200" spc="-1" strike="noStrike">
              <a:latin typeface="Arial"/>
            </a:endParaRPr>
          </a:p>
          <a:p>
            <a:pPr>
              <a:lnSpc>
                <a:spcPct val="100000"/>
              </a:lnSpc>
            </a:pPr>
            <a:r>
              <a:rPr b="0" lang="en-US" sz="1200" spc="-1" strike="noStrike">
                <a:latin typeface="Arial"/>
              </a:rPr>
              <a:t>        </a:t>
            </a:r>
            <a:r>
              <a:rPr b="0" lang="en-US" sz="1200" spc="-1" strike="noStrike">
                <a:latin typeface="Arial"/>
              </a:rPr>
              <a:t>transactions = new ArrayList&lt;&gt;();</a:t>
            </a:r>
            <a:endParaRPr b="0" lang="en-US" sz="1200" spc="-1" strike="noStrike">
              <a:latin typeface="Arial"/>
            </a:endParaRPr>
          </a:p>
          <a:p>
            <a:pPr>
              <a:lnSpc>
                <a:spcPct val="100000"/>
              </a:lnSpc>
            </a:pPr>
            <a:r>
              <a:rPr b="0" lang="en-US" sz="1200" spc="-1" strike="noStrike">
                <a:latin typeface="Arial"/>
              </a:rPr>
              <a:t>        </a:t>
            </a:r>
            <a:r>
              <a:rPr b="0" lang="en-US" sz="1200" spc="-1" strike="noStrike">
                <a:latin typeface="Arial"/>
              </a:rPr>
              <a:t>accounts = new ArrayList&lt;&gt;();</a:t>
            </a:r>
            <a:endParaRPr b="0" lang="en-US" sz="1200" spc="-1" strike="noStrike">
              <a:latin typeface="Arial"/>
            </a:endParaRPr>
          </a:p>
          <a:p>
            <a:pPr>
              <a:lnSpc>
                <a:spcPct val="100000"/>
              </a:lnSpc>
            </a:pPr>
            <a:r>
              <a:rPr b="0" lang="en-US" sz="1200" spc="-1" strike="noStrike">
                <a:latin typeface="Arial"/>
              </a:rPr>
              <a:t>    </a:t>
            </a:r>
            <a:r>
              <a:rPr b="0" lang="en-US" sz="1200" spc="-1" strike="noStrike">
                <a:latin typeface="Arial"/>
              </a:rPr>
              <a:t>}</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latin typeface="Arial"/>
              </a:rPr>
              <a:t>    </a:t>
            </a:r>
            <a:endParaRPr b="0" lang="en-US" sz="1200" spc="-1" strike="noStrike">
              <a:latin typeface="Arial"/>
            </a:endParaRPr>
          </a:p>
          <a:p>
            <a:pPr>
              <a:lnSpc>
                <a:spcPct val="100000"/>
              </a:lnSpc>
            </a:pPr>
            <a:r>
              <a:rPr b="0" lang="en-US" sz="1200" spc="-1" strike="noStrike">
                <a:latin typeface="Arial"/>
              </a:rPr>
              <a:t>    </a:t>
            </a:r>
            <a:r>
              <a:rPr b="0" lang="en-US" sz="1200" spc="-1" strike="noStrike">
                <a:latin typeface="Arial"/>
              </a:rPr>
              <a:t>public void addTransaction(FinancialTransaction transaction) {</a:t>
            </a:r>
            <a:endParaRPr b="0" lang="en-US" sz="1200" spc="-1" strike="noStrike">
              <a:latin typeface="Arial"/>
            </a:endParaRPr>
          </a:p>
          <a:p>
            <a:pPr>
              <a:lnSpc>
                <a:spcPct val="100000"/>
              </a:lnSpc>
            </a:pPr>
            <a:r>
              <a:rPr b="0" lang="en-US" sz="1200" spc="-1" strike="noStrike">
                <a:latin typeface="Arial"/>
              </a:rPr>
              <a:t>        </a:t>
            </a:r>
            <a:r>
              <a:rPr b="0" lang="en-US" sz="1200" spc="-1" strike="noStrike">
                <a:latin typeface="Arial"/>
              </a:rPr>
              <a:t>transactions.add(transaction);</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latin typeface="Arial"/>
              </a:rPr>
              <a:t>        </a:t>
            </a:r>
            <a:r>
              <a:rPr b="0" lang="en-US" sz="1200" spc="-1" strike="noStrike">
                <a:latin typeface="Arial"/>
              </a:rPr>
              <a:t>for (Account account : accounts) {</a:t>
            </a:r>
            <a:endParaRPr b="0" lang="en-US" sz="1200" spc="-1" strike="noStrike">
              <a:latin typeface="Arial"/>
            </a:endParaRPr>
          </a:p>
          <a:p>
            <a:pPr>
              <a:lnSpc>
                <a:spcPct val="100000"/>
              </a:lnSpc>
            </a:pPr>
            <a:r>
              <a:rPr b="0" lang="en-US" sz="1200" spc="-1" strike="noStrike">
                <a:latin typeface="Arial"/>
              </a:rPr>
              <a:t>            </a:t>
            </a:r>
            <a:r>
              <a:rPr b="0" lang="en-US" sz="1200" spc="-1" strike="noStrike">
                <a:latin typeface="Arial"/>
              </a:rPr>
              <a:t>account.addTransaction(transaction);</a:t>
            </a:r>
            <a:endParaRPr b="0" lang="en-US" sz="1200" spc="-1" strike="noStrike">
              <a:latin typeface="Arial"/>
            </a:endParaRPr>
          </a:p>
          <a:p>
            <a:pPr>
              <a:lnSpc>
                <a:spcPct val="100000"/>
              </a:lnSpc>
            </a:pPr>
            <a:r>
              <a:rPr b="0" lang="en-US" sz="1200" spc="-1" strike="noStrike">
                <a:latin typeface="Arial"/>
              </a:rPr>
              <a:t>        </a:t>
            </a:r>
            <a:r>
              <a:rPr b="0" lang="en-US" sz="1200" spc="-1" strike="noStrike">
                <a:latin typeface="Arial"/>
              </a:rPr>
              <a:t>}</a:t>
            </a:r>
            <a:endParaRPr b="0" lang="en-US" sz="1200" spc="-1" strike="noStrike">
              <a:latin typeface="Arial"/>
            </a:endParaRPr>
          </a:p>
          <a:p>
            <a:pPr>
              <a:lnSpc>
                <a:spcPct val="100000"/>
              </a:lnSpc>
            </a:pPr>
            <a:r>
              <a:rPr b="0" lang="en-US" sz="1200" spc="-1" strike="noStrike">
                <a:latin typeface="Arial"/>
              </a:rPr>
              <a:t>    </a:t>
            </a:r>
            <a:r>
              <a:rPr b="0" lang="en-US" sz="1200" spc="-1" strike="noStrike">
                <a:latin typeface="Arial"/>
              </a:rPr>
              <a:t>}</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latin typeface="Arial"/>
              </a:rPr>
              <a:t>    </a:t>
            </a:r>
            <a:r>
              <a:rPr b="0" lang="en-US" sz="1200" spc="-1" strike="noStrike">
                <a:latin typeface="Arial"/>
              </a:rPr>
              <a:t>public void addAccount(Account account) {</a:t>
            </a:r>
            <a:endParaRPr b="0" lang="en-US" sz="1200" spc="-1" strike="noStrike">
              <a:latin typeface="Arial"/>
            </a:endParaRPr>
          </a:p>
          <a:p>
            <a:pPr>
              <a:lnSpc>
                <a:spcPct val="100000"/>
              </a:lnSpc>
            </a:pPr>
            <a:r>
              <a:rPr b="0" lang="en-US" sz="1200" spc="-1" strike="noStrike">
                <a:latin typeface="Arial"/>
              </a:rPr>
              <a:t>        </a:t>
            </a:r>
            <a:r>
              <a:rPr b="0" lang="en-US" sz="1200" spc="-1" strike="noStrike">
                <a:latin typeface="Arial"/>
              </a:rPr>
              <a:t>accounts.add(account);</a:t>
            </a:r>
            <a:endParaRPr b="0" lang="en-US" sz="1200" spc="-1" strike="noStrike">
              <a:latin typeface="Arial"/>
            </a:endParaRPr>
          </a:p>
          <a:p>
            <a:pPr>
              <a:lnSpc>
                <a:spcPct val="100000"/>
              </a:lnSpc>
            </a:pPr>
            <a:r>
              <a:rPr b="0" lang="en-US" sz="1200" spc="-1" strike="noStrike">
                <a:latin typeface="Arial"/>
              </a:rPr>
              <a:t>    </a:t>
            </a:r>
            <a:r>
              <a:rPr b="0" lang="en-US" sz="1200" spc="-1" strike="noStrike">
                <a:latin typeface="Arial"/>
              </a:rPr>
              <a:t>}</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latin typeface="Arial"/>
              </a:rPr>
              <a:t>    </a:t>
            </a:r>
            <a:r>
              <a:rPr b="0" lang="en-US" sz="1200" spc="-1" strike="noStrike">
                <a:latin typeface="Arial"/>
              </a:rPr>
              <a:t>public void generateReport() {</a:t>
            </a:r>
            <a:endParaRPr b="0" lang="en-US" sz="1200" spc="-1" strike="noStrike">
              <a:latin typeface="Arial"/>
            </a:endParaRPr>
          </a:p>
          <a:p>
            <a:pPr>
              <a:lnSpc>
                <a:spcPct val="100000"/>
              </a:lnSpc>
            </a:pPr>
            <a:r>
              <a:rPr b="0" lang="en-US" sz="1200" spc="-1" strike="noStrike">
                <a:latin typeface="Arial"/>
              </a:rPr>
              <a:t>        </a:t>
            </a:r>
            <a:r>
              <a:rPr b="0" lang="en-US" sz="1200" spc="-1" strike="noStrike">
                <a:latin typeface="Arial"/>
              </a:rPr>
              <a:t>System.out.println("Account Balances:");</a:t>
            </a:r>
            <a:endParaRPr b="0" lang="en-US" sz="1200" spc="-1" strike="noStrike">
              <a:latin typeface="Arial"/>
            </a:endParaRPr>
          </a:p>
          <a:p>
            <a:pPr>
              <a:lnSpc>
                <a:spcPct val="100000"/>
              </a:lnSpc>
            </a:pPr>
            <a:r>
              <a:rPr b="0" lang="en-US" sz="1200" spc="-1" strike="noStrike">
                <a:latin typeface="Arial"/>
              </a:rPr>
              <a:t>        </a:t>
            </a:r>
            <a:r>
              <a:rPr b="0" lang="en-US" sz="1200" spc="-1" strike="noStrike">
                <a:latin typeface="Arial"/>
              </a:rPr>
              <a:t>for (Account account : accounts) {</a:t>
            </a:r>
            <a:endParaRPr b="0" lang="en-US" sz="1200" spc="-1" strike="noStrike">
              <a:latin typeface="Arial"/>
            </a:endParaRPr>
          </a:p>
          <a:p>
            <a:pPr>
              <a:lnSpc>
                <a:spcPct val="100000"/>
              </a:lnSpc>
            </a:pPr>
            <a:r>
              <a:rPr b="0" lang="en-US" sz="1200" spc="-1" strike="noStrike">
                <a:latin typeface="Arial"/>
              </a:rPr>
              <a:t>            </a:t>
            </a:r>
            <a:r>
              <a:rPr b="0" lang="en-US" sz="1200" spc="-1" strike="noStrike">
                <a:latin typeface="Arial"/>
              </a:rPr>
              <a:t>System.out.println(account.getAccountName() + " (" + account.getAccountNumber() + "): " + account.getBalance());</a:t>
            </a:r>
            <a:endParaRPr b="0" lang="en-US" sz="1200" spc="-1" strike="noStrike">
              <a:latin typeface="Arial"/>
            </a:endParaRPr>
          </a:p>
          <a:p>
            <a:pPr>
              <a:lnSpc>
                <a:spcPct val="100000"/>
              </a:lnSpc>
            </a:pPr>
            <a:r>
              <a:rPr b="0" lang="en-US" sz="1200" spc="-1" strike="noStrike">
                <a:latin typeface="Arial"/>
              </a:rPr>
              <a:t>        </a:t>
            </a:r>
            <a:r>
              <a:rPr b="0" lang="en-US" sz="1200" spc="-1" strike="noStrike">
                <a:latin typeface="Arial"/>
              </a:rPr>
              <a:t>}</a:t>
            </a:r>
            <a:endParaRPr b="0" lang="en-US" sz="1200" spc="-1" strike="noStrike">
              <a:latin typeface="Arial"/>
            </a:endParaRPr>
          </a:p>
          <a:p>
            <a:pPr>
              <a:lnSpc>
                <a:spcPct val="100000"/>
              </a:lnSpc>
            </a:pPr>
            <a:r>
              <a:rPr b="0" lang="en-US" sz="1200" spc="-1" strike="noStrike">
                <a:latin typeface="Arial"/>
              </a:rPr>
              <a:t>    </a:t>
            </a:r>
            <a:r>
              <a:rPr b="0" lang="en-US" sz="1200" spc="-1" strike="noStrike">
                <a:latin typeface="Arial"/>
              </a:rPr>
              <a:t>}</a:t>
            </a:r>
            <a:endParaRPr b="0" lang="en-US" sz="1200" spc="-1" strike="noStrike">
              <a:latin typeface="Arial"/>
            </a:endParaRPr>
          </a:p>
          <a:p>
            <a:pPr>
              <a:lnSpc>
                <a:spcPct val="100000"/>
              </a:lnSpc>
            </a:pPr>
            <a:r>
              <a:rPr b="0" lang="en-US" sz="1200" spc="-1" strike="noStrike">
                <a:latin typeface="Arial"/>
              </a:rPr>
              <a:t>}</a:t>
            </a:r>
            <a:endParaRPr b="0" lang="en-US" sz="1200" spc="-1" strike="noStrike">
              <a:latin typeface="Arial"/>
            </a:endParaRPr>
          </a:p>
          <a:p>
            <a:pPr>
              <a:lnSpc>
                <a:spcPct val="100000"/>
              </a:lnSpc>
            </a:pP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280160" y="1554480"/>
            <a:ext cx="10789560" cy="520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latin typeface="Arial"/>
              </a:rPr>
              <a:t>import java.util.Date;</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latin typeface="Arial"/>
              </a:rPr>
              <a:t>public class AccountingApp {</a:t>
            </a:r>
            <a:endParaRPr b="0" lang="en-US" sz="1400" spc="-1" strike="noStrike">
              <a:latin typeface="Arial"/>
            </a:endParaRPr>
          </a:p>
          <a:p>
            <a:pPr>
              <a:lnSpc>
                <a:spcPct val="100000"/>
              </a:lnSpc>
            </a:pPr>
            <a:r>
              <a:rPr b="0" lang="en-US" sz="1400" spc="-1" strike="noStrike">
                <a:latin typeface="Arial"/>
              </a:rPr>
              <a:t>    </a:t>
            </a:r>
            <a:r>
              <a:rPr b="0" lang="en-US" sz="1400" spc="-1" strike="noStrike">
                <a:latin typeface="Arial"/>
              </a:rPr>
              <a:t>public static void main(String[] args) {</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latin typeface="Arial"/>
              </a:rPr>
              <a:t>        </a:t>
            </a:r>
            <a:r>
              <a:rPr b="0" lang="en-US" sz="1400" spc="-1" strike="noStrike">
                <a:latin typeface="Arial"/>
              </a:rPr>
              <a:t>Ledger ledger = new Ledger();</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latin typeface="Arial"/>
              </a:rPr>
              <a:t>        </a:t>
            </a:r>
            <a:r>
              <a:rPr b="0" lang="en-US" sz="1400" spc="-1" strike="noStrike">
                <a:latin typeface="Arial"/>
              </a:rPr>
              <a:t>AssetAccount assetAccount = new AssetAccount("1001", "Cash");</a:t>
            </a:r>
            <a:endParaRPr b="0" lang="en-US" sz="1400" spc="-1" strike="noStrike">
              <a:latin typeface="Arial"/>
            </a:endParaRPr>
          </a:p>
          <a:p>
            <a:pPr>
              <a:lnSpc>
                <a:spcPct val="100000"/>
              </a:lnSpc>
            </a:pPr>
            <a:r>
              <a:rPr b="0" lang="en-US" sz="1400" spc="-1" strike="noStrike">
                <a:latin typeface="Arial"/>
              </a:rPr>
              <a:t>        </a:t>
            </a:r>
            <a:r>
              <a:rPr b="0" lang="en-US" sz="1400" spc="-1" strike="noStrike">
                <a:latin typeface="Arial"/>
              </a:rPr>
              <a:t>LiabilityAccount liabilityAccount = new LiabilityAccount("2001", "Accounts Payable");</a:t>
            </a:r>
            <a:endParaRPr b="0" lang="en-US" sz="1400" spc="-1" strike="noStrike">
              <a:latin typeface="Arial"/>
            </a:endParaRPr>
          </a:p>
          <a:p>
            <a:pPr>
              <a:lnSpc>
                <a:spcPct val="100000"/>
              </a:lnSpc>
            </a:pPr>
            <a:r>
              <a:rPr b="0" lang="en-US" sz="1400" spc="-1" strike="noStrike">
                <a:latin typeface="Arial"/>
              </a:rPr>
              <a:t>        </a:t>
            </a:r>
            <a:r>
              <a:rPr b="0" lang="en-US" sz="1400" spc="-1" strike="noStrike">
                <a:latin typeface="Arial"/>
              </a:rPr>
              <a:t>EquityAccount equityAccount = new EquityAccount("3001", "Owner's Equity");</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latin typeface="Arial"/>
              </a:rPr>
              <a:t>        </a:t>
            </a:r>
            <a:r>
              <a:rPr b="0" lang="en-US" sz="1400" spc="-1" strike="noStrike">
                <a:latin typeface="Arial"/>
              </a:rPr>
              <a:t>ledger.addAccount(assetAccount);</a:t>
            </a:r>
            <a:endParaRPr b="0" lang="en-US" sz="1400" spc="-1" strike="noStrike">
              <a:latin typeface="Arial"/>
            </a:endParaRPr>
          </a:p>
          <a:p>
            <a:pPr>
              <a:lnSpc>
                <a:spcPct val="100000"/>
              </a:lnSpc>
            </a:pPr>
            <a:r>
              <a:rPr b="0" lang="en-US" sz="1400" spc="-1" strike="noStrike">
                <a:latin typeface="Arial"/>
              </a:rPr>
              <a:t>        </a:t>
            </a:r>
            <a:r>
              <a:rPr b="0" lang="en-US" sz="1400" spc="-1" strike="noStrike">
                <a:latin typeface="Arial"/>
              </a:rPr>
              <a:t>ledger.addAccount(liabilityAccount);</a:t>
            </a:r>
            <a:endParaRPr b="0" lang="en-US" sz="1400" spc="-1" strike="noStrike">
              <a:latin typeface="Arial"/>
            </a:endParaRPr>
          </a:p>
          <a:p>
            <a:pPr>
              <a:lnSpc>
                <a:spcPct val="100000"/>
              </a:lnSpc>
            </a:pPr>
            <a:r>
              <a:rPr b="0" lang="en-US" sz="1400" spc="-1" strike="noStrike">
                <a:latin typeface="Arial"/>
              </a:rPr>
              <a:t>        </a:t>
            </a:r>
            <a:r>
              <a:rPr b="0" lang="en-US" sz="1400" spc="-1" strike="noStrike">
                <a:latin typeface="Arial"/>
              </a:rPr>
              <a:t>ledger.addAccount(equityAccount);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latin typeface="Arial"/>
              </a:rPr>
              <a:t>        </a:t>
            </a:r>
            <a:r>
              <a:rPr b="0" lang="en-US" sz="1400" spc="-1" strike="noStrike">
                <a:latin typeface="Arial"/>
              </a:rPr>
              <a:t>FinancialTransaction income = new IncomeTransaction(new Date(), 5000.0, "Sale of product");</a:t>
            </a:r>
            <a:endParaRPr b="0" lang="en-US" sz="1400" spc="-1" strike="noStrike">
              <a:latin typeface="Arial"/>
            </a:endParaRPr>
          </a:p>
          <a:p>
            <a:pPr>
              <a:lnSpc>
                <a:spcPct val="100000"/>
              </a:lnSpc>
            </a:pPr>
            <a:r>
              <a:rPr b="0" lang="en-US" sz="1400" spc="-1" strike="noStrike">
                <a:latin typeface="Arial"/>
              </a:rPr>
              <a:t>        </a:t>
            </a:r>
            <a:r>
              <a:rPr b="0" lang="en-US" sz="1400" spc="-1" strike="noStrike">
                <a:latin typeface="Arial"/>
              </a:rPr>
              <a:t>FinancialTransaction expense = new ExpenseTransaction(new Date(), 2000.0, "Purchase of raw materials");</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latin typeface="Arial"/>
              </a:rPr>
              <a:t>        </a:t>
            </a:r>
            <a:r>
              <a:rPr b="0" lang="en-US" sz="1400" spc="-1" strike="noStrike">
                <a:latin typeface="Arial"/>
              </a:rPr>
              <a:t>ledger.addTransaction(income);</a:t>
            </a:r>
            <a:endParaRPr b="0" lang="en-US" sz="1400" spc="-1" strike="noStrike">
              <a:latin typeface="Arial"/>
            </a:endParaRPr>
          </a:p>
          <a:p>
            <a:pPr>
              <a:lnSpc>
                <a:spcPct val="100000"/>
              </a:lnSpc>
            </a:pPr>
            <a:r>
              <a:rPr b="0" lang="en-US" sz="1400" spc="-1" strike="noStrike">
                <a:latin typeface="Arial"/>
              </a:rPr>
              <a:t>        </a:t>
            </a:r>
            <a:r>
              <a:rPr b="0" lang="en-US" sz="1400" spc="-1" strike="noStrike">
                <a:latin typeface="Arial"/>
              </a:rPr>
              <a:t>ledger.addTransaction(expense);</a:t>
            </a:r>
            <a:endParaRPr b="0" lang="en-US" sz="1400" spc="-1" strike="noStrike">
              <a:latin typeface="Arial"/>
            </a:endParaRPr>
          </a:p>
          <a:p>
            <a:pPr>
              <a:lnSpc>
                <a:spcPct val="100000"/>
              </a:lnSpc>
            </a:pPr>
            <a:r>
              <a:rPr b="0" lang="en-US" sz="1400" spc="-1" strike="noStrike">
                <a:latin typeface="Arial"/>
              </a:rPr>
              <a:t>        </a:t>
            </a:r>
            <a:r>
              <a:rPr b="0" lang="en-US" sz="1400" spc="-1" strike="noStrike">
                <a:latin typeface="Arial"/>
              </a:rPr>
              <a:t>ledger.generateReport();</a:t>
            </a:r>
            <a:endParaRPr b="0" lang="en-US" sz="1400" spc="-1" strike="noStrike">
              <a:latin typeface="Arial"/>
            </a:endParaRPr>
          </a:p>
          <a:p>
            <a:pPr>
              <a:lnSpc>
                <a:spcPct val="100000"/>
              </a:lnSpc>
            </a:pPr>
            <a:r>
              <a:rPr b="0" lang="en-US" sz="1400" spc="-1" strike="noStrike">
                <a:latin typeface="Arial"/>
              </a:rPr>
              <a:t>    </a:t>
            </a:r>
            <a:r>
              <a:rPr b="0" lang="en-US" sz="1400" spc="-1" strike="noStrike">
                <a:latin typeface="Arial"/>
              </a:rPr>
              <a:t>}</a:t>
            </a:r>
            <a:endParaRPr b="0" lang="en-US" sz="1400" spc="-1" strike="noStrike">
              <a:latin typeface="Arial"/>
            </a:endParaRPr>
          </a:p>
          <a:p>
            <a:pPr>
              <a:lnSpc>
                <a:spcPct val="100000"/>
              </a:lnSpc>
            </a:pPr>
            <a:r>
              <a:rPr b="0" lang="en-US" sz="1400" spc="-1" strike="noStrike">
                <a:latin typeface="Arial"/>
              </a:rPr>
              <a:t>}</a:t>
            </a:r>
            <a:endParaRPr b="0" lang="en-US" sz="1400" spc="-1" strike="noStrike">
              <a:latin typeface="Arial"/>
            </a:endParaRPr>
          </a:p>
          <a:p>
            <a:pPr>
              <a:lnSpc>
                <a:spcPct val="100000"/>
              </a:lnSpc>
            </a:pPr>
            <a:endParaRPr b="0" lang="en-US" sz="1400" spc="-1" strike="noStrike">
              <a:latin typeface="Arial"/>
            </a:endParaRPr>
          </a:p>
        </p:txBody>
      </p:sp>
      <p:sp>
        <p:nvSpPr>
          <p:cNvPr id="149" name="CustomShape 2"/>
          <p:cNvSpPr/>
          <p:nvPr/>
        </p:nvSpPr>
        <p:spPr>
          <a:xfrm>
            <a:off x="3017520" y="548640"/>
            <a:ext cx="6491880" cy="485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2600" spc="-1" strike="noStrike">
                <a:latin typeface="Arial"/>
              </a:rPr>
              <a:t>MAIN CLASS</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0" name="" descr=""/>
          <p:cNvPicPr/>
          <p:nvPr/>
        </p:nvPicPr>
        <p:blipFill>
          <a:blip r:embed="rId1"/>
          <a:stretch/>
        </p:blipFill>
        <p:spPr>
          <a:xfrm>
            <a:off x="914400" y="822960"/>
            <a:ext cx="10881360" cy="585216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3200400" y="914400"/>
            <a:ext cx="6126120" cy="5770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200" spc="-1" strike="noStrike">
                <a:latin typeface="Arial"/>
              </a:rPr>
              <a:t>CONCLUSION</a:t>
            </a:r>
            <a:endParaRPr b="0" lang="en-US" sz="3200" spc="-1" strike="noStrike">
              <a:latin typeface="Arial"/>
            </a:endParaRPr>
          </a:p>
        </p:txBody>
      </p:sp>
      <p:sp>
        <p:nvSpPr>
          <p:cNvPr id="152" name="CustomShape 2"/>
          <p:cNvSpPr/>
          <p:nvPr/>
        </p:nvSpPr>
        <p:spPr>
          <a:xfrm>
            <a:off x="2286000" y="3931920"/>
            <a:ext cx="9052200" cy="1186920"/>
          </a:xfrm>
          <a:prstGeom prst="rect">
            <a:avLst/>
          </a:prstGeom>
          <a:noFill/>
          <a:ln>
            <a:noFill/>
          </a:ln>
        </p:spPr>
        <p:style>
          <a:lnRef idx="0"/>
          <a:fillRef idx="0"/>
          <a:effectRef idx="0"/>
          <a:fontRef idx="minor"/>
        </p:style>
        <p:txBody>
          <a:bodyPr lIns="90000" rIns="90000" tIns="45000" bIns="45000">
            <a:spAutoFit/>
          </a:bodyPr>
          <a:p>
            <a:pPr marL="216000" indent="-215640">
              <a:lnSpc>
                <a:spcPct val="100000"/>
              </a:lnSpc>
              <a:buClr>
                <a:srgbClr val="000000"/>
              </a:buClr>
              <a:buSzPct val="45000"/>
              <a:buFont typeface="Wingdings" charset="2"/>
              <a:buChar char=""/>
            </a:pPr>
            <a:r>
              <a:rPr b="0" lang="en-US" sz="2400" spc="-1" strike="noStrike">
                <a:latin typeface="Arial"/>
              </a:rPr>
              <a:t>This application enhances efficiency, reduces errors, and ensures accurate financial record-keeping, making it a valuable asset for any organization.</a:t>
            </a:r>
            <a:endParaRPr b="0" lang="en-US" sz="2400" spc="-1" strike="noStrike">
              <a:latin typeface="Arial"/>
            </a:endParaRPr>
          </a:p>
        </p:txBody>
      </p:sp>
      <p:sp>
        <p:nvSpPr>
          <p:cNvPr id="153" name="CustomShape 3"/>
          <p:cNvSpPr/>
          <p:nvPr/>
        </p:nvSpPr>
        <p:spPr>
          <a:xfrm>
            <a:off x="2194560" y="2377440"/>
            <a:ext cx="8777880" cy="1186920"/>
          </a:xfrm>
          <a:prstGeom prst="rect">
            <a:avLst/>
          </a:prstGeom>
          <a:noFill/>
          <a:ln>
            <a:noFill/>
          </a:ln>
        </p:spPr>
        <p:style>
          <a:lnRef idx="0"/>
          <a:fillRef idx="0"/>
          <a:effectRef idx="0"/>
          <a:fontRef idx="minor"/>
        </p:style>
        <p:txBody>
          <a:bodyPr lIns="90000" rIns="90000" tIns="45000" bIns="45000">
            <a:spAutoFit/>
          </a:bodyPr>
          <a:p>
            <a:pPr marL="216000" indent="-215640">
              <a:lnSpc>
                <a:spcPct val="100000"/>
              </a:lnSpc>
              <a:buClr>
                <a:srgbClr val="000000"/>
              </a:buClr>
              <a:buSzPct val="45000"/>
              <a:buFont typeface="Wingdings" charset="2"/>
              <a:buChar char=""/>
            </a:pPr>
            <a:r>
              <a:rPr b="0" lang="en-US" sz="2400" spc="-1" strike="noStrike">
                <a:latin typeface="Arial"/>
              </a:rPr>
              <a:t>The Accounting App streamlines financial management by providing a comprehensive suite of tools tailored for user roles like Admin and Accountant.</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3200400" y="2743200"/>
            <a:ext cx="6126120" cy="1308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0" spc="-1" strike="noStrike">
                <a:latin typeface="Arial"/>
              </a:rPr>
              <a:t>THANK YOU</a:t>
            </a:r>
            <a:endParaRPr b="0" lang="en-US" sz="8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1437840" y="864000"/>
            <a:ext cx="10187280" cy="19184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Bahnschrift SemiLight"/>
                <a:ea typeface="Arial"/>
              </a:rPr>
              <a:t>                </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000000"/>
                </a:solidFill>
                <a:latin typeface="Bahnschrift SemiLight"/>
                <a:ea typeface="Arial"/>
              </a:rPr>
              <a:t>               </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000000"/>
                </a:solidFill>
                <a:latin typeface="Bahnschrift SemiLight"/>
                <a:ea typeface="Arial"/>
              </a:rPr>
              <a:t>                </a:t>
            </a:r>
            <a:endParaRPr b="0" lang="en-US" sz="2400" spc="-1" strike="noStrike">
              <a:latin typeface="Arial"/>
            </a:endParaRPr>
          </a:p>
        </p:txBody>
      </p:sp>
      <p:sp>
        <p:nvSpPr>
          <p:cNvPr id="127" name="CustomShape 2"/>
          <p:cNvSpPr/>
          <p:nvPr/>
        </p:nvSpPr>
        <p:spPr>
          <a:xfrm>
            <a:off x="2743200" y="1005840"/>
            <a:ext cx="8228160" cy="6991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4000" spc="-1" strike="noStrike">
                <a:solidFill>
                  <a:srgbClr val="000000"/>
                </a:solidFill>
                <a:latin typeface="Arial"/>
                <a:ea typeface="DejaVu Sans"/>
              </a:rPr>
              <a:t>PROBLEM STATEMENT</a:t>
            </a:r>
            <a:endParaRPr b="0" lang="en-US" sz="4000" spc="-1" strike="noStrike">
              <a:latin typeface="Arial"/>
            </a:endParaRPr>
          </a:p>
        </p:txBody>
      </p:sp>
      <p:sp>
        <p:nvSpPr>
          <p:cNvPr id="128" name="CustomShape 3"/>
          <p:cNvSpPr/>
          <p:nvPr/>
        </p:nvSpPr>
        <p:spPr>
          <a:xfrm>
            <a:off x="1097280" y="2377440"/>
            <a:ext cx="10337400" cy="214704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1800" spc="-1" strike="noStrike">
                <a:solidFill>
                  <a:srgbClr val="000000"/>
                </a:solidFill>
                <a:latin typeface="Arial"/>
                <a:ea typeface="DejaVu Sans"/>
              </a:rPr>
              <a:t>Develop an Accounting Application that allows businesses to manage their financial transactions efficiently. The application will enable users to handle tasks such as recording transactions, managing ledgers, generating financial reports, calculating taxes, and managing invoices. The goal is to simplify financial management for small and medium-sized businesses by providing a centralized platform for their accounting needs..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4640760" y="326520"/>
            <a:ext cx="4356720" cy="913320"/>
          </a:xfrm>
          <a:prstGeom prst="rect">
            <a:avLst/>
          </a:prstGeom>
          <a:noFill/>
          <a:ln>
            <a:noFill/>
          </a:ln>
        </p:spPr>
        <p:style>
          <a:lnRef idx="0"/>
          <a:fillRef idx="0"/>
          <a:effectRef idx="0"/>
          <a:fontRef idx="minor"/>
        </p:style>
      </p:sp>
      <p:sp>
        <p:nvSpPr>
          <p:cNvPr id="130" name="CustomShape 2"/>
          <p:cNvSpPr/>
          <p:nvPr/>
        </p:nvSpPr>
        <p:spPr>
          <a:xfrm>
            <a:off x="9524880" y="6381720"/>
            <a:ext cx="687240" cy="322200"/>
          </a:xfrm>
          <a:prstGeom prst="rect">
            <a:avLst/>
          </a:prstGeom>
          <a:noFill/>
          <a:ln>
            <a:noFill/>
          </a:ln>
        </p:spPr>
        <p:style>
          <a:lnRef idx="0"/>
          <a:fillRef idx="0"/>
          <a:effectRef idx="0"/>
          <a:fontRef idx="minor"/>
        </p:style>
        <p:txBody>
          <a:bodyPr lIns="90000" rIns="90000" tIns="46800" bIns="46800" anchor="b">
            <a:noAutofit/>
          </a:bodyPr>
          <a:p>
            <a:pPr algn="ctr">
              <a:lnSpc>
                <a:spcPct val="100000"/>
              </a:lnSpc>
            </a:pPr>
            <a:fld id="{14AFFAD9-32D4-4DDC-B908-B22A603BF1AE}" type="slidenum">
              <a:rPr b="0" lang="en-US" sz="1400" spc="-1" strike="noStrike">
                <a:solidFill>
                  <a:srgbClr val="8898c3"/>
                </a:solidFill>
                <a:latin typeface="Times New Roman"/>
                <a:ea typeface="Times New Roman"/>
              </a:rPr>
              <a:t>&lt;number&gt;</a:t>
            </a:fld>
            <a:endParaRPr b="0" lang="en-US" sz="1400" spc="-1" strike="noStrike">
              <a:latin typeface="Arial"/>
            </a:endParaRPr>
          </a:p>
        </p:txBody>
      </p:sp>
      <p:sp>
        <p:nvSpPr>
          <p:cNvPr id="131" name="CustomShape 3"/>
          <p:cNvSpPr/>
          <p:nvPr/>
        </p:nvSpPr>
        <p:spPr>
          <a:xfrm>
            <a:off x="5791320" y="6381720"/>
            <a:ext cx="2055600" cy="322200"/>
          </a:xfrm>
          <a:prstGeom prst="rect">
            <a:avLst/>
          </a:prstGeom>
          <a:noFill/>
          <a:ln>
            <a:noFill/>
          </a:ln>
        </p:spPr>
        <p:style>
          <a:lnRef idx="0"/>
          <a:fillRef idx="0"/>
          <a:effectRef idx="0"/>
          <a:fontRef idx="minor"/>
        </p:style>
      </p:sp>
      <p:sp>
        <p:nvSpPr>
          <p:cNvPr id="132" name="CustomShape 4"/>
          <p:cNvSpPr/>
          <p:nvPr/>
        </p:nvSpPr>
        <p:spPr>
          <a:xfrm>
            <a:off x="2834640" y="920160"/>
            <a:ext cx="7862400" cy="5770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200" spc="-1" strike="noStrike">
                <a:solidFill>
                  <a:srgbClr val="000000"/>
                </a:solidFill>
                <a:latin typeface="Arial"/>
                <a:ea typeface="DejaVu Sans"/>
              </a:rPr>
              <a:t>MODULES AND CONCEPT</a:t>
            </a:r>
            <a:endParaRPr b="0" lang="en-US" sz="3200" spc="-1" strike="noStrike">
              <a:latin typeface="Arial"/>
            </a:endParaRPr>
          </a:p>
        </p:txBody>
      </p:sp>
      <p:sp>
        <p:nvSpPr>
          <p:cNvPr id="133" name="CustomShape 5"/>
          <p:cNvSpPr/>
          <p:nvPr/>
        </p:nvSpPr>
        <p:spPr>
          <a:xfrm>
            <a:off x="1828800" y="1784880"/>
            <a:ext cx="9416880" cy="4835520"/>
          </a:xfrm>
          <a:prstGeom prst="rect">
            <a:avLst/>
          </a:prstGeom>
          <a:noFill/>
          <a:ln>
            <a:noFill/>
          </a:ln>
        </p:spPr>
        <p:style>
          <a:lnRef idx="0"/>
          <a:fillRef idx="0"/>
          <a:effectRef idx="0"/>
          <a:fontRef idx="minor"/>
        </p:style>
        <p:txBody>
          <a:bodyPr lIns="90000" rIns="90000" tIns="45000" bIns="45000">
            <a:spAutoFit/>
          </a:bodyPr>
          <a:p>
            <a:pPr>
              <a:lnSpc>
                <a:spcPct val="150000"/>
              </a:lnSpc>
            </a:pPr>
            <a:r>
              <a:rPr b="1" lang="en-US" sz="1600" spc="-1" strike="noStrike">
                <a:solidFill>
                  <a:srgbClr val="000000"/>
                </a:solidFill>
                <a:latin typeface="Arial"/>
                <a:ea typeface="DejaVu Sans"/>
              </a:rPr>
              <a:t>User Management Module:</a:t>
            </a:r>
            <a:endParaRPr b="0" lang="en-US" sz="1600" spc="-1" strike="noStrike">
              <a:latin typeface="Arial"/>
            </a:endParaRPr>
          </a:p>
          <a:p>
            <a:pPr>
              <a:lnSpc>
                <a:spcPct val="150000"/>
              </a:lnSpc>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Concepts: Inheritance, Encapsulation, and Polymorphism.</a:t>
            </a:r>
            <a:endParaRPr b="0" lang="en-US" sz="1600" spc="-1" strike="noStrike">
              <a:latin typeface="Arial"/>
            </a:endParaRPr>
          </a:p>
          <a:p>
            <a:pPr>
              <a:lnSpc>
                <a:spcPct val="150000"/>
              </a:lnSpc>
            </a:pPr>
            <a:r>
              <a:rPr b="1" lang="en-US" sz="1600" spc="-1" strike="noStrike">
                <a:solidFill>
                  <a:srgbClr val="000000"/>
                </a:solidFill>
                <a:latin typeface="Arial"/>
                <a:ea typeface="DejaVu Sans"/>
              </a:rPr>
              <a:t>Transaction Management Module:</a:t>
            </a:r>
            <a:endParaRPr b="0" lang="en-US" sz="1600" spc="-1" strike="noStrike">
              <a:latin typeface="Arial"/>
            </a:endParaRPr>
          </a:p>
          <a:p>
            <a:pPr>
              <a:lnSpc>
                <a:spcPct val="150000"/>
              </a:lnSpc>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Concepts: Encapsulation</a:t>
            </a:r>
            <a:endParaRPr b="0" lang="en-US" sz="1600" spc="-1" strike="noStrike">
              <a:latin typeface="Arial"/>
            </a:endParaRPr>
          </a:p>
          <a:p>
            <a:pPr>
              <a:lnSpc>
                <a:spcPct val="150000"/>
              </a:lnSpc>
            </a:pPr>
            <a:r>
              <a:rPr b="1" lang="en-US" sz="1600" spc="-1" strike="noStrike">
                <a:solidFill>
                  <a:srgbClr val="000000"/>
                </a:solidFill>
                <a:latin typeface="Arial"/>
                <a:ea typeface="DejaVu Sans"/>
              </a:rPr>
              <a:t>Ledger Management Module:</a:t>
            </a:r>
            <a:endParaRPr b="0" lang="en-US" sz="1600" spc="-1" strike="noStrike">
              <a:latin typeface="Arial"/>
            </a:endParaRPr>
          </a:p>
          <a:p>
            <a:pPr>
              <a:lnSpc>
                <a:spcPct val="150000"/>
              </a:lnSpc>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Concepts: Data encapsulation, state management.</a:t>
            </a:r>
            <a:endParaRPr b="0" lang="en-US" sz="1600" spc="-1" strike="noStrike">
              <a:latin typeface="Arial"/>
            </a:endParaRPr>
          </a:p>
          <a:p>
            <a:pPr>
              <a:lnSpc>
                <a:spcPct val="150000"/>
              </a:lnSpc>
            </a:pPr>
            <a:r>
              <a:rPr b="1" lang="en-US" sz="1600" spc="-1" strike="noStrike">
                <a:solidFill>
                  <a:srgbClr val="000000"/>
                </a:solidFill>
                <a:latin typeface="Arial"/>
                <a:ea typeface="DejaVu Sans"/>
              </a:rPr>
              <a:t>Report Generation Module:</a:t>
            </a:r>
            <a:endParaRPr b="0" lang="en-US" sz="1600" spc="-1" strike="noStrike">
              <a:latin typeface="Arial"/>
            </a:endParaRPr>
          </a:p>
          <a:p>
            <a:pPr>
              <a:lnSpc>
                <a:spcPct val="150000"/>
              </a:lnSpc>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Concepts: Encapsulation, Abstraction.</a:t>
            </a:r>
            <a:endParaRPr b="0" lang="en-US" sz="1600" spc="-1" strike="noStrike">
              <a:latin typeface="Arial"/>
            </a:endParaRPr>
          </a:p>
          <a:p>
            <a:pPr>
              <a:lnSpc>
                <a:spcPct val="150000"/>
              </a:lnSpc>
            </a:pPr>
            <a:r>
              <a:rPr b="1" lang="en-US" sz="1600" spc="-1" strike="noStrike">
                <a:solidFill>
                  <a:srgbClr val="000000"/>
                </a:solidFill>
                <a:latin typeface="Arial"/>
                <a:ea typeface="DejaVu Sans"/>
              </a:rPr>
              <a:t>Invoice Generation Module:</a:t>
            </a:r>
            <a:endParaRPr b="0" lang="en-US" sz="1600" spc="-1" strike="noStrike">
              <a:latin typeface="Arial"/>
            </a:endParaRPr>
          </a:p>
          <a:p>
            <a:pPr>
              <a:lnSpc>
                <a:spcPct val="150000"/>
              </a:lnSpc>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Concepts: Object-Oriented Modeling.</a:t>
            </a:r>
            <a:endParaRPr b="0" lang="en-US" sz="1600" spc="-1" strike="noStrike">
              <a:latin typeface="Arial"/>
            </a:endParaRPr>
          </a:p>
          <a:p>
            <a:pPr>
              <a:lnSpc>
                <a:spcPct val="150000"/>
              </a:lnSpc>
            </a:pPr>
            <a:r>
              <a:rPr b="1" lang="en-US" sz="1600" spc="-1" strike="noStrike">
                <a:solidFill>
                  <a:srgbClr val="000000"/>
                </a:solidFill>
                <a:latin typeface="Arial"/>
                <a:ea typeface="DejaVu Sans"/>
              </a:rPr>
              <a:t>Tax Management Module:</a:t>
            </a:r>
            <a:endParaRPr b="0" lang="en-US" sz="1600" spc="-1" strike="noStrike">
              <a:latin typeface="Arial"/>
            </a:endParaRPr>
          </a:p>
          <a:p>
            <a:pPr>
              <a:lnSpc>
                <a:spcPct val="150000"/>
              </a:lnSpc>
            </a:pP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	</a:t>
            </a:r>
            <a:r>
              <a:rPr b="0" lang="en-US" sz="1600" spc="-1" strike="noStrike">
                <a:solidFill>
                  <a:srgbClr val="000000"/>
                </a:solidFill>
                <a:latin typeface="Arial"/>
                <a:ea typeface="DejaVu Sans"/>
              </a:rPr>
              <a:t>Concepts: Encapsulation and reusability.</a:t>
            </a:r>
            <a:endParaRPr b="0" lang="en-US" sz="1600" spc="-1" strike="noStrike">
              <a:latin typeface="Arial"/>
            </a:endParaRPr>
          </a:p>
          <a:p>
            <a:pPr>
              <a:lnSpc>
                <a:spcPct val="150000"/>
              </a:lnSpc>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2905200" y="511560"/>
            <a:ext cx="7827480" cy="821520"/>
          </a:xfrm>
          <a:prstGeom prst="rect">
            <a:avLst/>
          </a:prstGeom>
          <a:noFill/>
          <a:ln>
            <a:noFill/>
          </a:ln>
        </p:spPr>
        <p:style>
          <a:lnRef idx="0"/>
          <a:fillRef idx="0"/>
          <a:effectRef idx="0"/>
          <a:fontRef idx="minor"/>
        </p:style>
      </p:sp>
      <p:sp>
        <p:nvSpPr>
          <p:cNvPr id="135" name="CustomShape 2"/>
          <p:cNvSpPr/>
          <p:nvPr/>
        </p:nvSpPr>
        <p:spPr>
          <a:xfrm>
            <a:off x="9524880" y="6381720"/>
            <a:ext cx="687240" cy="322200"/>
          </a:xfrm>
          <a:prstGeom prst="rect">
            <a:avLst/>
          </a:prstGeom>
          <a:noFill/>
          <a:ln>
            <a:noFill/>
          </a:ln>
        </p:spPr>
        <p:style>
          <a:lnRef idx="0"/>
          <a:fillRef idx="0"/>
          <a:effectRef idx="0"/>
          <a:fontRef idx="minor"/>
        </p:style>
        <p:txBody>
          <a:bodyPr lIns="90000" rIns="90000" tIns="46800" bIns="46800" anchor="b">
            <a:noAutofit/>
          </a:bodyPr>
          <a:p>
            <a:pPr algn="ctr">
              <a:lnSpc>
                <a:spcPct val="100000"/>
              </a:lnSpc>
            </a:pPr>
            <a:fld id="{B08AF807-F4D3-497C-AD7C-D88D1A68404E}" type="slidenum">
              <a:rPr b="0" lang="en-US" sz="1400" spc="-1" strike="noStrike">
                <a:solidFill>
                  <a:srgbClr val="8898c3"/>
                </a:solidFill>
                <a:latin typeface="Times New Roman"/>
                <a:ea typeface="Times New Roman"/>
              </a:rPr>
              <a:t>&lt;number&gt;</a:t>
            </a:fld>
            <a:endParaRPr b="0" lang="en-US" sz="1400" spc="-1" strike="noStrike">
              <a:latin typeface="Arial"/>
            </a:endParaRPr>
          </a:p>
        </p:txBody>
      </p:sp>
      <p:sp>
        <p:nvSpPr>
          <p:cNvPr id="136" name="CustomShape 3"/>
          <p:cNvSpPr/>
          <p:nvPr/>
        </p:nvSpPr>
        <p:spPr>
          <a:xfrm>
            <a:off x="5791320" y="6381720"/>
            <a:ext cx="2055600" cy="322200"/>
          </a:xfrm>
          <a:prstGeom prst="rect">
            <a:avLst/>
          </a:prstGeom>
          <a:noFill/>
          <a:ln>
            <a:noFill/>
          </a:ln>
        </p:spPr>
        <p:style>
          <a:lnRef idx="0"/>
          <a:fillRef idx="0"/>
          <a:effectRef idx="0"/>
          <a:fontRef idx="minor"/>
        </p:style>
      </p:sp>
      <p:sp>
        <p:nvSpPr>
          <p:cNvPr id="137" name="CustomShape 4"/>
          <p:cNvSpPr/>
          <p:nvPr/>
        </p:nvSpPr>
        <p:spPr>
          <a:xfrm>
            <a:off x="1280160" y="1657800"/>
            <a:ext cx="5028840" cy="45651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000000"/>
                </a:solidFill>
                <a:latin typeface="Arial"/>
                <a:ea typeface="DejaVu Sans"/>
              </a:rPr>
              <a:t>import java.util.Date;</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a:ea typeface="DejaVu Sans"/>
              </a:rPr>
              <a:t>public abstract class FinancialTransaction {</a:t>
            </a:r>
            <a:endParaRPr b="0" lang="en-US" sz="1400" spc="-1" strike="noStrike">
              <a:latin typeface="Arial"/>
            </a:endParaRPr>
          </a:p>
          <a:p>
            <a:pPr>
              <a:lnSpc>
                <a:spcPct val="100000"/>
              </a:lnSpc>
            </a:pPr>
            <a:r>
              <a:rPr b="0" lang="en-US" sz="1400" spc="-1" strike="noStrike">
                <a:solidFill>
                  <a:srgbClr val="000000"/>
                </a:solidFill>
                <a:latin typeface="Arial"/>
                <a:ea typeface="DejaVu Sans"/>
              </a:rPr>
              <a:t>    </a:t>
            </a:r>
            <a:r>
              <a:rPr b="0" lang="en-US" sz="1400" spc="-1" strike="noStrike">
                <a:solidFill>
                  <a:srgbClr val="000000"/>
                </a:solidFill>
                <a:latin typeface="Arial"/>
                <a:ea typeface="DejaVu Sans"/>
              </a:rPr>
              <a:t>protected Date date;</a:t>
            </a:r>
            <a:endParaRPr b="0" lang="en-US" sz="1400" spc="-1" strike="noStrike">
              <a:latin typeface="Arial"/>
            </a:endParaRPr>
          </a:p>
          <a:p>
            <a:pPr>
              <a:lnSpc>
                <a:spcPct val="100000"/>
              </a:lnSpc>
            </a:pPr>
            <a:r>
              <a:rPr b="0" lang="en-US" sz="1400" spc="-1" strike="noStrike">
                <a:solidFill>
                  <a:srgbClr val="000000"/>
                </a:solidFill>
                <a:latin typeface="Arial"/>
                <a:ea typeface="DejaVu Sans"/>
              </a:rPr>
              <a:t>    </a:t>
            </a:r>
            <a:r>
              <a:rPr b="0" lang="en-US" sz="1400" spc="-1" strike="noStrike">
                <a:solidFill>
                  <a:srgbClr val="000000"/>
                </a:solidFill>
                <a:latin typeface="Arial"/>
                <a:ea typeface="DejaVu Sans"/>
              </a:rPr>
              <a:t>protected double amount;</a:t>
            </a:r>
            <a:endParaRPr b="0" lang="en-US" sz="1400" spc="-1" strike="noStrike">
              <a:latin typeface="Arial"/>
            </a:endParaRPr>
          </a:p>
          <a:p>
            <a:pPr>
              <a:lnSpc>
                <a:spcPct val="100000"/>
              </a:lnSpc>
            </a:pPr>
            <a:r>
              <a:rPr b="0" lang="en-US" sz="1400" spc="-1" strike="noStrike">
                <a:solidFill>
                  <a:srgbClr val="000000"/>
                </a:solidFill>
                <a:latin typeface="Arial"/>
                <a:ea typeface="DejaVu Sans"/>
              </a:rPr>
              <a:t>    </a:t>
            </a:r>
            <a:r>
              <a:rPr b="0" lang="en-US" sz="1400" spc="-1" strike="noStrike">
                <a:solidFill>
                  <a:srgbClr val="000000"/>
                </a:solidFill>
                <a:latin typeface="Arial"/>
                <a:ea typeface="DejaVu Sans"/>
              </a:rPr>
              <a:t>protected String description;</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a:ea typeface="DejaVu Sans"/>
              </a:rPr>
              <a:t>    </a:t>
            </a:r>
            <a:r>
              <a:rPr b="0" lang="en-US" sz="1400" spc="-1" strike="noStrike">
                <a:solidFill>
                  <a:srgbClr val="000000"/>
                </a:solidFill>
                <a:latin typeface="Arial"/>
                <a:ea typeface="DejaVu Sans"/>
              </a:rPr>
              <a:t>public FinancialTransaction(Date date, double amount, String description) {</a:t>
            </a:r>
            <a:endParaRPr b="0" lang="en-US" sz="1400" spc="-1" strike="noStrike">
              <a:latin typeface="Arial"/>
            </a:endParaRPr>
          </a:p>
          <a:p>
            <a:pPr>
              <a:lnSpc>
                <a:spcPct val="100000"/>
              </a:lnSpc>
            </a:pPr>
            <a:r>
              <a:rPr b="0" lang="en-US" sz="1400" spc="-1" strike="noStrike">
                <a:solidFill>
                  <a:srgbClr val="000000"/>
                </a:solidFill>
                <a:latin typeface="Arial"/>
                <a:ea typeface="DejaVu Sans"/>
              </a:rPr>
              <a:t>        </a:t>
            </a:r>
            <a:r>
              <a:rPr b="0" lang="en-US" sz="1400" spc="-1" strike="noStrike">
                <a:solidFill>
                  <a:srgbClr val="000000"/>
                </a:solidFill>
                <a:latin typeface="Arial"/>
                <a:ea typeface="DejaVu Sans"/>
              </a:rPr>
              <a:t>this.date = date;</a:t>
            </a:r>
            <a:endParaRPr b="0" lang="en-US" sz="1400" spc="-1" strike="noStrike">
              <a:latin typeface="Arial"/>
            </a:endParaRPr>
          </a:p>
          <a:p>
            <a:pPr>
              <a:lnSpc>
                <a:spcPct val="100000"/>
              </a:lnSpc>
            </a:pPr>
            <a:r>
              <a:rPr b="0" lang="en-US" sz="1400" spc="-1" strike="noStrike">
                <a:solidFill>
                  <a:srgbClr val="000000"/>
                </a:solidFill>
                <a:latin typeface="Arial"/>
                <a:ea typeface="DejaVu Sans"/>
              </a:rPr>
              <a:t>        </a:t>
            </a:r>
            <a:r>
              <a:rPr b="0" lang="en-US" sz="1400" spc="-1" strike="noStrike">
                <a:solidFill>
                  <a:srgbClr val="000000"/>
                </a:solidFill>
                <a:latin typeface="Arial"/>
                <a:ea typeface="DejaVu Sans"/>
              </a:rPr>
              <a:t>this.amount = amount;</a:t>
            </a:r>
            <a:endParaRPr b="0" lang="en-US" sz="1400" spc="-1" strike="noStrike">
              <a:latin typeface="Arial"/>
            </a:endParaRPr>
          </a:p>
          <a:p>
            <a:pPr>
              <a:lnSpc>
                <a:spcPct val="100000"/>
              </a:lnSpc>
            </a:pPr>
            <a:r>
              <a:rPr b="0" lang="en-US" sz="1400" spc="-1" strike="noStrike">
                <a:solidFill>
                  <a:srgbClr val="000000"/>
                </a:solidFill>
                <a:latin typeface="Arial"/>
                <a:ea typeface="DejaVu Sans"/>
              </a:rPr>
              <a:t>        </a:t>
            </a:r>
            <a:r>
              <a:rPr b="0" lang="en-US" sz="1400" spc="-1" strike="noStrike">
                <a:solidFill>
                  <a:srgbClr val="000000"/>
                </a:solidFill>
                <a:latin typeface="Arial"/>
                <a:ea typeface="DejaVu Sans"/>
              </a:rPr>
              <a:t>this.description = description;</a:t>
            </a:r>
            <a:endParaRPr b="0" lang="en-US" sz="1400" spc="-1" strike="noStrike">
              <a:latin typeface="Arial"/>
            </a:endParaRPr>
          </a:p>
          <a:p>
            <a:pPr>
              <a:lnSpc>
                <a:spcPct val="100000"/>
              </a:lnSpc>
            </a:pPr>
            <a:r>
              <a:rPr b="0" lang="en-US" sz="1400" spc="-1" strike="noStrike">
                <a:solidFill>
                  <a:srgbClr val="000000"/>
                </a:solidFill>
                <a:latin typeface="Arial"/>
                <a:ea typeface="DejaVu Sans"/>
              </a:rPr>
              <a:t>    </a:t>
            </a:r>
            <a:r>
              <a:rPr b="0" lang="en-US" sz="1400" spc="-1" strike="noStrike">
                <a:solidFill>
                  <a:srgbClr val="000000"/>
                </a:solidFill>
                <a:latin typeface="Arial"/>
                <a:ea typeface="DejaVu Sans"/>
              </a:rPr>
              <a: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a:ea typeface="DejaVu Sans"/>
              </a:rPr>
              <a:t>    </a:t>
            </a:r>
            <a:r>
              <a:rPr b="0" lang="en-US" sz="1400" spc="-1" strike="noStrike">
                <a:solidFill>
                  <a:srgbClr val="000000"/>
                </a:solidFill>
                <a:latin typeface="Arial"/>
                <a:ea typeface="DejaVu Sans"/>
              </a:rPr>
              <a:t>public abstract String getType();</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a:ea typeface="DejaVu Sans"/>
              </a:rPr>
              <a:t>    </a:t>
            </a:r>
            <a:r>
              <a:rPr b="0" lang="en-US" sz="1400" spc="-1" strike="noStrike">
                <a:solidFill>
                  <a:srgbClr val="000000"/>
                </a:solidFill>
                <a:latin typeface="Arial"/>
                <a:ea typeface="DejaVu Sans"/>
              </a:rPr>
              <a:t>public Date getDate() {</a:t>
            </a:r>
            <a:endParaRPr b="0" lang="en-US" sz="1400" spc="-1" strike="noStrike">
              <a:latin typeface="Arial"/>
            </a:endParaRPr>
          </a:p>
          <a:p>
            <a:pPr>
              <a:lnSpc>
                <a:spcPct val="100000"/>
              </a:lnSpc>
            </a:pPr>
            <a:r>
              <a:rPr b="0" lang="en-US" sz="1400" spc="-1" strike="noStrike">
                <a:solidFill>
                  <a:srgbClr val="000000"/>
                </a:solidFill>
                <a:latin typeface="Arial"/>
                <a:ea typeface="DejaVu Sans"/>
              </a:rPr>
              <a:t>        </a:t>
            </a:r>
            <a:r>
              <a:rPr b="0" lang="en-US" sz="1400" spc="-1" strike="noStrike">
                <a:solidFill>
                  <a:srgbClr val="000000"/>
                </a:solidFill>
                <a:latin typeface="Arial"/>
                <a:ea typeface="DejaVu Sans"/>
              </a:rPr>
              <a:t>return date;</a:t>
            </a:r>
            <a:endParaRPr b="0" lang="en-US" sz="1400" spc="-1" strike="noStrike">
              <a:latin typeface="Arial"/>
            </a:endParaRPr>
          </a:p>
          <a:p>
            <a:pPr>
              <a:lnSpc>
                <a:spcPct val="100000"/>
              </a:lnSpc>
            </a:pPr>
            <a:r>
              <a:rPr b="0" lang="en-US" sz="1400" spc="-1" strike="noStrike">
                <a:solidFill>
                  <a:srgbClr val="000000"/>
                </a:solidFill>
                <a:latin typeface="Arial"/>
                <a:ea typeface="DejaVu Sans"/>
              </a:rPr>
              <a:t>    </a:t>
            </a:r>
            <a:r>
              <a:rPr b="0" lang="en-US" sz="1400" spc="-1" strike="noStrike">
                <a:solidFill>
                  <a:srgbClr val="000000"/>
                </a:solidFill>
                <a:latin typeface="Arial"/>
                <a:ea typeface="DejaVu Sans"/>
              </a:rPr>
              <a: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a:ea typeface="DejaVu Sans"/>
              </a:rPr>
              <a:t>   </a:t>
            </a:r>
            <a:endParaRPr b="0" lang="en-US" sz="1400" spc="-1" strike="noStrike">
              <a:latin typeface="Arial"/>
            </a:endParaRPr>
          </a:p>
        </p:txBody>
      </p:sp>
      <p:sp>
        <p:nvSpPr>
          <p:cNvPr id="138" name="CustomShape 5"/>
          <p:cNvSpPr/>
          <p:nvPr/>
        </p:nvSpPr>
        <p:spPr>
          <a:xfrm>
            <a:off x="5943600" y="3276720"/>
            <a:ext cx="303120" cy="303120"/>
          </a:xfrm>
          <a:prstGeom prst="rect">
            <a:avLst/>
          </a:prstGeom>
          <a:noFill/>
          <a:ln>
            <a:noFill/>
          </a:ln>
        </p:spPr>
        <p:style>
          <a:lnRef idx="0"/>
          <a:fillRef idx="0"/>
          <a:effectRef idx="0"/>
          <a:fontRef idx="minor"/>
        </p:style>
      </p:sp>
      <p:sp>
        <p:nvSpPr>
          <p:cNvPr id="139" name="CustomShape 6"/>
          <p:cNvSpPr/>
          <p:nvPr/>
        </p:nvSpPr>
        <p:spPr>
          <a:xfrm>
            <a:off x="5876280" y="833040"/>
            <a:ext cx="2264400" cy="2264400"/>
          </a:xfrm>
          <a:prstGeom prst="rect">
            <a:avLst/>
          </a:prstGeom>
          <a:noFill/>
          <a:ln>
            <a:noFill/>
          </a:ln>
        </p:spPr>
        <p:style>
          <a:lnRef idx="0"/>
          <a:fillRef idx="0"/>
          <a:effectRef idx="0"/>
          <a:fontRef idx="minor"/>
        </p:style>
      </p:sp>
      <p:sp>
        <p:nvSpPr>
          <p:cNvPr id="140" name="CustomShape 7"/>
          <p:cNvSpPr/>
          <p:nvPr/>
        </p:nvSpPr>
        <p:spPr>
          <a:xfrm>
            <a:off x="3108960" y="511560"/>
            <a:ext cx="7222320" cy="638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600" spc="-1" strike="noStrike">
                <a:solidFill>
                  <a:srgbClr val="000000"/>
                </a:solidFill>
                <a:latin typeface="Arial"/>
                <a:ea typeface="DejaVu Sans"/>
              </a:rPr>
              <a:t>CODE</a:t>
            </a:r>
            <a:endParaRPr b="0" lang="en-US" sz="3600" spc="-1" strike="noStrike">
              <a:latin typeface="Arial"/>
            </a:endParaRPr>
          </a:p>
        </p:txBody>
      </p:sp>
      <p:sp>
        <p:nvSpPr>
          <p:cNvPr id="141" name="CustomShape 8"/>
          <p:cNvSpPr/>
          <p:nvPr/>
        </p:nvSpPr>
        <p:spPr>
          <a:xfrm>
            <a:off x="6858000" y="1828800"/>
            <a:ext cx="4388760" cy="20077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000000"/>
                </a:solidFill>
                <a:latin typeface="Arial"/>
                <a:ea typeface="DejaVu Sans"/>
              </a:rPr>
              <a:t> </a:t>
            </a:r>
            <a:r>
              <a:rPr b="0" lang="en-US" sz="1400" spc="-1" strike="noStrike">
                <a:solidFill>
                  <a:srgbClr val="000000"/>
                </a:solidFill>
                <a:latin typeface="Arial"/>
                <a:ea typeface="DejaVu Sans"/>
              </a:rPr>
              <a:t>public double getAmount() {</a:t>
            </a:r>
            <a:endParaRPr b="0" lang="en-US" sz="1400" spc="-1" strike="noStrike">
              <a:latin typeface="Arial"/>
            </a:endParaRPr>
          </a:p>
          <a:p>
            <a:pPr>
              <a:lnSpc>
                <a:spcPct val="100000"/>
              </a:lnSpc>
            </a:pPr>
            <a:r>
              <a:rPr b="0" lang="en-US" sz="1400" spc="-1" strike="noStrike">
                <a:solidFill>
                  <a:srgbClr val="000000"/>
                </a:solidFill>
                <a:latin typeface="Arial"/>
                <a:ea typeface="DejaVu Sans"/>
              </a:rPr>
              <a:t>        </a:t>
            </a:r>
            <a:r>
              <a:rPr b="0" lang="en-US" sz="1400" spc="-1" strike="noStrike">
                <a:solidFill>
                  <a:srgbClr val="000000"/>
                </a:solidFill>
                <a:latin typeface="Arial"/>
                <a:ea typeface="DejaVu Sans"/>
              </a:rPr>
              <a:t>return amount;</a:t>
            </a:r>
            <a:endParaRPr b="0" lang="en-US" sz="1400" spc="-1" strike="noStrike">
              <a:latin typeface="Arial"/>
            </a:endParaRPr>
          </a:p>
          <a:p>
            <a:pPr>
              <a:lnSpc>
                <a:spcPct val="100000"/>
              </a:lnSpc>
            </a:pPr>
            <a:r>
              <a:rPr b="0" lang="en-US" sz="1400" spc="-1" strike="noStrike">
                <a:solidFill>
                  <a:srgbClr val="000000"/>
                </a:solidFill>
                <a:latin typeface="Arial"/>
                <a:ea typeface="DejaVu Sans"/>
              </a:rPr>
              <a:t>    </a:t>
            </a:r>
            <a:r>
              <a:rPr b="0" lang="en-US" sz="1400" spc="-1" strike="noStrike">
                <a:solidFill>
                  <a:srgbClr val="000000"/>
                </a:solidFill>
                <a:latin typeface="Arial"/>
                <a:ea typeface="DejaVu Sans"/>
              </a:rPr>
              <a: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a:ea typeface="DejaVu Sans"/>
              </a:rPr>
              <a:t>    </a:t>
            </a:r>
            <a:r>
              <a:rPr b="0" lang="en-US" sz="1400" spc="-1" strike="noStrike">
                <a:solidFill>
                  <a:srgbClr val="000000"/>
                </a:solidFill>
                <a:latin typeface="Arial"/>
                <a:ea typeface="DejaVu Sans"/>
              </a:rPr>
              <a:t>public String getDescription() {</a:t>
            </a:r>
            <a:endParaRPr b="0" lang="en-US" sz="1400" spc="-1" strike="noStrike">
              <a:latin typeface="Arial"/>
            </a:endParaRPr>
          </a:p>
          <a:p>
            <a:pPr>
              <a:lnSpc>
                <a:spcPct val="100000"/>
              </a:lnSpc>
            </a:pPr>
            <a:r>
              <a:rPr b="0" lang="en-US" sz="1400" spc="-1" strike="noStrike">
                <a:solidFill>
                  <a:srgbClr val="000000"/>
                </a:solidFill>
                <a:latin typeface="Arial"/>
                <a:ea typeface="DejaVu Sans"/>
              </a:rPr>
              <a:t>        </a:t>
            </a:r>
            <a:r>
              <a:rPr b="0" lang="en-US" sz="1400" spc="-1" strike="noStrike">
                <a:solidFill>
                  <a:srgbClr val="000000"/>
                </a:solidFill>
                <a:latin typeface="Arial"/>
                <a:ea typeface="DejaVu Sans"/>
              </a:rPr>
              <a:t>return description;</a:t>
            </a:r>
            <a:endParaRPr b="0" lang="en-US" sz="1400" spc="-1" strike="noStrike">
              <a:latin typeface="Arial"/>
            </a:endParaRPr>
          </a:p>
          <a:p>
            <a:pPr>
              <a:lnSpc>
                <a:spcPct val="100000"/>
              </a:lnSpc>
            </a:pPr>
            <a:r>
              <a:rPr b="0" lang="en-US" sz="1400" spc="-1" strike="noStrike">
                <a:solidFill>
                  <a:srgbClr val="000000"/>
                </a:solidFill>
                <a:latin typeface="Arial"/>
                <a:ea typeface="DejaVu Sans"/>
              </a:rPr>
              <a:t>    </a:t>
            </a:r>
            <a:r>
              <a:rPr b="0" lang="en-US" sz="1400" spc="-1" strike="noStrike">
                <a:solidFill>
                  <a:srgbClr val="000000"/>
                </a:solidFill>
                <a:latin typeface="Arial"/>
                <a:ea typeface="DejaVu Sans"/>
              </a:rPr>
              <a:t>}</a:t>
            </a:r>
            <a:endParaRPr b="0" lang="en-US" sz="1400" spc="-1" strike="noStrike">
              <a:latin typeface="Arial"/>
            </a:endParaRPr>
          </a:p>
          <a:p>
            <a:pPr>
              <a:lnSpc>
                <a:spcPct val="100000"/>
              </a:lnSpc>
            </a:pPr>
            <a:r>
              <a:rPr b="0" lang="en-US" sz="1400" spc="-1" strike="noStrike">
                <a:solidFill>
                  <a:srgbClr val="000000"/>
                </a:solidFill>
                <a:latin typeface="Arial"/>
                <a:ea typeface="DejaVu Sans"/>
              </a:rPr>
              <a:t>}</a:t>
            </a:r>
            <a:endParaRPr b="0" lang="en-US" sz="1400" spc="-1" strike="noStrike">
              <a:latin typeface="Arial"/>
            </a:endParaRPr>
          </a:p>
          <a:p>
            <a:pPr>
              <a:lnSpc>
                <a:spcPct val="100000"/>
              </a:lnSpc>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2377440" y="1817640"/>
            <a:ext cx="5028840" cy="3010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200" spc="-1" strike="noStrike">
                <a:solidFill>
                  <a:srgbClr val="000000"/>
                </a:solidFill>
                <a:latin typeface="Arial"/>
                <a:ea typeface="DejaVu Sans"/>
              </a:rPr>
              <a:t>import java.util.Date;</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Arial"/>
                <a:ea typeface="DejaVu Sans"/>
              </a:rPr>
              <a:t>public class IncomeTransaction extends FinancialTransaction {</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public IncomeTransaction(Date date, double amount, String description) {</a:t>
            </a:r>
            <a:endParaRPr b="0" lang="en-US" sz="1200" spc="-1" strike="noStrike">
              <a:latin typeface="Arial"/>
            </a:endParaRPr>
          </a:p>
          <a:p>
            <a:pPr>
              <a:lnSpc>
                <a:spcPct val="100000"/>
              </a:lnSpc>
            </a:pP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super(date, amount, description);</a:t>
            </a:r>
            <a:endParaRPr b="0" lang="en-US" sz="1200" spc="-1" strike="noStrike">
              <a:latin typeface="Arial"/>
            </a:endParaRPr>
          </a:p>
          <a:p>
            <a:pPr>
              <a:lnSpc>
                <a:spcPct val="100000"/>
              </a:lnSpc>
            </a:pP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Arial"/>
                <a:ea typeface="DejaVu Sans"/>
              </a:rPr>
              <a:t>    </a:t>
            </a:r>
            <a:endParaRPr b="0" lang="en-US" sz="1200" spc="-1" strike="noStrike">
              <a:latin typeface="Arial"/>
            </a:endParaRPr>
          </a:p>
          <a:p>
            <a:pPr>
              <a:lnSpc>
                <a:spcPct val="100000"/>
              </a:lnSpc>
            </a:pP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public String getType() {</a:t>
            </a:r>
            <a:endParaRPr b="0" lang="en-US" sz="1200" spc="-1" strike="noStrike">
              <a:latin typeface="Arial"/>
            </a:endParaRPr>
          </a:p>
          <a:p>
            <a:pPr>
              <a:lnSpc>
                <a:spcPct val="100000"/>
              </a:lnSpc>
            </a:pP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return "Income";</a:t>
            </a:r>
            <a:endParaRPr b="0" lang="en-US" sz="1200" spc="-1" strike="noStrike">
              <a:latin typeface="Arial"/>
            </a:endParaRPr>
          </a:p>
          <a:p>
            <a:pPr>
              <a:lnSpc>
                <a:spcPct val="100000"/>
              </a:lnSpc>
            </a:pP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a:t>
            </a:r>
            <a:endParaRPr b="0" lang="en-US" sz="1200" spc="-1" strike="noStrike">
              <a:latin typeface="Arial"/>
            </a:endParaRPr>
          </a:p>
          <a:p>
            <a:pPr>
              <a:lnSpc>
                <a:spcPct val="100000"/>
              </a:lnSpc>
            </a:pPr>
            <a:r>
              <a:rPr b="0" lang="en-US" sz="1200" spc="-1" strike="noStrike">
                <a:solidFill>
                  <a:srgbClr val="000000"/>
                </a:solidFill>
                <a:latin typeface="Arial"/>
                <a:ea typeface="DejaVu Sans"/>
              </a:rPr>
              <a:t>}</a:t>
            </a:r>
            <a:endParaRPr b="0" lang="en-US" sz="1200" spc="-1" strike="noStrike">
              <a:latin typeface="Arial"/>
            </a:endParaRPr>
          </a:p>
          <a:p>
            <a:pPr>
              <a:lnSpc>
                <a:spcPct val="100000"/>
              </a:lnSpc>
            </a:pP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2103120" y="1134360"/>
            <a:ext cx="5943240" cy="3983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600" spc="-1" strike="noStrike">
                <a:latin typeface="Arial"/>
              </a:rPr>
              <a:t>import java.util.Date;</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latin typeface="Arial"/>
              </a:rPr>
              <a:t>public class ExpenseTransaction extends FinancialTransaction {</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public ExpenseTransaction(Date date, double amount, String description) {</a:t>
            </a: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super(date, amount, description);</a:t>
            </a: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latin typeface="Arial"/>
              </a:rPr>
              <a:t>   </a:t>
            </a: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public String getType() {</a:t>
            </a: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return "Expense";</a:t>
            </a:r>
            <a:endParaRPr b="0" lang="en-US" sz="1600" spc="-1" strike="noStrike">
              <a:latin typeface="Arial"/>
            </a:endParaRPr>
          </a:p>
          <a:p>
            <a:pPr>
              <a:lnSpc>
                <a:spcPct val="100000"/>
              </a:lnSpc>
            </a:pPr>
            <a:r>
              <a:rPr b="0" lang="en-US" sz="1600" spc="-1" strike="noStrike">
                <a:latin typeface="Arial"/>
              </a:rPr>
              <a:t>    </a:t>
            </a:r>
            <a:r>
              <a:rPr b="0" lang="en-US" sz="1600" spc="-1" strike="noStrike">
                <a:latin typeface="Arial"/>
              </a:rPr>
              <a:t>}</a:t>
            </a:r>
            <a:endParaRPr b="0" lang="en-US" sz="1600" spc="-1" strike="noStrike">
              <a:latin typeface="Arial"/>
            </a:endParaRPr>
          </a:p>
          <a:p>
            <a:pPr>
              <a:lnSpc>
                <a:spcPct val="100000"/>
              </a:lnSpc>
            </a:pPr>
            <a:r>
              <a:rPr b="0" lang="en-US" sz="1600" spc="-1" strike="noStrike">
                <a:latin typeface="Arial"/>
              </a:rPr>
              <a:t>}</a:t>
            </a:r>
            <a:endParaRPr b="0" lang="en-US" sz="1600" spc="-1" strike="noStrike">
              <a:latin typeface="Arial"/>
            </a:endParaRPr>
          </a:p>
          <a:p>
            <a:pPr>
              <a:lnSpc>
                <a:spcPct val="100000"/>
              </a:lnSpc>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1645920" y="423360"/>
            <a:ext cx="7504560" cy="629892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a:lnSpc>
                <a:spcPct val="100000"/>
              </a:lnSpc>
            </a:pPr>
            <a:r>
              <a:rPr b="0" lang="en-US" sz="1500" spc="-1" strike="noStrike">
                <a:latin typeface="Arial"/>
              </a:rPr>
              <a:t>public abstract class Account {</a:t>
            </a:r>
            <a:endParaRPr b="0" lang="en-US" sz="1500" spc="-1" strike="noStrike">
              <a:latin typeface="Arial"/>
            </a:endParaRPr>
          </a:p>
          <a:p>
            <a:pPr>
              <a:lnSpc>
                <a:spcPct val="100000"/>
              </a:lnSpc>
            </a:pPr>
            <a:r>
              <a:rPr b="0" lang="en-US" sz="1500" spc="-1" strike="noStrike">
                <a:latin typeface="Arial"/>
              </a:rPr>
              <a:t>    </a:t>
            </a:r>
            <a:r>
              <a:rPr b="0" lang="en-US" sz="1500" spc="-1" strike="noStrike">
                <a:latin typeface="Arial"/>
              </a:rPr>
              <a:t>protected String accountNumber;</a:t>
            </a:r>
            <a:endParaRPr b="0" lang="en-US" sz="1500" spc="-1" strike="noStrike">
              <a:latin typeface="Arial"/>
            </a:endParaRPr>
          </a:p>
          <a:p>
            <a:pPr>
              <a:lnSpc>
                <a:spcPct val="100000"/>
              </a:lnSpc>
            </a:pPr>
            <a:r>
              <a:rPr b="0" lang="en-US" sz="1500" spc="-1" strike="noStrike">
                <a:latin typeface="Arial"/>
              </a:rPr>
              <a:t>    </a:t>
            </a:r>
            <a:r>
              <a:rPr b="0" lang="en-US" sz="1500" spc="-1" strike="noStrike">
                <a:latin typeface="Arial"/>
              </a:rPr>
              <a:t>protected String accountName;</a:t>
            </a:r>
            <a:endParaRPr b="0" lang="en-US" sz="1500" spc="-1" strike="noStrike">
              <a:latin typeface="Arial"/>
            </a:endParaRPr>
          </a:p>
          <a:p>
            <a:pPr>
              <a:lnSpc>
                <a:spcPct val="100000"/>
              </a:lnSpc>
            </a:pPr>
            <a:r>
              <a:rPr b="0" lang="en-US" sz="1500" spc="-1" strike="noStrike">
                <a:latin typeface="Arial"/>
              </a:rPr>
              <a:t>    </a:t>
            </a:r>
            <a:r>
              <a:rPr b="0" lang="en-US" sz="1500" spc="-1" strike="noStrike">
                <a:latin typeface="Arial"/>
              </a:rPr>
              <a:t>protected double balance;</a:t>
            </a:r>
            <a:endParaRPr b="0" lang="en-US" sz="1500" spc="-1" strike="noStrike">
              <a:latin typeface="Arial"/>
            </a:endParaRPr>
          </a:p>
          <a:p>
            <a:pPr>
              <a:lnSpc>
                <a:spcPct val="100000"/>
              </a:lnSpc>
            </a:pPr>
            <a:endParaRPr b="0" lang="en-US" sz="1500" spc="-1" strike="noStrike">
              <a:latin typeface="Arial"/>
            </a:endParaRPr>
          </a:p>
          <a:p>
            <a:pPr>
              <a:lnSpc>
                <a:spcPct val="100000"/>
              </a:lnSpc>
            </a:pPr>
            <a:r>
              <a:rPr b="0" lang="en-US" sz="1500" spc="-1" strike="noStrike">
                <a:latin typeface="Arial"/>
              </a:rPr>
              <a:t>    </a:t>
            </a:r>
            <a:r>
              <a:rPr b="0" lang="en-US" sz="1500" spc="-1" strike="noStrike">
                <a:latin typeface="Arial"/>
              </a:rPr>
              <a:t>public Account(String accountNumber, String accountName) {</a:t>
            </a:r>
            <a:endParaRPr b="0" lang="en-US" sz="1500" spc="-1" strike="noStrike">
              <a:latin typeface="Arial"/>
            </a:endParaRPr>
          </a:p>
          <a:p>
            <a:pPr>
              <a:lnSpc>
                <a:spcPct val="100000"/>
              </a:lnSpc>
            </a:pPr>
            <a:r>
              <a:rPr b="0" lang="en-US" sz="1500" spc="-1" strike="noStrike">
                <a:latin typeface="Arial"/>
              </a:rPr>
              <a:t>        </a:t>
            </a:r>
            <a:r>
              <a:rPr b="0" lang="en-US" sz="1500" spc="-1" strike="noStrike">
                <a:latin typeface="Arial"/>
              </a:rPr>
              <a:t>this.accountNumber = accountNumber;</a:t>
            </a:r>
            <a:endParaRPr b="0" lang="en-US" sz="1500" spc="-1" strike="noStrike">
              <a:latin typeface="Arial"/>
            </a:endParaRPr>
          </a:p>
          <a:p>
            <a:pPr>
              <a:lnSpc>
                <a:spcPct val="100000"/>
              </a:lnSpc>
            </a:pPr>
            <a:r>
              <a:rPr b="0" lang="en-US" sz="1500" spc="-1" strike="noStrike">
                <a:latin typeface="Arial"/>
              </a:rPr>
              <a:t>        </a:t>
            </a:r>
            <a:r>
              <a:rPr b="0" lang="en-US" sz="1500" spc="-1" strike="noStrike">
                <a:latin typeface="Arial"/>
              </a:rPr>
              <a:t>this.accountName = accountName;</a:t>
            </a:r>
            <a:endParaRPr b="0" lang="en-US" sz="1500" spc="-1" strike="noStrike">
              <a:latin typeface="Arial"/>
            </a:endParaRPr>
          </a:p>
          <a:p>
            <a:pPr>
              <a:lnSpc>
                <a:spcPct val="100000"/>
              </a:lnSpc>
            </a:pPr>
            <a:r>
              <a:rPr b="0" lang="en-US" sz="1500" spc="-1" strike="noStrike">
                <a:latin typeface="Arial"/>
              </a:rPr>
              <a:t>        </a:t>
            </a:r>
            <a:r>
              <a:rPr b="0" lang="en-US" sz="1500" spc="-1" strike="noStrike">
                <a:latin typeface="Arial"/>
              </a:rPr>
              <a:t>this.balance = 0.0;</a:t>
            </a:r>
            <a:endParaRPr b="0" lang="en-US" sz="1500" spc="-1" strike="noStrike">
              <a:latin typeface="Arial"/>
            </a:endParaRPr>
          </a:p>
          <a:p>
            <a:pPr>
              <a:lnSpc>
                <a:spcPct val="100000"/>
              </a:lnSpc>
            </a:pPr>
            <a:r>
              <a:rPr b="0" lang="en-US" sz="1500" spc="-1" strike="noStrike">
                <a:latin typeface="Arial"/>
              </a:rPr>
              <a:t>    </a:t>
            </a:r>
            <a:r>
              <a:rPr b="0" lang="en-US" sz="1500" spc="-1" strike="noStrike">
                <a:latin typeface="Arial"/>
              </a:rPr>
              <a:t>}</a:t>
            </a:r>
            <a:endParaRPr b="0" lang="en-US" sz="1500" spc="-1" strike="noStrike">
              <a:latin typeface="Arial"/>
            </a:endParaRPr>
          </a:p>
          <a:p>
            <a:pPr>
              <a:lnSpc>
                <a:spcPct val="100000"/>
              </a:lnSpc>
            </a:pPr>
            <a:endParaRPr b="0" lang="en-US" sz="1500" spc="-1" strike="noStrike">
              <a:latin typeface="Arial"/>
            </a:endParaRPr>
          </a:p>
          <a:p>
            <a:pPr>
              <a:lnSpc>
                <a:spcPct val="100000"/>
              </a:lnSpc>
            </a:pPr>
            <a:r>
              <a:rPr b="0" lang="en-US" sz="1500" spc="-1" strike="noStrike">
                <a:latin typeface="Arial"/>
              </a:rPr>
              <a:t>    </a:t>
            </a:r>
            <a:r>
              <a:rPr b="0" lang="en-US" sz="1500" spc="-1" strike="noStrike">
                <a:latin typeface="Arial"/>
              </a:rPr>
              <a:t>public abstract void addTransaction(FinancialTransaction transaction);</a:t>
            </a:r>
            <a:endParaRPr b="0" lang="en-US" sz="1500" spc="-1" strike="noStrike">
              <a:latin typeface="Arial"/>
            </a:endParaRPr>
          </a:p>
          <a:p>
            <a:pPr>
              <a:lnSpc>
                <a:spcPct val="100000"/>
              </a:lnSpc>
            </a:pPr>
            <a:endParaRPr b="0" lang="en-US" sz="1500" spc="-1" strike="noStrike">
              <a:latin typeface="Arial"/>
            </a:endParaRPr>
          </a:p>
          <a:p>
            <a:pPr>
              <a:lnSpc>
                <a:spcPct val="100000"/>
              </a:lnSpc>
            </a:pPr>
            <a:r>
              <a:rPr b="0" lang="en-US" sz="1500" spc="-1" strike="noStrike">
                <a:latin typeface="Arial"/>
              </a:rPr>
              <a:t>    </a:t>
            </a:r>
            <a:r>
              <a:rPr b="0" lang="en-US" sz="1500" spc="-1" strike="noStrike">
                <a:latin typeface="Arial"/>
              </a:rPr>
              <a:t>// Method to get the current balance of the account</a:t>
            </a:r>
            <a:endParaRPr b="0" lang="en-US" sz="1500" spc="-1" strike="noStrike">
              <a:latin typeface="Arial"/>
            </a:endParaRPr>
          </a:p>
          <a:p>
            <a:pPr>
              <a:lnSpc>
                <a:spcPct val="100000"/>
              </a:lnSpc>
            </a:pPr>
            <a:r>
              <a:rPr b="0" lang="en-US" sz="1500" spc="-1" strike="noStrike">
                <a:latin typeface="Arial"/>
              </a:rPr>
              <a:t>    </a:t>
            </a:r>
            <a:r>
              <a:rPr b="0" lang="en-US" sz="1500" spc="-1" strike="noStrike">
                <a:latin typeface="Arial"/>
              </a:rPr>
              <a:t>public double getBalance() {</a:t>
            </a:r>
            <a:endParaRPr b="0" lang="en-US" sz="1500" spc="-1" strike="noStrike">
              <a:latin typeface="Arial"/>
            </a:endParaRPr>
          </a:p>
          <a:p>
            <a:pPr>
              <a:lnSpc>
                <a:spcPct val="100000"/>
              </a:lnSpc>
            </a:pPr>
            <a:r>
              <a:rPr b="0" lang="en-US" sz="1500" spc="-1" strike="noStrike">
                <a:latin typeface="Arial"/>
              </a:rPr>
              <a:t>        </a:t>
            </a:r>
            <a:r>
              <a:rPr b="0" lang="en-US" sz="1500" spc="-1" strike="noStrike">
                <a:latin typeface="Arial"/>
              </a:rPr>
              <a:t>return balance;</a:t>
            </a:r>
            <a:endParaRPr b="0" lang="en-US" sz="1500" spc="-1" strike="noStrike">
              <a:latin typeface="Arial"/>
            </a:endParaRPr>
          </a:p>
          <a:p>
            <a:pPr>
              <a:lnSpc>
                <a:spcPct val="100000"/>
              </a:lnSpc>
            </a:pPr>
            <a:r>
              <a:rPr b="0" lang="en-US" sz="1500" spc="-1" strike="noStrike">
                <a:latin typeface="Arial"/>
              </a:rPr>
              <a:t>    </a:t>
            </a:r>
            <a:r>
              <a:rPr b="0" lang="en-US" sz="1500" spc="-1" strike="noStrike">
                <a:latin typeface="Arial"/>
              </a:rPr>
              <a:t>}</a:t>
            </a:r>
            <a:endParaRPr b="0" lang="en-US" sz="1500" spc="-1" strike="noStrike">
              <a:latin typeface="Arial"/>
            </a:endParaRPr>
          </a:p>
          <a:p>
            <a:pPr>
              <a:lnSpc>
                <a:spcPct val="100000"/>
              </a:lnSpc>
            </a:pPr>
            <a:endParaRPr b="0" lang="en-US" sz="1500" spc="-1" strike="noStrike">
              <a:latin typeface="Arial"/>
            </a:endParaRPr>
          </a:p>
          <a:p>
            <a:pPr>
              <a:lnSpc>
                <a:spcPct val="100000"/>
              </a:lnSpc>
            </a:pPr>
            <a:r>
              <a:rPr b="0" lang="en-US" sz="1500" spc="-1" strike="noStrike">
                <a:latin typeface="Arial"/>
              </a:rPr>
              <a:t>    </a:t>
            </a:r>
            <a:r>
              <a:rPr b="0" lang="en-US" sz="1500" spc="-1" strike="noStrike">
                <a:latin typeface="Arial"/>
              </a:rPr>
              <a:t>public String getAccountNumber() {</a:t>
            </a:r>
            <a:endParaRPr b="0" lang="en-US" sz="1500" spc="-1" strike="noStrike">
              <a:latin typeface="Arial"/>
            </a:endParaRPr>
          </a:p>
          <a:p>
            <a:pPr>
              <a:lnSpc>
                <a:spcPct val="100000"/>
              </a:lnSpc>
            </a:pPr>
            <a:r>
              <a:rPr b="0" lang="en-US" sz="1500" spc="-1" strike="noStrike">
                <a:latin typeface="Arial"/>
              </a:rPr>
              <a:t>        </a:t>
            </a:r>
            <a:r>
              <a:rPr b="0" lang="en-US" sz="1500" spc="-1" strike="noStrike">
                <a:latin typeface="Arial"/>
              </a:rPr>
              <a:t>return accountNumber;</a:t>
            </a:r>
            <a:endParaRPr b="0" lang="en-US" sz="1500" spc="-1" strike="noStrike">
              <a:latin typeface="Arial"/>
            </a:endParaRPr>
          </a:p>
          <a:p>
            <a:pPr>
              <a:lnSpc>
                <a:spcPct val="100000"/>
              </a:lnSpc>
            </a:pPr>
            <a:r>
              <a:rPr b="0" lang="en-US" sz="1500" spc="-1" strike="noStrike">
                <a:latin typeface="Arial"/>
              </a:rPr>
              <a:t>    </a:t>
            </a:r>
            <a:r>
              <a:rPr b="0" lang="en-US" sz="1500" spc="-1" strike="noStrike">
                <a:latin typeface="Arial"/>
              </a:rPr>
              <a:t>}</a:t>
            </a:r>
            <a:endParaRPr b="0" lang="en-US" sz="1500" spc="-1" strike="noStrike">
              <a:latin typeface="Arial"/>
            </a:endParaRPr>
          </a:p>
          <a:p>
            <a:pPr>
              <a:lnSpc>
                <a:spcPct val="100000"/>
              </a:lnSpc>
            </a:pPr>
            <a:endParaRPr b="0" lang="en-US" sz="1500" spc="-1" strike="noStrike">
              <a:latin typeface="Arial"/>
            </a:endParaRPr>
          </a:p>
          <a:p>
            <a:pPr>
              <a:lnSpc>
                <a:spcPct val="100000"/>
              </a:lnSpc>
            </a:pPr>
            <a:r>
              <a:rPr b="0" lang="en-US" sz="1500" spc="-1" strike="noStrike">
                <a:latin typeface="Arial"/>
              </a:rPr>
              <a:t>    </a:t>
            </a:r>
            <a:r>
              <a:rPr b="0" lang="en-US" sz="1500" spc="-1" strike="noStrike">
                <a:latin typeface="Arial"/>
              </a:rPr>
              <a:t>public String getAccountName() {</a:t>
            </a:r>
            <a:endParaRPr b="0" lang="en-US" sz="1500" spc="-1" strike="noStrike">
              <a:latin typeface="Arial"/>
            </a:endParaRPr>
          </a:p>
          <a:p>
            <a:pPr>
              <a:lnSpc>
                <a:spcPct val="100000"/>
              </a:lnSpc>
            </a:pPr>
            <a:r>
              <a:rPr b="0" lang="en-US" sz="1500" spc="-1" strike="noStrike">
                <a:latin typeface="Arial"/>
              </a:rPr>
              <a:t>        </a:t>
            </a:r>
            <a:r>
              <a:rPr b="0" lang="en-US" sz="1500" spc="-1" strike="noStrike">
                <a:latin typeface="Arial"/>
              </a:rPr>
              <a:t>return accountName;</a:t>
            </a:r>
            <a:endParaRPr b="0" lang="en-US" sz="1500" spc="-1" strike="noStrike">
              <a:latin typeface="Arial"/>
            </a:endParaRPr>
          </a:p>
          <a:p>
            <a:pPr>
              <a:lnSpc>
                <a:spcPct val="100000"/>
              </a:lnSpc>
            </a:pPr>
            <a:r>
              <a:rPr b="0" lang="en-US" sz="1500" spc="-1" strike="noStrike">
                <a:latin typeface="Arial"/>
              </a:rPr>
              <a:t>    </a:t>
            </a:r>
            <a:r>
              <a:rPr b="0" lang="en-US" sz="1500" spc="-1" strike="noStrike">
                <a:latin typeface="Arial"/>
              </a:rPr>
              <a:t>}</a:t>
            </a:r>
            <a:endParaRPr b="0" lang="en-US" sz="1500" spc="-1" strike="noStrike">
              <a:latin typeface="Arial"/>
            </a:endParaRPr>
          </a:p>
          <a:p>
            <a:pPr>
              <a:lnSpc>
                <a:spcPct val="100000"/>
              </a:lnSpc>
            </a:pPr>
            <a:r>
              <a:rPr b="0" lang="en-US" sz="1500" spc="-1" strike="noStrike">
                <a:latin typeface="Arial"/>
              </a:rPr>
              <a:t>}</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2286000" y="995400"/>
            <a:ext cx="6857640" cy="328500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a:lnSpc>
                <a:spcPct val="100000"/>
              </a:lnSpc>
            </a:pPr>
            <a:r>
              <a:rPr b="0" lang="en-US" sz="1200" spc="-1" strike="noStrike">
                <a:latin typeface="Arial"/>
              </a:rPr>
              <a:t>public class AssetAccount extends Account {</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latin typeface="Arial"/>
              </a:rPr>
              <a:t>    </a:t>
            </a:r>
            <a:r>
              <a:rPr b="0" lang="en-US" sz="1200" spc="-1" strike="noStrike">
                <a:latin typeface="Arial"/>
              </a:rPr>
              <a:t>public AssetAccount(String accountNumber, String accountName) {</a:t>
            </a:r>
            <a:endParaRPr b="0" lang="en-US" sz="1200" spc="-1" strike="noStrike">
              <a:latin typeface="Arial"/>
            </a:endParaRPr>
          </a:p>
          <a:p>
            <a:pPr>
              <a:lnSpc>
                <a:spcPct val="100000"/>
              </a:lnSpc>
            </a:pPr>
            <a:r>
              <a:rPr b="0" lang="en-US" sz="1200" spc="-1" strike="noStrike">
                <a:latin typeface="Arial"/>
              </a:rPr>
              <a:t>        </a:t>
            </a:r>
            <a:r>
              <a:rPr b="0" lang="en-US" sz="1200" spc="-1" strike="noStrike">
                <a:latin typeface="Arial"/>
              </a:rPr>
              <a:t>super(accountNumber, accountName);</a:t>
            </a:r>
            <a:endParaRPr b="0" lang="en-US" sz="1200" spc="-1" strike="noStrike">
              <a:latin typeface="Arial"/>
            </a:endParaRPr>
          </a:p>
          <a:p>
            <a:pPr>
              <a:lnSpc>
                <a:spcPct val="100000"/>
              </a:lnSpc>
            </a:pPr>
            <a:r>
              <a:rPr b="0" lang="en-US" sz="1200" spc="-1" strike="noStrike">
                <a:latin typeface="Arial"/>
              </a:rPr>
              <a:t>    </a:t>
            </a:r>
            <a:r>
              <a:rPr b="0" lang="en-US" sz="1200" spc="-1" strike="noStrike">
                <a:latin typeface="Arial"/>
              </a:rPr>
              <a:t>}</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latin typeface="Arial"/>
              </a:rPr>
              <a:t>    </a:t>
            </a:r>
            <a:endParaRPr b="0" lang="en-US" sz="1200" spc="-1" strike="noStrike">
              <a:latin typeface="Arial"/>
            </a:endParaRPr>
          </a:p>
          <a:p>
            <a:pPr>
              <a:lnSpc>
                <a:spcPct val="100000"/>
              </a:lnSpc>
            </a:pPr>
            <a:r>
              <a:rPr b="0" lang="en-US" sz="1200" spc="-1" strike="noStrike">
                <a:latin typeface="Arial"/>
              </a:rPr>
              <a:t>    </a:t>
            </a:r>
            <a:r>
              <a:rPr b="0" lang="en-US" sz="1200" spc="-1" strike="noStrike">
                <a:latin typeface="Arial"/>
              </a:rPr>
              <a:t>public void addTransaction(FinancialTransaction transaction) {</a:t>
            </a:r>
            <a:endParaRPr b="0" lang="en-US" sz="1200" spc="-1" strike="noStrike">
              <a:latin typeface="Arial"/>
            </a:endParaRPr>
          </a:p>
          <a:p>
            <a:pPr>
              <a:lnSpc>
                <a:spcPct val="100000"/>
              </a:lnSpc>
            </a:pPr>
            <a:r>
              <a:rPr b="0" lang="en-US" sz="1200" spc="-1" strike="noStrike">
                <a:latin typeface="Arial"/>
              </a:rPr>
              <a:t>        </a:t>
            </a:r>
            <a:r>
              <a:rPr b="0" lang="en-US" sz="1200" spc="-1" strike="noStrike">
                <a:latin typeface="Arial"/>
              </a:rPr>
              <a:t>if (transaction.getType().equals("Income")) {</a:t>
            </a:r>
            <a:endParaRPr b="0" lang="en-US" sz="1200" spc="-1" strike="noStrike">
              <a:latin typeface="Arial"/>
            </a:endParaRPr>
          </a:p>
          <a:p>
            <a:pPr>
              <a:lnSpc>
                <a:spcPct val="100000"/>
              </a:lnSpc>
            </a:pPr>
            <a:r>
              <a:rPr b="0" lang="en-US" sz="1200" spc="-1" strike="noStrike">
                <a:latin typeface="Arial"/>
              </a:rPr>
              <a:t>            </a:t>
            </a:r>
            <a:r>
              <a:rPr b="0" lang="en-US" sz="1200" spc="-1" strike="noStrike">
                <a:latin typeface="Arial"/>
              </a:rPr>
              <a:t>balance += transaction.getAmount();</a:t>
            </a:r>
            <a:endParaRPr b="0" lang="en-US" sz="1200" spc="-1" strike="noStrike">
              <a:latin typeface="Arial"/>
            </a:endParaRPr>
          </a:p>
          <a:p>
            <a:pPr>
              <a:lnSpc>
                <a:spcPct val="100000"/>
              </a:lnSpc>
            </a:pPr>
            <a:r>
              <a:rPr b="0" lang="en-US" sz="1200" spc="-1" strike="noStrike">
                <a:latin typeface="Arial"/>
              </a:rPr>
              <a:t>        </a:t>
            </a:r>
            <a:r>
              <a:rPr b="0" lang="en-US" sz="1200" spc="-1" strike="noStrike">
                <a:latin typeface="Arial"/>
              </a:rPr>
              <a:t>} else if (transaction.getType().equals("Expense")) {</a:t>
            </a:r>
            <a:endParaRPr b="0" lang="en-US" sz="1200" spc="-1" strike="noStrike">
              <a:latin typeface="Arial"/>
            </a:endParaRPr>
          </a:p>
          <a:p>
            <a:pPr>
              <a:lnSpc>
                <a:spcPct val="100000"/>
              </a:lnSpc>
            </a:pPr>
            <a:r>
              <a:rPr b="0" lang="en-US" sz="1200" spc="-1" strike="noStrike">
                <a:latin typeface="Arial"/>
              </a:rPr>
              <a:t>            </a:t>
            </a:r>
            <a:r>
              <a:rPr b="0" lang="en-US" sz="1200" spc="-1" strike="noStrike">
                <a:latin typeface="Arial"/>
              </a:rPr>
              <a:t>balance -= transaction.getAmount();</a:t>
            </a:r>
            <a:endParaRPr b="0" lang="en-US" sz="1200" spc="-1" strike="noStrike">
              <a:latin typeface="Arial"/>
            </a:endParaRPr>
          </a:p>
          <a:p>
            <a:pPr>
              <a:lnSpc>
                <a:spcPct val="100000"/>
              </a:lnSpc>
            </a:pPr>
            <a:r>
              <a:rPr b="0" lang="en-US" sz="1200" spc="-1" strike="noStrike">
                <a:latin typeface="Arial"/>
              </a:rPr>
              <a:t>        </a:t>
            </a:r>
            <a:r>
              <a:rPr b="0" lang="en-US" sz="1200" spc="-1" strike="noStrike">
                <a:latin typeface="Arial"/>
              </a:rPr>
              <a:t>}</a:t>
            </a:r>
            <a:endParaRPr b="0" lang="en-US" sz="1200" spc="-1" strike="noStrike">
              <a:latin typeface="Arial"/>
            </a:endParaRPr>
          </a:p>
          <a:p>
            <a:pPr>
              <a:lnSpc>
                <a:spcPct val="100000"/>
              </a:lnSpc>
            </a:pPr>
            <a:r>
              <a:rPr b="0" lang="en-US" sz="1200" spc="-1" strike="noStrike">
                <a:latin typeface="Arial"/>
              </a:rPr>
              <a:t>    </a:t>
            </a:r>
            <a:r>
              <a:rPr b="0" lang="en-US" sz="1200" spc="-1" strike="noStrike">
                <a:latin typeface="Arial"/>
              </a:rPr>
              <a:t>}</a:t>
            </a:r>
            <a:endParaRPr b="0" lang="en-US" sz="1200" spc="-1" strike="noStrike">
              <a:latin typeface="Arial"/>
            </a:endParaRPr>
          </a:p>
          <a:p>
            <a:pPr>
              <a:lnSpc>
                <a:spcPct val="100000"/>
              </a:lnSpc>
            </a:pPr>
            <a:r>
              <a:rPr b="0" lang="en-US" sz="1200" spc="-1" strike="noStrike">
                <a:latin typeface="Arial"/>
              </a:rPr>
              <a:t>}</a:t>
            </a:r>
            <a:endParaRPr b="0" lang="en-US" sz="1200" spc="-1" strike="noStrike">
              <a:latin typeface="Arial"/>
            </a:endParaRPr>
          </a:p>
          <a:p>
            <a:pPr>
              <a:lnSpc>
                <a:spcPct val="100000"/>
              </a:lnSpc>
            </a:pP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1737360" y="1005840"/>
            <a:ext cx="5486040" cy="557604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a:lnSpc>
                <a:spcPct val="100000"/>
              </a:lnSpc>
            </a:pPr>
            <a:r>
              <a:rPr b="0" lang="en-US" sz="1800" spc="-1" strike="noStrike">
                <a:latin typeface="Arial"/>
              </a:rPr>
              <a:t>public class LiabilityAccount extends Account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latin typeface="Arial"/>
              </a:rPr>
              <a:t>    </a:t>
            </a:r>
            <a:r>
              <a:rPr b="0" lang="en-US" sz="1800" spc="-1" strike="noStrike">
                <a:latin typeface="Arial"/>
              </a:rPr>
              <a:t>public LiabilityAccount(String accountNumber, String accountName) {</a:t>
            </a:r>
            <a:endParaRPr b="0" lang="en-US" sz="1800" spc="-1" strike="noStrike">
              <a:latin typeface="Arial"/>
            </a:endParaRPr>
          </a:p>
          <a:p>
            <a:pPr>
              <a:lnSpc>
                <a:spcPct val="100000"/>
              </a:lnSpc>
            </a:pPr>
            <a:r>
              <a:rPr b="0" lang="en-US" sz="1800" spc="-1" strike="noStrike">
                <a:latin typeface="Arial"/>
              </a:rPr>
              <a:t>        </a:t>
            </a:r>
            <a:r>
              <a:rPr b="0" lang="en-US" sz="1800" spc="-1" strike="noStrike">
                <a:latin typeface="Arial"/>
              </a:rPr>
              <a:t>super(accountNumber, accountName);</a:t>
            </a:r>
            <a:endParaRPr b="0" lang="en-US" sz="1800" spc="-1" strike="noStrike">
              <a:latin typeface="Arial"/>
            </a:endParaRPr>
          </a:p>
          <a:p>
            <a:pPr>
              <a:lnSpc>
                <a:spcPct val="100000"/>
              </a:lnSpc>
            </a:pPr>
            <a:r>
              <a:rPr b="0" lang="en-US" sz="1800" spc="-1" strike="noStrike">
                <a:latin typeface="Arial"/>
              </a:rPr>
              <a:t>    </a:t>
            </a:r>
            <a:r>
              <a:rPr b="0" lang="en-US" sz="1800" spc="-1" strike="noStrike">
                <a:latin typeface="Arial"/>
              </a:rPr>
              <a: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latin typeface="Arial"/>
              </a:rPr>
              <a:t>   </a:t>
            </a:r>
            <a:endParaRPr b="0" lang="en-US" sz="1800" spc="-1" strike="noStrike">
              <a:latin typeface="Arial"/>
            </a:endParaRPr>
          </a:p>
          <a:p>
            <a:pPr>
              <a:lnSpc>
                <a:spcPct val="100000"/>
              </a:lnSpc>
            </a:pPr>
            <a:r>
              <a:rPr b="0" lang="en-US" sz="1800" spc="-1" strike="noStrike">
                <a:latin typeface="Arial"/>
              </a:rPr>
              <a:t>    </a:t>
            </a:r>
            <a:r>
              <a:rPr b="0" lang="en-US" sz="1800" spc="-1" strike="noStrike">
                <a:latin typeface="Arial"/>
              </a:rPr>
              <a:t>public void addTransaction(FinancialTransaction transaction) {</a:t>
            </a:r>
            <a:endParaRPr b="0" lang="en-US" sz="1800" spc="-1" strike="noStrike">
              <a:latin typeface="Arial"/>
            </a:endParaRPr>
          </a:p>
          <a:p>
            <a:pPr>
              <a:lnSpc>
                <a:spcPct val="100000"/>
              </a:lnSpc>
            </a:pPr>
            <a:r>
              <a:rPr b="0" lang="en-US" sz="1800" spc="-1" strike="noStrike">
                <a:latin typeface="Arial"/>
              </a:rPr>
              <a:t>        </a:t>
            </a:r>
            <a:r>
              <a:rPr b="0" lang="en-US" sz="1800" spc="-1" strike="noStrike">
                <a:latin typeface="Arial"/>
              </a:rPr>
              <a:t>if (transaction.getType().equals("Income")) {</a:t>
            </a:r>
            <a:endParaRPr b="0" lang="en-US" sz="1800" spc="-1" strike="noStrike">
              <a:latin typeface="Arial"/>
            </a:endParaRPr>
          </a:p>
          <a:p>
            <a:pPr>
              <a:lnSpc>
                <a:spcPct val="100000"/>
              </a:lnSpc>
            </a:pPr>
            <a:r>
              <a:rPr b="0" lang="en-US" sz="1800" spc="-1" strike="noStrike">
                <a:latin typeface="Arial"/>
              </a:rPr>
              <a:t>            </a:t>
            </a:r>
            <a:r>
              <a:rPr b="0" lang="en-US" sz="1800" spc="-1" strike="noStrike">
                <a:latin typeface="Arial"/>
              </a:rPr>
              <a:t>balance -= transaction.getAmount();</a:t>
            </a:r>
            <a:endParaRPr b="0" lang="en-US" sz="1800" spc="-1" strike="noStrike">
              <a:latin typeface="Arial"/>
            </a:endParaRPr>
          </a:p>
          <a:p>
            <a:pPr>
              <a:lnSpc>
                <a:spcPct val="100000"/>
              </a:lnSpc>
            </a:pPr>
            <a:r>
              <a:rPr b="0" lang="en-US" sz="1800" spc="-1" strike="noStrike">
                <a:latin typeface="Arial"/>
              </a:rPr>
              <a:t>        </a:t>
            </a:r>
            <a:r>
              <a:rPr b="0" lang="en-US" sz="1800" spc="-1" strike="noStrike">
                <a:latin typeface="Arial"/>
              </a:rPr>
              <a:t>} else if (transaction.getType().equals("Expense")) {</a:t>
            </a:r>
            <a:endParaRPr b="0" lang="en-US" sz="1800" spc="-1" strike="noStrike">
              <a:latin typeface="Arial"/>
            </a:endParaRPr>
          </a:p>
          <a:p>
            <a:pPr>
              <a:lnSpc>
                <a:spcPct val="100000"/>
              </a:lnSpc>
            </a:pPr>
            <a:r>
              <a:rPr b="0" lang="en-US" sz="1800" spc="-1" strike="noStrike">
                <a:latin typeface="Arial"/>
              </a:rPr>
              <a:t>            </a:t>
            </a:r>
            <a:r>
              <a:rPr b="0" lang="en-US" sz="1800" spc="-1" strike="noStrike">
                <a:latin typeface="Arial"/>
              </a:rPr>
              <a:t>balance += transaction.getAmount();</a:t>
            </a:r>
            <a:endParaRPr b="0" lang="en-US" sz="1800" spc="-1" strike="noStrike">
              <a:latin typeface="Arial"/>
            </a:endParaRPr>
          </a:p>
          <a:p>
            <a:pPr>
              <a:lnSpc>
                <a:spcPct val="100000"/>
              </a:lnSpc>
            </a:pPr>
            <a:r>
              <a:rPr b="0" lang="en-US" sz="1800" spc="-1" strike="noStrike">
                <a:latin typeface="Arial"/>
              </a:rPr>
              <a:t>        </a:t>
            </a:r>
            <a:r>
              <a:rPr b="0" lang="en-US" sz="1800" spc="-1" strike="noStrike">
                <a:latin typeface="Arial"/>
              </a:rPr>
              <a:t>}</a:t>
            </a:r>
            <a:endParaRPr b="0" lang="en-US" sz="1800" spc="-1" strike="noStrike">
              <a:latin typeface="Arial"/>
            </a:endParaRPr>
          </a:p>
          <a:p>
            <a:pPr>
              <a:lnSpc>
                <a:spcPct val="100000"/>
              </a:lnSpc>
            </a:pPr>
            <a:r>
              <a:rPr b="0" lang="en-US" sz="1800" spc="-1" strike="noStrike">
                <a:latin typeface="Arial"/>
              </a:rPr>
              <a:t>    </a:t>
            </a:r>
            <a:r>
              <a:rPr b="0" lang="en-US" sz="1800" spc="-1" strike="noStrike">
                <a:latin typeface="Arial"/>
              </a:rPr>
              <a:t>}</a:t>
            </a:r>
            <a:endParaRPr b="0" lang="en-US" sz="1800" spc="-1" strike="noStrike">
              <a:latin typeface="Arial"/>
            </a:endParaRPr>
          </a:p>
          <a:p>
            <a:pPr>
              <a:lnSpc>
                <a:spcPct val="100000"/>
              </a:lnSpc>
            </a:pPr>
            <a:r>
              <a:rPr b="0" lang="en-US" sz="1800" spc="-1" strike="noStrike">
                <a:latin typeface="Arial"/>
              </a:rPr>
              <a:t>}</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428</TotalTime>
  <Application>XLSX_Editor/6.2.8.2$Windows_x86 LibreOffice_project/</Application>
  <Words>38</Words>
  <Paragraphs>26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2021-04-21T15:36:00Z</dcterms:created>
  <dc:creator>kavinkumar M</dc:creator>
  <dc:description/>
  <dc:language>en-US</dc:language>
  <cp:lastModifiedBy/>
  <dcterms:modified xsi:type="dcterms:W3CDTF">2024-11-14T00:38:39Z</dcterms:modified>
  <cp:revision>18</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ICV">
    <vt:lpwstr>37A3327C92E44D8A8E230645E01DA062</vt:lpwstr>
  </property>
  <property fmtid="{D5CDD505-2E9C-101B-9397-08002B2CF9AE}" pid="6" name="KSOProductBuildVer">
    <vt:lpwstr>1033-11.2.0.11537</vt:lpwstr>
  </property>
  <property fmtid="{D5CDD505-2E9C-101B-9397-08002B2CF9AE}" pid="7" name="LinksUpToDate">
    <vt:bool>0</vt:bool>
  </property>
  <property fmtid="{D5CDD505-2E9C-101B-9397-08002B2CF9AE}" pid="8" name="MMClips">
    <vt:i4>0</vt:i4>
  </property>
  <property fmtid="{D5CDD505-2E9C-101B-9397-08002B2CF9AE}" pid="9" name="Notes">
    <vt:i4>5</vt:i4>
  </property>
  <property fmtid="{D5CDD505-2E9C-101B-9397-08002B2CF9AE}" pid="10" name="PresentationFormat">
    <vt:lpwstr>Widescreen</vt:lpwstr>
  </property>
  <property fmtid="{D5CDD505-2E9C-101B-9397-08002B2CF9AE}" pid="11" name="ScaleCrop">
    <vt:bool>0</vt:bool>
  </property>
  <property fmtid="{D5CDD505-2E9C-101B-9397-08002B2CF9AE}" pid="12" name="ShareDoc">
    <vt:bool>0</vt:bool>
  </property>
  <property fmtid="{D5CDD505-2E9C-101B-9397-08002B2CF9AE}" pid="13" name="Slides">
    <vt:i4>6</vt:i4>
  </property>
</Properties>
</file>