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1" r:id="rId6"/>
    <p:sldId id="262" r:id="rId7"/>
    <p:sldId id="263" r:id="rId8"/>
    <p:sldId id="264" r:id="rId9"/>
    <p:sldId id="277" r:id="rId10"/>
    <p:sldId id="266" r:id="rId11"/>
    <p:sldId id="278" r:id="rId12"/>
    <p:sldId id="267" r:id="rId13"/>
    <p:sldId id="268" r:id="rId14"/>
    <p:sldId id="279" r:id="rId15"/>
    <p:sldId id="269" r:id="rId16"/>
    <p:sldId id="282" r:id="rId17"/>
    <p:sldId id="272" r:id="rId18"/>
    <p:sldId id="283" r:id="rId19"/>
    <p:sldId id="275"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BD7C48-5B1B-4939-880A-ED988777CAAE}" type="datetimeFigureOut">
              <a:rPr lang="en-US" smtClean="0"/>
              <a:pPr/>
              <a:t>6/12/2022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AFD2FA-30B3-456C-85FE-27B9574F965A}" type="slidenum">
              <a:rPr lang="en-US" smtClean="0"/>
              <a:pPr/>
              <a:t>‹#›</a:t>
            </a:fld>
            <a:endParaRPr lang="en-US"/>
          </a:p>
        </p:txBody>
      </p:sp>
    </p:spTree>
    <p:extLst>
      <p:ext uri="{BB962C8B-B14F-4D97-AF65-F5344CB8AC3E}">
        <p14:creationId xmlns:p14="http://schemas.microsoft.com/office/powerpoint/2010/main" xmlns="" val="1695350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BC0D35-D5FE-4C03-B7DA-CCC106A42938}" type="datetimeFigureOut">
              <a:rPr lang="en-US" smtClean="0"/>
              <a:pPr/>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539FA-EB64-48F3-9A45-A1353D808D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BC0D35-D5FE-4C03-B7DA-CCC106A42938}" type="datetimeFigureOut">
              <a:rPr lang="en-US" smtClean="0"/>
              <a:pPr/>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539FA-EB64-48F3-9A45-A1353D808D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BBC0D35-D5FE-4C03-B7DA-CCC106A42938}" type="datetimeFigureOut">
              <a:rPr lang="en-US" smtClean="0"/>
              <a:pPr/>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539FA-EB64-48F3-9A45-A1353D808D0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BC0D35-D5FE-4C03-B7DA-CCC106A42938}" type="datetimeFigureOut">
              <a:rPr lang="en-US" smtClean="0"/>
              <a:pPr/>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539FA-EB64-48F3-9A45-A1353D808D0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BC0D35-D5FE-4C03-B7DA-CCC106A42938}" type="datetimeFigureOut">
              <a:rPr lang="en-US" smtClean="0"/>
              <a:pPr/>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539FA-EB64-48F3-9A45-A1353D808D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BBC0D35-D5FE-4C03-B7DA-CCC106A42938}" type="datetimeFigureOut">
              <a:rPr lang="en-US" smtClean="0"/>
              <a:pPr/>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539FA-EB64-48F3-9A45-A1353D808D0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BC0D35-D5FE-4C03-B7DA-CCC106A42938}" type="datetimeFigureOut">
              <a:rPr lang="en-US" smtClean="0"/>
              <a:pPr/>
              <a:t>6/12/2022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0539FA-EB64-48F3-9A45-A1353D808D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BC0D35-D5FE-4C03-B7DA-CCC106A42938}" type="datetimeFigureOut">
              <a:rPr lang="en-US" smtClean="0"/>
              <a:pPr/>
              <a:t>6/12/2022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0539FA-EB64-48F3-9A45-A1353D808D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BBC0D35-D5FE-4C03-B7DA-CCC106A42938}" type="datetimeFigureOut">
              <a:rPr lang="en-US" smtClean="0"/>
              <a:pPr/>
              <a:t>6/12/2022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0539FA-EB64-48F3-9A45-A1353D808D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BBC0D35-D5FE-4C03-B7DA-CCC106A42938}" type="datetimeFigureOut">
              <a:rPr lang="en-US" smtClean="0"/>
              <a:pPr/>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539FA-EB64-48F3-9A45-A1353D808D0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BC0D35-D5FE-4C03-B7DA-CCC106A42938}" type="datetimeFigureOut">
              <a:rPr lang="en-US" smtClean="0"/>
              <a:pPr/>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539FA-EB64-48F3-9A45-A1353D808D0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BBC0D35-D5FE-4C03-B7DA-CCC106A42938}" type="datetimeFigureOut">
              <a:rPr lang="en-US" smtClean="0"/>
              <a:pPr/>
              <a:t>6/12/2022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5C0539FA-EB64-48F3-9A45-A1353D808D0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600200"/>
            <a:ext cx="8229600" cy="1780108"/>
          </a:xfrm>
        </p:spPr>
        <p:txBody>
          <a:bodyPr>
            <a:normAutofit/>
          </a:bodyPr>
          <a:lstStyle/>
          <a:p>
            <a:pPr algn="l"/>
            <a:r>
              <a:rPr lang="en-US" sz="3600" dirty="0" smtClean="0"/>
              <a:t>FAKE NEWS DETECTION USING MACHINE LEARNING  ENSEMBLE  METHODS</a:t>
            </a:r>
            <a:endParaRPr lang="en-US" sz="3600" dirty="0"/>
          </a:p>
        </p:txBody>
      </p:sp>
      <p:sp>
        <p:nvSpPr>
          <p:cNvPr id="3" name="Subtitle 2"/>
          <p:cNvSpPr>
            <a:spLocks noGrp="1"/>
          </p:cNvSpPr>
          <p:nvPr>
            <p:ph type="subTitle" idx="1"/>
          </p:nvPr>
        </p:nvSpPr>
        <p:spPr>
          <a:xfrm>
            <a:off x="1371600" y="3556001"/>
            <a:ext cx="6400800" cy="1549400"/>
          </a:xfrm>
        </p:spPr>
        <p:txBody>
          <a:bodyPr>
            <a:normAutofit fontScale="32500" lnSpcReduction="20000"/>
          </a:bodyPr>
          <a:lstStyle/>
          <a:p>
            <a:pPr algn="r"/>
            <a:r>
              <a:rPr lang="en-US" sz="4300" b="1" dirty="0" smtClean="0"/>
              <a:t>                                                                                                                </a:t>
            </a:r>
          </a:p>
          <a:p>
            <a:pPr algn="r"/>
            <a:r>
              <a:rPr lang="en-US" sz="4300" b="1" dirty="0"/>
              <a:t> </a:t>
            </a:r>
            <a:r>
              <a:rPr lang="en-US" sz="4300" b="1" dirty="0" smtClean="0"/>
              <a:t>                 BISHAL RAJAK</a:t>
            </a:r>
            <a:r>
              <a:rPr lang="en-US" sz="4300" b="1" dirty="0"/>
              <a:t>	</a:t>
            </a:r>
          </a:p>
          <a:p>
            <a:pPr algn="r"/>
            <a:r>
              <a:rPr lang="en-US" sz="4300" b="1" dirty="0" smtClean="0"/>
              <a:t>                                          SOURAV SAHA</a:t>
            </a:r>
            <a:r>
              <a:rPr lang="en-US" sz="4300" b="1" dirty="0"/>
              <a:t>	</a:t>
            </a:r>
          </a:p>
          <a:p>
            <a:pPr algn="r"/>
            <a:r>
              <a:rPr lang="en-US" sz="4300" b="1" dirty="0" smtClean="0"/>
              <a:t>                                                                                                           SUSHMITA SAHA</a:t>
            </a:r>
            <a:endParaRPr lang="en-US" sz="4300" b="1" dirty="0"/>
          </a:p>
          <a:p>
            <a:pPr algn="r"/>
            <a:r>
              <a:rPr lang="en-US" sz="4300" b="1" dirty="0"/>
              <a:t>		</a:t>
            </a:r>
            <a:r>
              <a:rPr lang="en-US" sz="4300" b="1" dirty="0" smtClean="0"/>
              <a:t>                                                              </a:t>
            </a:r>
            <a:r>
              <a:rPr lang="en-US" sz="4300" b="1" dirty="0"/>
              <a:t>MANILAL GORAI</a:t>
            </a:r>
            <a:r>
              <a:rPr lang="en-US" sz="4300" dirty="0"/>
              <a:t> </a:t>
            </a:r>
            <a:r>
              <a:rPr lang="en-US" sz="4300" dirty="0" smtClean="0"/>
              <a:t>  </a:t>
            </a:r>
            <a:r>
              <a:rPr lang="en-US" sz="3700" dirty="0"/>
              <a:t>		</a:t>
            </a:r>
          </a:p>
          <a:p>
            <a:r>
              <a:rPr lang="en-US" sz="4300" b="1" dirty="0" smtClean="0"/>
              <a:t>                                                                         </a:t>
            </a:r>
            <a:r>
              <a:rPr lang="en-US" sz="4900" b="1" dirty="0" smtClean="0"/>
              <a:t>Under </a:t>
            </a:r>
            <a:r>
              <a:rPr lang="en-US" sz="4900" b="1" dirty="0"/>
              <a:t>the guidance of Mr. Anirban Dey</a:t>
            </a:r>
            <a:endParaRPr lang="en-US" sz="4900" dirty="0"/>
          </a:p>
          <a:p>
            <a:endParaRPr lang="en-US" sz="4900" dirty="0"/>
          </a:p>
        </p:txBody>
      </p:sp>
    </p:spTree>
    <p:extLst>
      <p:ext uri="{BB962C8B-B14F-4D97-AF65-F5344CB8AC3E}">
        <p14:creationId xmlns:p14="http://schemas.microsoft.com/office/powerpoint/2010/main" xmlns="" val="563396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000" y="424190"/>
            <a:ext cx="5486400" cy="523220"/>
          </a:xfrm>
          <a:prstGeom prst="rect">
            <a:avLst/>
          </a:prstGeom>
          <a:noFill/>
        </p:spPr>
        <p:txBody>
          <a:bodyPr wrap="square" rtlCol="0">
            <a:spAutoFit/>
          </a:bodyPr>
          <a:lstStyle/>
          <a:p>
            <a:r>
              <a:rPr lang="en-US" sz="2800" b="1" dirty="0" smtClean="0"/>
              <a:t>IN-DEPTH TEXT PRE-PROCESSING</a:t>
            </a:r>
            <a:endParaRPr lang="en-US" sz="2800" b="1" dirty="0"/>
          </a:p>
        </p:txBody>
      </p:sp>
      <p:sp>
        <p:nvSpPr>
          <p:cNvPr id="5" name="TextBox 4"/>
          <p:cNvSpPr txBox="1"/>
          <p:nvPr/>
        </p:nvSpPr>
        <p:spPr>
          <a:xfrm>
            <a:off x="587991" y="1005469"/>
            <a:ext cx="8077200" cy="5078313"/>
          </a:xfrm>
          <a:prstGeom prst="rect">
            <a:avLst/>
          </a:prstGeom>
          <a:noFill/>
        </p:spPr>
        <p:txBody>
          <a:bodyPr wrap="square" rtlCol="0">
            <a:spAutoFit/>
          </a:bodyPr>
          <a:lstStyle/>
          <a:p>
            <a:r>
              <a:rPr lang="en-US" b="1" dirty="0"/>
              <a:t>Textual data</a:t>
            </a:r>
            <a:r>
              <a:rPr lang="en-US" dirty="0"/>
              <a:t>: Text written by the author in a news, pre-processed </a:t>
            </a:r>
            <a:r>
              <a:rPr lang="en-US" dirty="0" smtClean="0"/>
              <a:t>by the </a:t>
            </a:r>
            <a:r>
              <a:rPr lang="en-US" dirty="0"/>
              <a:t>following operations </a:t>
            </a:r>
            <a:r>
              <a:rPr lang="en-US" dirty="0" smtClean="0"/>
              <a:t>: </a:t>
            </a:r>
          </a:p>
          <a:p>
            <a:pPr marL="342900" indent="-342900">
              <a:buAutoNum type="arabicPeriod"/>
            </a:pPr>
            <a:r>
              <a:rPr lang="en-US" dirty="0" smtClean="0"/>
              <a:t>Cleaning</a:t>
            </a:r>
            <a:r>
              <a:rPr lang="en-US" dirty="0"/>
              <a:t>: eliminating stop words and special characters. </a:t>
            </a:r>
            <a:endParaRPr lang="en-US" dirty="0" smtClean="0"/>
          </a:p>
          <a:p>
            <a:pPr marL="342900" indent="-342900">
              <a:buAutoNum type="arabicPeriod"/>
            </a:pPr>
            <a:r>
              <a:rPr lang="en-US" dirty="0" smtClean="0"/>
              <a:t>Stemming</a:t>
            </a:r>
            <a:r>
              <a:rPr lang="en-US" dirty="0"/>
              <a:t>: transforming the useful words </a:t>
            </a:r>
            <a:r>
              <a:rPr lang="en-US" dirty="0" smtClean="0"/>
              <a:t>into roots.  </a:t>
            </a:r>
          </a:p>
          <a:p>
            <a:pPr marL="342900" indent="-342900">
              <a:buAutoNum type="arabicPeriod"/>
            </a:pPr>
            <a:r>
              <a:rPr lang="en-US" dirty="0" smtClean="0"/>
              <a:t>Encoding</a:t>
            </a:r>
            <a:r>
              <a:rPr lang="en-US" dirty="0"/>
              <a:t>: transforming all the words into a numerical vector. This needs </a:t>
            </a:r>
            <a:r>
              <a:rPr lang="en-US" dirty="0" smtClean="0"/>
              <a:t>the </a:t>
            </a:r>
            <a:r>
              <a:rPr lang="en-US" dirty="0"/>
              <a:t>application of the TF-IDF method on the </a:t>
            </a:r>
            <a:r>
              <a:rPr lang="en-US" dirty="0" smtClean="0"/>
              <a:t>result</a:t>
            </a:r>
            <a:endParaRPr lang="en-US" dirty="0"/>
          </a:p>
          <a:p>
            <a:r>
              <a:rPr lang="en-US" b="1" dirty="0"/>
              <a:t>Categorical data</a:t>
            </a:r>
            <a:r>
              <a:rPr lang="en-US" dirty="0"/>
              <a:t>: Source of the news- TV channel, newspaper or magazine; its author. The pre-treatment of these data is performed through two steps</a:t>
            </a:r>
            <a:r>
              <a:rPr lang="en-US" dirty="0" smtClean="0"/>
              <a:t>:</a:t>
            </a:r>
          </a:p>
          <a:p>
            <a:pPr algn="just"/>
            <a:r>
              <a:rPr lang="en-US" dirty="0" smtClean="0"/>
              <a:t>    </a:t>
            </a:r>
            <a:r>
              <a:rPr lang="en-US" b="1" dirty="0" smtClean="0"/>
              <a:t>Cleaning</a:t>
            </a:r>
            <a:r>
              <a:rPr lang="en-US" b="1" dirty="0"/>
              <a:t>:</a:t>
            </a:r>
            <a:r>
              <a:rPr lang="en-US" dirty="0"/>
              <a:t> eliminating special characters and transforming letters into </a:t>
            </a:r>
            <a:endParaRPr lang="en-US" dirty="0" smtClean="0"/>
          </a:p>
          <a:p>
            <a:pPr algn="just"/>
            <a:r>
              <a:rPr lang="en-US" dirty="0"/>
              <a:t> </a:t>
            </a:r>
            <a:r>
              <a:rPr lang="en-US" dirty="0" smtClean="0"/>
              <a:t>                      lowercase.     </a:t>
            </a:r>
          </a:p>
          <a:p>
            <a:r>
              <a:rPr lang="en-US" b="1" dirty="0"/>
              <a:t> </a:t>
            </a:r>
            <a:r>
              <a:rPr lang="en-US" b="1" dirty="0" smtClean="0"/>
              <a:t>   Encoding</a:t>
            </a:r>
            <a:r>
              <a:rPr lang="en-US" dirty="0"/>
              <a:t>: for sources we used a label encoding. For authors, the names were </a:t>
            </a:r>
            <a:r>
              <a:rPr lang="en-US" dirty="0" smtClean="0"/>
              <a:t>  </a:t>
            </a:r>
          </a:p>
          <a:p>
            <a:r>
              <a:rPr lang="en-US" dirty="0"/>
              <a:t> </a:t>
            </a:r>
            <a:r>
              <a:rPr lang="en-US" dirty="0" smtClean="0"/>
              <a:t>   encoded </a:t>
            </a:r>
            <a:r>
              <a:rPr lang="en-US" dirty="0"/>
              <a:t>into </a:t>
            </a:r>
            <a:r>
              <a:rPr lang="en-US" dirty="0" smtClean="0"/>
              <a:t>numerics. A </a:t>
            </a:r>
            <a:r>
              <a:rPr lang="en-US" dirty="0"/>
              <a:t>list containing two fields was created, the first for the </a:t>
            </a:r>
            <a:endParaRPr lang="en-US" dirty="0" smtClean="0"/>
          </a:p>
          <a:p>
            <a:r>
              <a:rPr lang="en-US" dirty="0"/>
              <a:t> </a:t>
            </a:r>
            <a:r>
              <a:rPr lang="en-US" dirty="0" smtClean="0"/>
              <a:t>   source </a:t>
            </a:r>
            <a:r>
              <a:rPr lang="en-US" dirty="0"/>
              <a:t>and the second for its authors, then we replaced each author by its </a:t>
            </a:r>
            <a:r>
              <a:rPr lang="en-US" dirty="0" smtClean="0"/>
              <a:t>  </a:t>
            </a:r>
          </a:p>
          <a:p>
            <a:r>
              <a:rPr lang="en-US" dirty="0"/>
              <a:t> </a:t>
            </a:r>
            <a:r>
              <a:rPr lang="en-US" dirty="0" smtClean="0"/>
              <a:t>   index </a:t>
            </a:r>
            <a:r>
              <a:rPr lang="en-US" dirty="0"/>
              <a:t>number</a:t>
            </a:r>
            <a:r>
              <a:rPr lang="en-US" dirty="0" smtClean="0"/>
              <a:t>.</a:t>
            </a:r>
          </a:p>
          <a:p>
            <a:r>
              <a:rPr lang="en-US" b="1" dirty="0"/>
              <a:t>Numerical data: </a:t>
            </a:r>
            <a:r>
              <a:rPr lang="en-US" dirty="0"/>
              <a:t>The date of posting and the sentiment given by the text. Split the date into three unique values: day, month and year. For the sentiment given by the text, we calculate the sum of the sentiment degrees of the words.</a:t>
            </a:r>
          </a:p>
          <a:p>
            <a:endParaRPr lang="en-US" dirty="0"/>
          </a:p>
        </p:txBody>
      </p:sp>
    </p:spTree>
    <p:extLst>
      <p:ext uri="{BB962C8B-B14F-4D97-AF65-F5344CB8AC3E}">
        <p14:creationId xmlns:p14="http://schemas.microsoft.com/office/powerpoint/2010/main" xmlns="" val="3431710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0588" y="754080"/>
            <a:ext cx="6541343" cy="461665"/>
          </a:xfrm>
          <a:prstGeom prst="rect">
            <a:avLst/>
          </a:prstGeom>
          <a:noFill/>
        </p:spPr>
        <p:txBody>
          <a:bodyPr wrap="none" rtlCol="0">
            <a:spAutoFit/>
          </a:bodyPr>
          <a:lstStyle/>
          <a:p>
            <a:pPr algn="ctr"/>
            <a:r>
              <a:rPr lang="en-US" sz="2400" b="1" dirty="0" smtClean="0"/>
              <a:t>TF-IDF  Vectorizer  for converting text to vector  </a:t>
            </a:r>
            <a:endParaRPr lang="en-US" sz="24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1999" y="1676400"/>
            <a:ext cx="7467601"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10279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436728"/>
            <a:ext cx="2971800" cy="523220"/>
          </a:xfrm>
          <a:prstGeom prst="rect">
            <a:avLst/>
          </a:prstGeom>
          <a:noFill/>
        </p:spPr>
        <p:txBody>
          <a:bodyPr wrap="square" rtlCol="0">
            <a:spAutoFit/>
          </a:bodyPr>
          <a:lstStyle/>
          <a:p>
            <a:pPr algn="ctr"/>
            <a:r>
              <a:rPr lang="en-US" sz="2800" b="1" dirty="0" smtClean="0"/>
              <a:t>CLASSIFIERS</a:t>
            </a:r>
            <a:endParaRPr lang="en-US" sz="2800" b="1" dirty="0"/>
          </a:p>
        </p:txBody>
      </p:sp>
      <p:sp>
        <p:nvSpPr>
          <p:cNvPr id="6" name="TextBox 5"/>
          <p:cNvSpPr txBox="1"/>
          <p:nvPr/>
        </p:nvSpPr>
        <p:spPr>
          <a:xfrm>
            <a:off x="457200" y="959948"/>
            <a:ext cx="8305800" cy="3139321"/>
          </a:xfrm>
          <a:prstGeom prst="rect">
            <a:avLst/>
          </a:prstGeom>
          <a:noFill/>
        </p:spPr>
        <p:txBody>
          <a:bodyPr wrap="square" rtlCol="0">
            <a:spAutoFit/>
          </a:bodyPr>
          <a:lstStyle/>
          <a:p>
            <a:pPr marL="285750" indent="-285750">
              <a:buFont typeface="Arial" pitchFamily="34" charset="0"/>
              <a:buChar char="•"/>
            </a:pPr>
            <a:r>
              <a:rPr lang="en-US" b="1" dirty="0"/>
              <a:t>Support vector machine (</a:t>
            </a:r>
            <a:r>
              <a:rPr lang="en-US" b="1" dirty="0" smtClean="0"/>
              <a:t>SVM):                                                                                    </a:t>
            </a:r>
            <a:r>
              <a:rPr lang="en-US" dirty="0" smtClean="0"/>
              <a:t>Support </a:t>
            </a:r>
            <a:r>
              <a:rPr lang="en-US" dirty="0"/>
              <a:t>vector machine (SVM) is another model for binary classification problem and is available in various kernels functions </a:t>
            </a:r>
            <a:r>
              <a:rPr lang="en-US" dirty="0" smtClean="0"/>
              <a:t>. </a:t>
            </a:r>
            <a:r>
              <a:rPr lang="en-US" dirty="0"/>
              <a:t>The objective of an SVM model is to estimate a hyperplane (or decision boundary) on the basis of feature set to classify data points </a:t>
            </a:r>
            <a:r>
              <a:rPr lang="en-US" dirty="0" smtClean="0"/>
              <a:t>. </a:t>
            </a:r>
            <a:r>
              <a:rPr lang="en-US" dirty="0"/>
              <a:t>The dimension of hyperplane varies according to the number of features. As there could be multiple possibilities for a hyperplane to exist in an </a:t>
            </a:r>
            <a:r>
              <a:rPr lang="en-US" i="1" dirty="0"/>
              <a:t>N</a:t>
            </a:r>
            <a:r>
              <a:rPr lang="en-US" dirty="0"/>
              <a:t>-dimensional space, the task is to identify the plane that separates the data points of two classes with maximum margin. A mathematical representation of the cost function for the SVM model is defined as given in </a:t>
            </a:r>
            <a:r>
              <a:rPr lang="en-US" dirty="0" smtClean="0"/>
              <a:t>and </a:t>
            </a:r>
            <a:r>
              <a:rPr lang="en-US" dirty="0"/>
              <a:t>shown in</a:t>
            </a:r>
            <a:br>
              <a:rPr lang="en-US" dirty="0"/>
            </a:br>
            <a:endParaRPr lang="en-US" dirty="0" smtClean="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8200" y="3581400"/>
            <a:ext cx="7924800" cy="1752600"/>
          </a:xfrm>
          <a:prstGeom prst="rect">
            <a:avLst/>
          </a:prstGeom>
        </p:spPr>
      </p:pic>
    </p:spTree>
    <p:extLst>
      <p:ext uri="{BB962C8B-B14F-4D97-AF65-F5344CB8AC3E}">
        <p14:creationId xmlns:p14="http://schemas.microsoft.com/office/powerpoint/2010/main" xmlns="" val="89554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357166"/>
            <a:ext cx="8229600" cy="1815882"/>
          </a:xfrm>
          <a:prstGeom prst="rect">
            <a:avLst/>
          </a:prstGeom>
          <a:noFill/>
        </p:spPr>
        <p:txBody>
          <a:bodyPr wrap="square" rtlCol="0">
            <a:spAutoFit/>
          </a:bodyPr>
          <a:lstStyle/>
          <a:p>
            <a:pPr marL="285750" indent="-285750">
              <a:buFont typeface="Arial" pitchFamily="34" charset="0"/>
              <a:buChar char="•"/>
            </a:pPr>
            <a:r>
              <a:rPr lang="en-US" sz="1600" b="1" dirty="0"/>
              <a:t>Logistic </a:t>
            </a:r>
            <a:r>
              <a:rPr lang="en-US" sz="1600" b="1" dirty="0" smtClean="0"/>
              <a:t>Regression:                                                                                                                      </a:t>
            </a:r>
            <a:endParaRPr lang="en-US" sz="1600" b="1" dirty="0" smtClean="0"/>
          </a:p>
          <a:p>
            <a:pPr marL="285750" indent="-285750"/>
            <a:r>
              <a:rPr lang="en-US" sz="1600" b="1" dirty="0" smtClean="0"/>
              <a:t> </a:t>
            </a:r>
            <a:r>
              <a:rPr lang="en-US" sz="1600" b="1" dirty="0" smtClean="0"/>
              <a:t>   </a:t>
            </a:r>
            <a:r>
              <a:rPr lang="en-US" sz="1600" b="1" dirty="0" smtClean="0"/>
              <a:t>  </a:t>
            </a:r>
            <a:r>
              <a:rPr lang="en-US" sz="1600" dirty="0" smtClean="0"/>
              <a:t>As </a:t>
            </a:r>
            <a:r>
              <a:rPr lang="en-US" sz="1600" dirty="0"/>
              <a:t>we are classifying text on the basis of a wide feature set, with a binary output (true/false or true article/fake article), a logistic regression (LR) model is used, since it provides the intuitive equation to classify problems into binary or multiple classes </a:t>
            </a:r>
            <a:r>
              <a:rPr lang="en-US" sz="1600" dirty="0" smtClean="0"/>
              <a:t>. </a:t>
            </a:r>
            <a:r>
              <a:rPr lang="en-US" sz="1600" dirty="0"/>
              <a:t>We performed hyperparameters tuning to get the best result for all individual datasets, while multiple parameters are tested before acquiring the maximum accuracies from LR model. Mathematically, the logistic regression hypothesis function can be defined as follows </a:t>
            </a:r>
            <a:r>
              <a:rPr lang="en-US" sz="1600" dirty="0" smtClean="0"/>
              <a:t>:</a:t>
            </a:r>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5008" y="2143116"/>
            <a:ext cx="2572205" cy="757238"/>
          </a:xfrm>
          <a:prstGeom prst="rect">
            <a:avLst/>
          </a:prstGeom>
        </p:spPr>
      </p:pic>
      <p:sp>
        <p:nvSpPr>
          <p:cNvPr id="7" name="TextBox 6"/>
          <p:cNvSpPr txBox="1"/>
          <p:nvPr/>
        </p:nvSpPr>
        <p:spPr>
          <a:xfrm>
            <a:off x="714348" y="2285992"/>
            <a:ext cx="4519618" cy="1323439"/>
          </a:xfrm>
          <a:prstGeom prst="rect">
            <a:avLst/>
          </a:prstGeom>
          <a:noFill/>
        </p:spPr>
        <p:txBody>
          <a:bodyPr wrap="square" rtlCol="0">
            <a:spAutoFit/>
          </a:bodyPr>
          <a:lstStyle/>
          <a:p>
            <a:r>
              <a:rPr lang="en-US" sz="1600" dirty="0"/>
              <a:t>Logistic regression uses a sigmoid function to transform the output to a probability value; the objective is to minimize the cost function to achieve an optimal probability. The cost function is calculated as shown in</a:t>
            </a:r>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286380" y="3000372"/>
            <a:ext cx="3500462" cy="752739"/>
          </a:xfrm>
          <a:prstGeom prst="rect">
            <a:avLst/>
          </a:prstGeom>
        </p:spPr>
      </p:pic>
      <p:pic>
        <p:nvPicPr>
          <p:cNvPr id="10" name="Picture 9" descr="LR.png"/>
          <p:cNvPicPr>
            <a:picLocks noChangeAspect="1"/>
          </p:cNvPicPr>
          <p:nvPr/>
        </p:nvPicPr>
        <p:blipFill>
          <a:blip r:embed="rId4"/>
          <a:stretch>
            <a:fillRect/>
          </a:stretch>
        </p:blipFill>
        <p:spPr>
          <a:xfrm>
            <a:off x="642910" y="3786190"/>
            <a:ext cx="8215370" cy="2714644"/>
          </a:xfrm>
          <a:prstGeom prst="rect">
            <a:avLst/>
          </a:prstGeom>
        </p:spPr>
      </p:pic>
    </p:spTree>
    <p:extLst>
      <p:ext uri="{BB962C8B-B14F-4D97-AF65-F5344CB8AC3E}">
        <p14:creationId xmlns:p14="http://schemas.microsoft.com/office/powerpoint/2010/main" xmlns="" val="1888205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357166"/>
            <a:ext cx="8229600" cy="3139321"/>
          </a:xfrm>
          <a:prstGeom prst="rect">
            <a:avLst/>
          </a:prstGeom>
          <a:noFill/>
        </p:spPr>
        <p:txBody>
          <a:bodyPr wrap="square" rtlCol="0">
            <a:spAutoFit/>
          </a:bodyPr>
          <a:lstStyle/>
          <a:p>
            <a:pPr marL="285750" indent="-285750" algn="just">
              <a:buFont typeface="Arial" pitchFamily="34" charset="0"/>
              <a:buChar char="•"/>
            </a:pPr>
            <a:r>
              <a:rPr lang="en-US" b="1" dirty="0"/>
              <a:t>Decision Tree </a:t>
            </a:r>
            <a:r>
              <a:rPr lang="en-US" b="1" dirty="0" smtClean="0"/>
              <a:t> </a:t>
            </a:r>
            <a:r>
              <a:rPr lang="en-US" b="1" dirty="0" smtClean="0"/>
              <a:t>classifier</a:t>
            </a:r>
            <a:r>
              <a:rPr lang="en-US" dirty="0"/>
              <a:t>: </a:t>
            </a:r>
            <a:r>
              <a:rPr lang="en-US" dirty="0" smtClean="0"/>
              <a:t>Decision tree is the most powerful and popular tool for classification and prediction. A Decision tree is a flowchart like tree structure, where each internal node denotes a test on an attribute, each branch represents an outcome of the test, and each leaf node (terminal node) holds a class label.  Decision trees classify instances by sorting them down the tree from the root to some leaf node, which provides the classification of the instance. An instance is classified by starting at the root node of the tree, testing the attribute specified by this node, then moving down the tree branch corresponding to the value of the attribute as shown in the above figure. This process is then repeated for the subtree rooted at the new node. </a:t>
            </a:r>
            <a:endParaRPr lang="en-US" dirty="0" smtClean="0"/>
          </a:p>
          <a:p>
            <a:pPr marL="285750" indent="-285750" algn="just"/>
            <a:r>
              <a:rPr lang="en-US" dirty="0" smtClean="0"/>
              <a:t> </a:t>
            </a:r>
            <a:r>
              <a:rPr lang="en-US" dirty="0" smtClean="0"/>
              <a:t>     </a:t>
            </a:r>
            <a:endParaRPr lang="en-US" dirty="0"/>
          </a:p>
        </p:txBody>
      </p:sp>
      <p:pic>
        <p:nvPicPr>
          <p:cNvPr id="4" name="Picture 3" descr="DT.png"/>
          <p:cNvPicPr>
            <a:picLocks noChangeAspect="1"/>
          </p:cNvPicPr>
          <p:nvPr/>
        </p:nvPicPr>
        <p:blipFill>
          <a:blip r:embed="rId2"/>
          <a:stretch>
            <a:fillRect/>
          </a:stretch>
        </p:blipFill>
        <p:spPr>
          <a:xfrm>
            <a:off x="785786" y="3286124"/>
            <a:ext cx="7858180" cy="2867425"/>
          </a:xfrm>
          <a:prstGeom prst="rect">
            <a:avLst/>
          </a:prstGeom>
        </p:spPr>
      </p:pic>
    </p:spTree>
    <p:extLst>
      <p:ext uri="{BB962C8B-B14F-4D97-AF65-F5344CB8AC3E}">
        <p14:creationId xmlns:p14="http://schemas.microsoft.com/office/powerpoint/2010/main" xmlns="" val="260554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8153400" cy="2308324"/>
          </a:xfrm>
          <a:prstGeom prst="rect">
            <a:avLst/>
          </a:prstGeom>
          <a:noFill/>
        </p:spPr>
        <p:txBody>
          <a:bodyPr wrap="square" rtlCol="0">
            <a:spAutoFit/>
          </a:bodyPr>
          <a:lstStyle/>
          <a:p>
            <a:pPr marL="285750" indent="-285750">
              <a:buFont typeface="Arial" pitchFamily="34" charset="0"/>
              <a:buChar char="•"/>
            </a:pPr>
            <a:r>
              <a:rPr lang="en-US" b="1" dirty="0"/>
              <a:t>Random Forest (RF</a:t>
            </a:r>
            <a:r>
              <a:rPr lang="en-US" b="1" dirty="0" smtClean="0"/>
              <a:t>): </a:t>
            </a:r>
            <a:r>
              <a:rPr lang="en-US" dirty="0"/>
              <a:t>Random forest (RF) is an advanced form of decision trees (DT) which is also a supervised learning model. RF consists of large number of decision trees working individually to predict an outcome of a class where the final prediction is based on a class that received majority votes. The error rate is low in random forest as compared to other models, due to low correlation among trees </a:t>
            </a:r>
            <a:r>
              <a:rPr lang="en-US" dirty="0" smtClean="0"/>
              <a:t>. </a:t>
            </a:r>
            <a:r>
              <a:rPr lang="en-US" dirty="0"/>
              <a:t>Our random forest model was trained using different parameters; i.e., different numbers of estimators were used in a grid search to produce the best model that can predict the outcome with high accuracy. </a:t>
            </a:r>
          </a:p>
        </p:txBody>
      </p:sp>
      <p:pic>
        <p:nvPicPr>
          <p:cNvPr id="6" name="Picture 5" descr="RF.png"/>
          <p:cNvPicPr>
            <a:picLocks noChangeAspect="1"/>
          </p:cNvPicPr>
          <p:nvPr/>
        </p:nvPicPr>
        <p:blipFill>
          <a:blip r:embed="rId2"/>
          <a:stretch>
            <a:fillRect/>
          </a:stretch>
        </p:blipFill>
        <p:spPr>
          <a:xfrm>
            <a:off x="857224" y="3000372"/>
            <a:ext cx="7497222" cy="3181794"/>
          </a:xfrm>
          <a:prstGeom prst="rect">
            <a:avLst/>
          </a:prstGeom>
        </p:spPr>
      </p:pic>
    </p:spTree>
    <p:extLst>
      <p:ext uri="{BB962C8B-B14F-4D97-AF65-F5344CB8AC3E}">
        <p14:creationId xmlns:p14="http://schemas.microsoft.com/office/powerpoint/2010/main" xmlns="" val="124887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3401" y="482387"/>
            <a:ext cx="8077200" cy="2308324"/>
          </a:xfrm>
          <a:prstGeom prst="rect">
            <a:avLst/>
          </a:prstGeom>
          <a:noFill/>
        </p:spPr>
        <p:txBody>
          <a:bodyPr wrap="square" rtlCol="0">
            <a:spAutoFit/>
          </a:bodyPr>
          <a:lstStyle/>
          <a:p>
            <a:r>
              <a:rPr lang="en-US" b="1" dirty="0" smtClean="0"/>
              <a:t>GRADIENT  BOOSTING  CLASSIFIER :   </a:t>
            </a:r>
            <a:r>
              <a:rPr lang="en-US" dirty="0"/>
              <a:t>Gradient boosting </a:t>
            </a:r>
            <a:r>
              <a:rPr lang="en-US" dirty="0" smtClean="0"/>
              <a:t>classifiers  are </a:t>
            </a:r>
            <a:r>
              <a:rPr lang="en-US" dirty="0"/>
              <a:t>a group of machine learning algorithms that combine many weak learning models together to create a strong predictive model. Decision trees are usually used when doing gradient boosting</a:t>
            </a:r>
            <a:r>
              <a:rPr lang="en-US" b="1" dirty="0" smtClean="0"/>
              <a:t> .</a:t>
            </a:r>
            <a:r>
              <a:rPr lang="en-US" dirty="0"/>
              <a:t> Gradient boosting classifiers are the AdaBoosting method combined with weighted minimization, after which the classifiers and weighted inputs are recalculated. The objective of Gradient Boosting classifiers is to minimize the loss, or the difference between the actual class value of the training example and the predicted class value. </a:t>
            </a:r>
            <a:endParaRPr lang="en-US" b="1" dirty="0"/>
          </a:p>
        </p:txBody>
      </p:sp>
      <p:pic>
        <p:nvPicPr>
          <p:cNvPr id="4" name="Picture 3" descr="GBC.png"/>
          <p:cNvPicPr>
            <a:picLocks noChangeAspect="1"/>
          </p:cNvPicPr>
          <p:nvPr/>
        </p:nvPicPr>
        <p:blipFill>
          <a:blip r:embed="rId2"/>
          <a:stretch>
            <a:fillRect/>
          </a:stretch>
        </p:blipFill>
        <p:spPr>
          <a:xfrm>
            <a:off x="571472" y="2857496"/>
            <a:ext cx="7983065" cy="2876952"/>
          </a:xfrm>
          <a:prstGeom prst="rect">
            <a:avLst/>
          </a:prstGeom>
        </p:spPr>
      </p:pic>
    </p:spTree>
    <p:extLst>
      <p:ext uri="{BB962C8B-B14F-4D97-AF65-F5344CB8AC3E}">
        <p14:creationId xmlns:p14="http://schemas.microsoft.com/office/powerpoint/2010/main" xmlns="" val="2661313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533400"/>
            <a:ext cx="3657600" cy="523220"/>
          </a:xfrm>
          <a:prstGeom prst="rect">
            <a:avLst/>
          </a:prstGeom>
          <a:noFill/>
        </p:spPr>
        <p:txBody>
          <a:bodyPr wrap="square" rtlCol="0">
            <a:spAutoFit/>
          </a:bodyPr>
          <a:lstStyle/>
          <a:p>
            <a:pPr algn="ctr"/>
            <a:r>
              <a:rPr lang="en-US" sz="2800" b="1" dirty="0" smtClean="0"/>
              <a:t>EVALUATION</a:t>
            </a:r>
            <a:endParaRPr lang="en-US" sz="2800" b="1" dirty="0"/>
          </a:p>
        </p:txBody>
      </p:sp>
      <p:sp>
        <p:nvSpPr>
          <p:cNvPr id="5" name="TextBox 4"/>
          <p:cNvSpPr txBox="1"/>
          <p:nvPr/>
        </p:nvSpPr>
        <p:spPr>
          <a:xfrm>
            <a:off x="457200" y="1056620"/>
            <a:ext cx="8077200" cy="1477328"/>
          </a:xfrm>
          <a:prstGeom prst="rect">
            <a:avLst/>
          </a:prstGeom>
          <a:noFill/>
        </p:spPr>
        <p:txBody>
          <a:bodyPr wrap="square" rtlCol="0">
            <a:spAutoFit/>
          </a:bodyPr>
          <a:lstStyle/>
          <a:p>
            <a:pPr algn="just"/>
            <a:r>
              <a:rPr lang="en-US" dirty="0"/>
              <a:t>A variety of evaluation measures were utilized to evaluate the algorithm's classification accuracy in detecting fake news. In this section, the most frequently utilized measure metric (Confusion Matrix) to detect fake news has been used. Through the formulation of this as a task of classification, it is possible to define the measures that the confusion matrix has as below </a:t>
            </a: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14348" y="2643182"/>
            <a:ext cx="3276600" cy="1404257"/>
          </a:xfrm>
          <a:prstGeom prst="rect">
            <a:avLst/>
          </a:prstGeom>
        </p:spPr>
      </p:pic>
      <p:sp>
        <p:nvSpPr>
          <p:cNvPr id="7" name="TextBox 6"/>
          <p:cNvSpPr txBox="1"/>
          <p:nvPr/>
        </p:nvSpPr>
        <p:spPr>
          <a:xfrm>
            <a:off x="4143372" y="2714620"/>
            <a:ext cx="3429024" cy="1200329"/>
          </a:xfrm>
          <a:prstGeom prst="rect">
            <a:avLst/>
          </a:prstGeom>
          <a:noFill/>
        </p:spPr>
        <p:txBody>
          <a:bodyPr wrap="square" rtlCol="0">
            <a:spAutoFit/>
          </a:bodyPr>
          <a:lstStyle/>
          <a:p>
            <a:r>
              <a:rPr lang="en-US" dirty="0"/>
              <a:t>where TP represents (True Positive) and TN represent (True Negative) Moreover, FP is False positive, and FN is Falsenegative</a:t>
            </a:r>
          </a:p>
        </p:txBody>
      </p:sp>
      <p:sp>
        <p:nvSpPr>
          <p:cNvPr id="8" name="TextBox 7"/>
          <p:cNvSpPr txBox="1"/>
          <p:nvPr/>
        </p:nvSpPr>
        <p:spPr>
          <a:xfrm>
            <a:off x="500034" y="4143381"/>
            <a:ext cx="4344459" cy="2031325"/>
          </a:xfrm>
          <a:prstGeom prst="rect">
            <a:avLst/>
          </a:prstGeom>
          <a:noFill/>
        </p:spPr>
        <p:txBody>
          <a:bodyPr wrap="square" rtlCol="0">
            <a:spAutoFit/>
          </a:bodyPr>
          <a:lstStyle/>
          <a:p>
            <a:r>
              <a:rPr lang="en-US" b="1" dirty="0"/>
              <a:t>Accuracy using Logistic Regression: </a:t>
            </a:r>
            <a:r>
              <a:rPr lang="en-US" b="1" dirty="0" smtClean="0"/>
              <a:t>98.59</a:t>
            </a:r>
            <a:r>
              <a:rPr lang="en-US" b="1" dirty="0" smtClean="0"/>
              <a:t>%</a:t>
            </a:r>
            <a:endParaRPr lang="en-US" b="1" dirty="0" smtClean="0"/>
          </a:p>
          <a:p>
            <a:r>
              <a:rPr lang="en-US" b="1" dirty="0"/>
              <a:t>Accuracy using Decision Tree : </a:t>
            </a:r>
            <a:r>
              <a:rPr lang="en-US" b="1" dirty="0" smtClean="0"/>
              <a:t>99.53</a:t>
            </a:r>
            <a:r>
              <a:rPr lang="en-US" b="1" dirty="0" smtClean="0"/>
              <a:t>% </a:t>
            </a:r>
            <a:endParaRPr lang="en-US" b="1" dirty="0"/>
          </a:p>
          <a:p>
            <a:r>
              <a:rPr lang="en-US" b="1" dirty="0"/>
              <a:t>Accuracy using Gradient Boosting : </a:t>
            </a:r>
            <a:r>
              <a:rPr lang="en-US" b="1" dirty="0" smtClean="0"/>
              <a:t>99.50%</a:t>
            </a:r>
            <a:endParaRPr lang="en-US" b="1" dirty="0" smtClean="0"/>
          </a:p>
          <a:p>
            <a:r>
              <a:rPr lang="en-US" b="1" dirty="0"/>
              <a:t>Accuracy using Random Forest: </a:t>
            </a:r>
            <a:r>
              <a:rPr lang="en-US" b="1" dirty="0" smtClean="0"/>
              <a:t>99.30%</a:t>
            </a:r>
          </a:p>
          <a:p>
            <a:r>
              <a:rPr lang="en-US" b="1" dirty="0" smtClean="0"/>
              <a:t>Accuracy using SVM : 99.19%</a:t>
            </a:r>
            <a:endParaRPr lang="en-US" b="1" dirty="0"/>
          </a:p>
          <a:p>
            <a:r>
              <a:rPr lang="en-US" b="1" dirty="0"/>
              <a:t/>
            </a:r>
            <a:br>
              <a:rPr lang="en-US" b="1" dirty="0"/>
            </a:br>
            <a:endParaRPr lang="en-US" b="1" dirty="0"/>
          </a:p>
        </p:txBody>
      </p:sp>
    </p:spTree>
    <p:extLst>
      <p:ext uri="{BB962C8B-B14F-4D97-AF65-F5344CB8AC3E}">
        <p14:creationId xmlns:p14="http://schemas.microsoft.com/office/powerpoint/2010/main" xmlns="" val="4025989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5984" y="357166"/>
            <a:ext cx="3975063" cy="707886"/>
          </a:xfrm>
          <a:prstGeom prst="rect">
            <a:avLst/>
          </a:prstGeom>
          <a:noFill/>
        </p:spPr>
        <p:txBody>
          <a:bodyPr wrap="none" rtlCol="0">
            <a:spAutoFit/>
          </a:bodyPr>
          <a:lstStyle/>
          <a:p>
            <a:pPr algn="ctr"/>
            <a:r>
              <a:rPr lang="en-US" sz="2000" b="1" u="sng" dirty="0"/>
              <a:t>Model Testing With Manual </a:t>
            </a:r>
            <a:r>
              <a:rPr lang="en-US" sz="2000" b="1" u="sng" dirty="0" smtClean="0"/>
              <a:t>Entry :</a:t>
            </a:r>
            <a:endParaRPr lang="en-US" sz="2000" b="1" u="sng" dirty="0"/>
          </a:p>
          <a:p>
            <a:pPr algn="ctr"/>
            <a:endParaRPr lang="en-US" sz="2000" b="1" u="sng" dirty="0"/>
          </a:p>
        </p:txBody>
      </p:sp>
      <p:sp>
        <p:nvSpPr>
          <p:cNvPr id="5" name="TextBox 4"/>
          <p:cNvSpPr txBox="1"/>
          <p:nvPr/>
        </p:nvSpPr>
        <p:spPr>
          <a:xfrm>
            <a:off x="571473" y="714356"/>
            <a:ext cx="3643338" cy="369332"/>
          </a:xfrm>
          <a:prstGeom prst="rect">
            <a:avLst/>
          </a:prstGeom>
          <a:noFill/>
        </p:spPr>
        <p:txBody>
          <a:bodyPr wrap="square" rtlCol="0">
            <a:spAutoFit/>
          </a:bodyPr>
          <a:lstStyle/>
          <a:p>
            <a:pPr algn="ctr"/>
            <a:r>
              <a:rPr lang="en-US" b="1" u="sng" dirty="0" smtClean="0"/>
              <a:t>for fake </a:t>
            </a:r>
            <a:r>
              <a:rPr lang="en-US" b="1" u="sng" dirty="0" smtClean="0"/>
              <a:t>news :</a:t>
            </a:r>
            <a:endParaRPr lang="en-US" b="1" u="sng" dirty="0"/>
          </a:p>
        </p:txBody>
      </p:sp>
      <p:sp>
        <p:nvSpPr>
          <p:cNvPr id="9" name="TextBox 8"/>
          <p:cNvSpPr txBox="1"/>
          <p:nvPr/>
        </p:nvSpPr>
        <p:spPr>
          <a:xfrm>
            <a:off x="4643438" y="714356"/>
            <a:ext cx="4000528" cy="400110"/>
          </a:xfrm>
          <a:prstGeom prst="rect">
            <a:avLst/>
          </a:prstGeom>
          <a:noFill/>
        </p:spPr>
        <p:txBody>
          <a:bodyPr wrap="square" rtlCol="0">
            <a:spAutoFit/>
          </a:bodyPr>
          <a:lstStyle/>
          <a:p>
            <a:pPr algn="ctr"/>
            <a:r>
              <a:rPr lang="en-US" sz="2000" b="1" u="sng" dirty="0" smtClean="0"/>
              <a:t>for </a:t>
            </a:r>
            <a:r>
              <a:rPr lang="en-US" sz="2000" b="1" u="sng" dirty="0" smtClean="0"/>
              <a:t>true </a:t>
            </a:r>
            <a:r>
              <a:rPr lang="en-US" sz="2000" b="1" u="sng" dirty="0"/>
              <a:t>news :</a:t>
            </a:r>
          </a:p>
        </p:txBody>
      </p:sp>
      <p:pic>
        <p:nvPicPr>
          <p:cNvPr id="11" name="Picture 10" descr="false.png"/>
          <p:cNvPicPr>
            <a:picLocks noChangeAspect="1"/>
          </p:cNvPicPr>
          <p:nvPr/>
        </p:nvPicPr>
        <p:blipFill>
          <a:blip r:embed="rId2"/>
          <a:stretch>
            <a:fillRect/>
          </a:stretch>
        </p:blipFill>
        <p:spPr>
          <a:xfrm>
            <a:off x="357158" y="1142984"/>
            <a:ext cx="4143404" cy="2571768"/>
          </a:xfrm>
          <a:prstGeom prst="rect">
            <a:avLst/>
          </a:prstGeom>
        </p:spPr>
      </p:pic>
      <p:pic>
        <p:nvPicPr>
          <p:cNvPr id="12" name="Picture 11" descr="true.png"/>
          <p:cNvPicPr>
            <a:picLocks noChangeAspect="1"/>
          </p:cNvPicPr>
          <p:nvPr/>
        </p:nvPicPr>
        <p:blipFill>
          <a:blip r:embed="rId3"/>
          <a:stretch>
            <a:fillRect/>
          </a:stretch>
        </p:blipFill>
        <p:spPr>
          <a:xfrm>
            <a:off x="4643438" y="1214422"/>
            <a:ext cx="4214842" cy="2500330"/>
          </a:xfrm>
          <a:prstGeom prst="rect">
            <a:avLst/>
          </a:prstGeom>
        </p:spPr>
      </p:pic>
      <p:pic>
        <p:nvPicPr>
          <p:cNvPr id="13" name="Picture 12" descr="Graph.png"/>
          <p:cNvPicPr>
            <a:picLocks noChangeAspect="1"/>
          </p:cNvPicPr>
          <p:nvPr/>
        </p:nvPicPr>
        <p:blipFill>
          <a:blip r:embed="rId4"/>
          <a:stretch>
            <a:fillRect/>
          </a:stretch>
        </p:blipFill>
        <p:spPr>
          <a:xfrm>
            <a:off x="3214678" y="3786190"/>
            <a:ext cx="5643602" cy="3071810"/>
          </a:xfrm>
          <a:prstGeom prst="rect">
            <a:avLst/>
          </a:prstGeom>
        </p:spPr>
      </p:pic>
      <p:sp>
        <p:nvSpPr>
          <p:cNvPr id="14" name="TextBox 13"/>
          <p:cNvSpPr txBox="1"/>
          <p:nvPr/>
        </p:nvSpPr>
        <p:spPr>
          <a:xfrm>
            <a:off x="428596" y="4429132"/>
            <a:ext cx="3000396" cy="642942"/>
          </a:xfrm>
          <a:prstGeom prst="rect">
            <a:avLst/>
          </a:prstGeom>
          <a:noFill/>
        </p:spPr>
        <p:txBody>
          <a:bodyPr wrap="square" rtlCol="0">
            <a:spAutoFit/>
          </a:bodyPr>
          <a:lstStyle/>
          <a:p>
            <a:r>
              <a:rPr lang="en-US" b="1" dirty="0" smtClean="0"/>
              <a:t>COMPARISION OF DIFFERENT ALGORITHM </a:t>
            </a:r>
            <a:r>
              <a:rPr lang="en-US" b="1" dirty="0" smtClean="0">
                <a:sym typeface="Wingdings" pitchFamily="2" charset="2"/>
              </a:rPr>
              <a:t></a:t>
            </a:r>
            <a:endParaRPr lang="en-US" b="1" dirty="0"/>
          </a:p>
        </p:txBody>
      </p:sp>
    </p:spTree>
    <p:extLst>
      <p:ext uri="{BB962C8B-B14F-4D97-AF65-F5344CB8AC3E}">
        <p14:creationId xmlns:p14="http://schemas.microsoft.com/office/powerpoint/2010/main" xmlns="" val="2408675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0166" y="357166"/>
            <a:ext cx="6019800" cy="461665"/>
          </a:xfrm>
          <a:prstGeom prst="rect">
            <a:avLst/>
          </a:prstGeom>
          <a:noFill/>
        </p:spPr>
        <p:txBody>
          <a:bodyPr wrap="square" rtlCol="0">
            <a:spAutoFit/>
          </a:bodyPr>
          <a:lstStyle/>
          <a:p>
            <a:r>
              <a:rPr lang="en-US" sz="2400" b="1" dirty="0" smtClean="0"/>
              <a:t>SOFTARE AND HARDWARE REQUIRMENTS</a:t>
            </a:r>
            <a:endParaRPr lang="en-US" sz="2400" b="1" dirty="0"/>
          </a:p>
        </p:txBody>
      </p:sp>
      <p:sp>
        <p:nvSpPr>
          <p:cNvPr id="5" name="TextBox 4"/>
          <p:cNvSpPr txBox="1"/>
          <p:nvPr/>
        </p:nvSpPr>
        <p:spPr>
          <a:xfrm>
            <a:off x="428596" y="785794"/>
            <a:ext cx="8229600" cy="1477328"/>
          </a:xfrm>
          <a:prstGeom prst="rect">
            <a:avLst/>
          </a:prstGeom>
          <a:noFill/>
        </p:spPr>
        <p:txBody>
          <a:bodyPr wrap="square" rtlCol="0">
            <a:spAutoFit/>
          </a:bodyPr>
          <a:lstStyle/>
          <a:p>
            <a:pPr marL="285750" indent="-285750">
              <a:buFont typeface="Arial" pitchFamily="34" charset="0"/>
              <a:buChar char="•"/>
            </a:pPr>
            <a:r>
              <a:rPr lang="en-US" dirty="0"/>
              <a:t>HARDWARE </a:t>
            </a:r>
            <a:r>
              <a:rPr lang="en-US" dirty="0" smtClean="0"/>
              <a:t>SPECIFICATION :                                                                                                    </a:t>
            </a:r>
            <a:r>
              <a:rPr lang="en-US" b="1" dirty="0" smtClean="0"/>
              <a:t>Main </a:t>
            </a:r>
            <a:r>
              <a:rPr lang="en-US" b="1" dirty="0"/>
              <a:t>Processor </a:t>
            </a:r>
            <a:r>
              <a:rPr lang="en-US" dirty="0"/>
              <a:t>: </a:t>
            </a:r>
            <a:r>
              <a:rPr lang="en-US" dirty="0" smtClean="0"/>
              <a:t>2GHzRam </a:t>
            </a:r>
            <a:r>
              <a:rPr lang="en-US" dirty="0"/>
              <a:t>: 512 MB (</a:t>
            </a:r>
            <a:r>
              <a:rPr lang="en-US" dirty="0" smtClean="0"/>
              <a:t>min)  </a:t>
            </a:r>
            <a:r>
              <a:rPr lang="en-US" dirty="0" smtClean="0"/>
              <a:t>, </a:t>
            </a:r>
            <a:r>
              <a:rPr lang="en-US" b="1" dirty="0" smtClean="0"/>
              <a:t>Hard </a:t>
            </a:r>
            <a:r>
              <a:rPr lang="en-US" b="1" dirty="0"/>
              <a:t>Disk </a:t>
            </a:r>
            <a:r>
              <a:rPr lang="en-US" dirty="0"/>
              <a:t>: 80 </a:t>
            </a:r>
            <a:r>
              <a:rPr lang="en-US" dirty="0" smtClean="0"/>
              <a:t>GB</a:t>
            </a:r>
            <a:endParaRPr lang="en-US" dirty="0" smtClean="0"/>
          </a:p>
          <a:p>
            <a:pPr marL="285750" indent="-285750">
              <a:buFont typeface="Arial" pitchFamily="34" charset="0"/>
              <a:buChar char="•"/>
            </a:pPr>
            <a:r>
              <a:rPr lang="en-US" dirty="0" smtClean="0"/>
              <a:t>SOFTWARE SPECIFICATION :                                                                                                        </a:t>
            </a:r>
            <a:r>
              <a:rPr lang="en-US" b="1" dirty="0" smtClean="0"/>
              <a:t>Language</a:t>
            </a:r>
            <a:r>
              <a:rPr lang="en-US" dirty="0" smtClean="0"/>
              <a:t> </a:t>
            </a:r>
            <a:r>
              <a:rPr lang="en-US" dirty="0"/>
              <a:t>: </a:t>
            </a:r>
            <a:r>
              <a:rPr lang="en-US" dirty="0" smtClean="0"/>
              <a:t>Python </a:t>
            </a:r>
            <a:r>
              <a:rPr lang="en-US" dirty="0" smtClean="0"/>
              <a:t>, </a:t>
            </a:r>
            <a:r>
              <a:rPr lang="en-US" b="1" dirty="0" smtClean="0"/>
              <a:t>Web </a:t>
            </a:r>
            <a:r>
              <a:rPr lang="en-US" b="1" dirty="0"/>
              <a:t>Server </a:t>
            </a:r>
            <a:r>
              <a:rPr lang="en-US" dirty="0"/>
              <a:t>: </a:t>
            </a:r>
            <a:r>
              <a:rPr lang="en-US" dirty="0" err="1" smtClean="0"/>
              <a:t>Jupyter</a:t>
            </a:r>
            <a:r>
              <a:rPr lang="en-US" dirty="0" smtClean="0"/>
              <a:t> </a:t>
            </a:r>
            <a:r>
              <a:rPr lang="en-US" dirty="0" smtClean="0"/>
              <a:t> </a:t>
            </a:r>
            <a:r>
              <a:rPr lang="en-US" dirty="0" smtClean="0"/>
              <a:t>notebook </a:t>
            </a:r>
            <a:r>
              <a:rPr lang="en-US" dirty="0"/>
              <a:t>(</a:t>
            </a:r>
            <a:r>
              <a:rPr lang="en-US" dirty="0" smtClean="0"/>
              <a:t>Anaconda3</a:t>
            </a:r>
            <a:r>
              <a:rPr lang="en-US" dirty="0" smtClean="0"/>
              <a:t>), Google  </a:t>
            </a:r>
            <a:r>
              <a:rPr lang="en-US" dirty="0" err="1" smtClean="0"/>
              <a:t>Colab</a:t>
            </a:r>
            <a:r>
              <a:rPr lang="en-US" dirty="0" smtClean="0"/>
              <a:t>  </a:t>
            </a:r>
            <a:r>
              <a:rPr lang="en-US" b="1" dirty="0" smtClean="0"/>
              <a:t>Operating </a:t>
            </a:r>
            <a:r>
              <a:rPr lang="en-US" b="1" dirty="0"/>
              <a:t>System </a:t>
            </a:r>
            <a:r>
              <a:rPr lang="en-US" dirty="0"/>
              <a:t>: Windows 10 32 or 64 Bit</a:t>
            </a:r>
          </a:p>
        </p:txBody>
      </p:sp>
      <p:sp>
        <p:nvSpPr>
          <p:cNvPr id="6" name="TextBox 5"/>
          <p:cNvSpPr txBox="1"/>
          <p:nvPr/>
        </p:nvSpPr>
        <p:spPr>
          <a:xfrm>
            <a:off x="500034" y="2857496"/>
            <a:ext cx="8153400" cy="2862322"/>
          </a:xfrm>
          <a:prstGeom prst="rect">
            <a:avLst/>
          </a:prstGeom>
          <a:noFill/>
        </p:spPr>
        <p:txBody>
          <a:bodyPr wrap="square" rtlCol="0">
            <a:spAutoFit/>
          </a:bodyPr>
          <a:lstStyle/>
          <a:p>
            <a:pPr algn="just"/>
            <a:r>
              <a:rPr lang="en-US" dirty="0"/>
              <a:t>Our goal is to detect fake news using Machine Learning. In the process of archiving  our goal, we have well defined the problem statement and Methodology. We reviewed the Literature. In the process of implementing, we have collected the data set and did the pre-processing of the data. We did cleaning, stemming and encoded the words into numerical vectors using TF-IDF method.  For numerical data like date of posting we split into three unique values: day, month and year</a:t>
            </a:r>
            <a:r>
              <a:rPr lang="en-US" dirty="0" smtClean="0"/>
              <a:t>.</a:t>
            </a:r>
            <a:endParaRPr lang="en-US" dirty="0"/>
          </a:p>
          <a:p>
            <a:pPr algn="just"/>
            <a:r>
              <a:rPr lang="en-US" dirty="0"/>
              <a:t>Further we will do the binary classification of the data using SVM, Logistic Regression, Random Forest and Decision tree classifier. And a variety of evaluation measures will be utilized to evaluate the algorithms classification accuracy in detecting fake news. Some measures will be Precision , Recall and </a:t>
            </a:r>
            <a:r>
              <a:rPr lang="en-US" dirty="0" smtClean="0"/>
              <a:t>Accuracy.</a:t>
            </a:r>
            <a:endParaRPr lang="en-US" dirty="0"/>
          </a:p>
        </p:txBody>
      </p:sp>
      <p:sp>
        <p:nvSpPr>
          <p:cNvPr id="7" name="TextBox 6"/>
          <p:cNvSpPr txBox="1"/>
          <p:nvPr/>
        </p:nvSpPr>
        <p:spPr>
          <a:xfrm>
            <a:off x="2857488" y="2285992"/>
            <a:ext cx="2895600" cy="523220"/>
          </a:xfrm>
          <a:prstGeom prst="rect">
            <a:avLst/>
          </a:prstGeom>
          <a:noFill/>
        </p:spPr>
        <p:txBody>
          <a:bodyPr wrap="square" rtlCol="0">
            <a:spAutoFit/>
          </a:bodyPr>
          <a:lstStyle/>
          <a:p>
            <a:r>
              <a:rPr lang="en-US" sz="2800" b="1" dirty="0" smtClean="0"/>
              <a:t>CONCLUSION</a:t>
            </a:r>
            <a:endParaRPr lang="en-US" sz="2800" b="1" dirty="0"/>
          </a:p>
        </p:txBody>
      </p:sp>
    </p:spTree>
    <p:extLst>
      <p:ext uri="{BB962C8B-B14F-4D97-AF65-F5344CB8AC3E}">
        <p14:creationId xmlns:p14="http://schemas.microsoft.com/office/powerpoint/2010/main" xmlns="" val="307399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706580"/>
            <a:ext cx="2819400" cy="523220"/>
          </a:xfrm>
          <a:prstGeom prst="rect">
            <a:avLst/>
          </a:prstGeom>
          <a:noFill/>
        </p:spPr>
        <p:txBody>
          <a:bodyPr wrap="square" rtlCol="0">
            <a:spAutoFit/>
          </a:bodyPr>
          <a:lstStyle/>
          <a:p>
            <a:pPr algn="ctr"/>
            <a:r>
              <a:rPr lang="en-US" sz="2800" b="1" dirty="0" smtClean="0"/>
              <a:t>ABSTRACT</a:t>
            </a:r>
            <a:endParaRPr lang="en-US" sz="2800" b="1" dirty="0"/>
          </a:p>
        </p:txBody>
      </p:sp>
      <p:sp>
        <p:nvSpPr>
          <p:cNvPr id="5" name="TextBox 4"/>
          <p:cNvSpPr txBox="1"/>
          <p:nvPr/>
        </p:nvSpPr>
        <p:spPr>
          <a:xfrm>
            <a:off x="533400" y="1447800"/>
            <a:ext cx="8077200" cy="4154984"/>
          </a:xfrm>
          <a:prstGeom prst="rect">
            <a:avLst/>
          </a:prstGeom>
          <a:noFill/>
        </p:spPr>
        <p:txBody>
          <a:bodyPr wrap="square" rtlCol="0">
            <a:spAutoFit/>
          </a:bodyPr>
          <a:lstStyle/>
          <a:p>
            <a:pPr marL="457200" indent="-457200">
              <a:buFont typeface="Arial" pitchFamily="34" charset="0"/>
              <a:buChar char="•"/>
            </a:pPr>
            <a:r>
              <a:rPr lang="en-US" sz="2400" dirty="0" smtClean="0"/>
              <a:t>In the modern world internet is overloaded with facts and news.</a:t>
            </a:r>
          </a:p>
          <a:p>
            <a:pPr marL="457200" indent="-457200">
              <a:buFont typeface="Arial" pitchFamily="34" charset="0"/>
              <a:buChar char="•"/>
            </a:pPr>
            <a:r>
              <a:rPr lang="en-US" sz="2400" dirty="0" smtClean="0"/>
              <a:t>Rising incidents of fake news is a matter of concern.</a:t>
            </a:r>
          </a:p>
          <a:p>
            <a:pPr marL="457200" indent="-457200">
              <a:buFont typeface="Arial" pitchFamily="34" charset="0"/>
              <a:buChar char="•"/>
            </a:pPr>
            <a:r>
              <a:rPr lang="en-US" sz="2400" dirty="0" smtClean="0"/>
              <a:t>Fake news can be dangerous and can be a potential reason of riots.</a:t>
            </a:r>
          </a:p>
          <a:p>
            <a:pPr marL="457200" indent="-457200">
              <a:buFont typeface="Arial" pitchFamily="34" charset="0"/>
              <a:buChar char="•"/>
            </a:pPr>
            <a:r>
              <a:rPr lang="en-IN" sz="2400" dirty="0"/>
              <a:t>In this </a:t>
            </a:r>
            <a:r>
              <a:rPr lang="en-IN" sz="2400" dirty="0" smtClean="0"/>
              <a:t>project, </a:t>
            </a:r>
            <a:r>
              <a:rPr lang="en-IN" sz="2400" dirty="0"/>
              <a:t>we aim to perform binary classification of various news articles available online with the help of concepts pertaining to Artificial </a:t>
            </a:r>
            <a:r>
              <a:rPr lang="en-IN" sz="2400" dirty="0" smtClean="0"/>
              <a:t>Intelligence and </a:t>
            </a:r>
            <a:r>
              <a:rPr lang="en-IN" sz="2400" dirty="0"/>
              <a:t>Machine </a:t>
            </a:r>
            <a:r>
              <a:rPr lang="en-IN" sz="2400" dirty="0" smtClean="0"/>
              <a:t>Learning.</a:t>
            </a:r>
          </a:p>
          <a:p>
            <a:pPr marL="457200" indent="-457200">
              <a:buFont typeface="Arial" pitchFamily="34" charset="0"/>
              <a:buChar char="•"/>
            </a:pPr>
            <a:r>
              <a:rPr lang="en-IN" sz="2400" dirty="0"/>
              <a:t>We aim to provide the user with the ability to classify the news as fake or </a:t>
            </a:r>
            <a:r>
              <a:rPr lang="en-IN" sz="2400" dirty="0" smtClean="0"/>
              <a:t>real.</a:t>
            </a:r>
            <a:endParaRPr lang="en-US" sz="2400" dirty="0"/>
          </a:p>
        </p:txBody>
      </p:sp>
    </p:spTree>
    <p:extLst>
      <p:ext uri="{BB962C8B-B14F-4D97-AF65-F5344CB8AC3E}">
        <p14:creationId xmlns:p14="http://schemas.microsoft.com/office/powerpoint/2010/main" xmlns="" val="1969362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00364" y="285728"/>
            <a:ext cx="3352800" cy="523220"/>
          </a:xfrm>
          <a:prstGeom prst="rect">
            <a:avLst/>
          </a:prstGeom>
          <a:noFill/>
        </p:spPr>
        <p:txBody>
          <a:bodyPr wrap="square" rtlCol="0">
            <a:spAutoFit/>
          </a:bodyPr>
          <a:lstStyle/>
          <a:p>
            <a:pPr algn="ctr"/>
            <a:r>
              <a:rPr lang="en-US" sz="2800" b="1" dirty="0" smtClean="0"/>
              <a:t>FUTURE SCOPE</a:t>
            </a:r>
            <a:endParaRPr lang="en-US" sz="2800" b="1" dirty="0"/>
          </a:p>
        </p:txBody>
      </p:sp>
      <p:sp>
        <p:nvSpPr>
          <p:cNvPr id="5" name="TextBox 4"/>
          <p:cNvSpPr txBox="1"/>
          <p:nvPr/>
        </p:nvSpPr>
        <p:spPr>
          <a:xfrm>
            <a:off x="500034" y="857232"/>
            <a:ext cx="8262966" cy="1477328"/>
          </a:xfrm>
          <a:prstGeom prst="rect">
            <a:avLst/>
          </a:prstGeom>
          <a:noFill/>
        </p:spPr>
        <p:txBody>
          <a:bodyPr wrap="square" rtlCol="0">
            <a:spAutoFit/>
          </a:bodyPr>
          <a:lstStyle/>
          <a:p>
            <a:pPr marL="285750" lvl="0" indent="-285750">
              <a:buFont typeface="Arial" pitchFamily="34" charset="0"/>
              <a:buChar char="•"/>
            </a:pPr>
            <a:r>
              <a:rPr lang="en-IN" dirty="0"/>
              <a:t>This project can be further enhanced to provide greater flexibility and performance with certain modification whenever necessary. </a:t>
            </a:r>
            <a:endParaRPr lang="en-US" dirty="0"/>
          </a:p>
          <a:p>
            <a:pPr marL="285750" lvl="0" indent="-285750">
              <a:buFont typeface="Arial" pitchFamily="34" charset="0"/>
              <a:buChar char="•"/>
            </a:pPr>
            <a:r>
              <a:rPr lang="en-IN" dirty="0"/>
              <a:t>Deep fake learning which can be help to detect fake image. </a:t>
            </a:r>
            <a:endParaRPr lang="en-US" dirty="0"/>
          </a:p>
          <a:p>
            <a:pPr marL="285750" lvl="0" indent="-285750">
              <a:buFont typeface="Arial" pitchFamily="34" charset="0"/>
              <a:buChar char="•"/>
            </a:pPr>
            <a:r>
              <a:rPr lang="en-IN" dirty="0"/>
              <a:t>Deep learning machine learning to get more accurate result.</a:t>
            </a:r>
            <a:endParaRPr lang="en-US" dirty="0"/>
          </a:p>
          <a:p>
            <a:pPr marL="285750" indent="-285750">
              <a:buFont typeface="Arial" pitchFamily="34" charset="0"/>
              <a:buChar char="•"/>
            </a:pPr>
            <a:endParaRPr lang="en-US" dirty="0"/>
          </a:p>
        </p:txBody>
      </p:sp>
      <p:sp>
        <p:nvSpPr>
          <p:cNvPr id="6" name="TextBox 5"/>
          <p:cNvSpPr txBox="1"/>
          <p:nvPr/>
        </p:nvSpPr>
        <p:spPr>
          <a:xfrm>
            <a:off x="500034" y="2500306"/>
            <a:ext cx="8153400" cy="3970318"/>
          </a:xfrm>
          <a:prstGeom prst="rect">
            <a:avLst/>
          </a:prstGeom>
          <a:noFill/>
        </p:spPr>
        <p:txBody>
          <a:bodyPr wrap="square" rtlCol="0">
            <a:spAutoFit/>
          </a:bodyPr>
          <a:lstStyle/>
          <a:p>
            <a:pPr marL="285750" indent="-285750">
              <a:buFont typeface="Arial" pitchFamily="34" charset="0"/>
              <a:buChar char="•"/>
            </a:pPr>
            <a:r>
              <a:rPr lang="en-US" dirty="0"/>
              <a:t>Gilda S., "Evaluating machine learning algorithms for fake news detection", 2017. </a:t>
            </a:r>
            <a:endParaRPr lang="en-US" dirty="0" smtClean="0"/>
          </a:p>
          <a:p>
            <a:pPr marL="285750" indent="-285750">
              <a:buFont typeface="Arial" pitchFamily="34" charset="0"/>
              <a:buChar char="•"/>
            </a:pPr>
            <a:r>
              <a:rPr lang="en-US" dirty="0" smtClean="0"/>
              <a:t>Yang </a:t>
            </a:r>
            <a:r>
              <a:rPr lang="en-US" dirty="0"/>
              <a:t>Y., "TI-CNN: Convolutiona Neural Networks for Fake News Detection", 2018. </a:t>
            </a:r>
            <a:endParaRPr lang="en-US" dirty="0" smtClean="0"/>
          </a:p>
          <a:p>
            <a:pPr marL="285750" indent="-285750">
              <a:buFont typeface="Arial" pitchFamily="34" charset="0"/>
              <a:buChar char="•"/>
            </a:pPr>
            <a:r>
              <a:rPr lang="en-US" dirty="0" smtClean="0"/>
              <a:t>Mykhailo </a:t>
            </a:r>
            <a:r>
              <a:rPr lang="en-US" dirty="0"/>
              <a:t>G. V. M., "Fake News Detection Using Naive Bayes Classifier", 2017. </a:t>
            </a:r>
            <a:r>
              <a:rPr lang="en-US" dirty="0" smtClean="0"/>
              <a:t> </a:t>
            </a:r>
          </a:p>
          <a:p>
            <a:pPr marL="285750" indent="-285750">
              <a:buFont typeface="Arial" pitchFamily="34" charset="0"/>
              <a:buChar char="•"/>
            </a:pPr>
            <a:r>
              <a:rPr lang="en-US" dirty="0" smtClean="0"/>
              <a:t>Priyanka </a:t>
            </a:r>
            <a:r>
              <a:rPr lang="en-US" dirty="0"/>
              <a:t>S, "Detection of Fake Profiles on Twitter using Random Forest &amp; Deep Convolutional Neural Network", 2019. </a:t>
            </a:r>
            <a:endParaRPr lang="en-US" dirty="0" smtClean="0"/>
          </a:p>
          <a:p>
            <a:pPr marL="285750" indent="-285750">
              <a:buFont typeface="Arial" pitchFamily="34" charset="0"/>
              <a:buChar char="•"/>
            </a:pPr>
            <a:r>
              <a:rPr lang="en-US" dirty="0" smtClean="0"/>
              <a:t>Gentzkow </a:t>
            </a:r>
            <a:r>
              <a:rPr lang="en-US" dirty="0"/>
              <a:t>H., "Social media and fake news in the 2016 election", 2017. </a:t>
            </a:r>
            <a:endParaRPr lang="en-US" dirty="0" smtClean="0"/>
          </a:p>
          <a:p>
            <a:pPr marL="285750" indent="-285750">
              <a:buFont typeface="Arial" pitchFamily="34" charset="0"/>
              <a:buChar char="•"/>
            </a:pPr>
            <a:r>
              <a:rPr lang="en-US" dirty="0" smtClean="0"/>
              <a:t>Gilda </a:t>
            </a:r>
            <a:r>
              <a:rPr lang="en-US" dirty="0"/>
              <a:t>S., "Evaluating Machine Learning Algorithms for the Detection of the Fake News", 2017. </a:t>
            </a:r>
            <a:endParaRPr lang="en-US" dirty="0" smtClean="0"/>
          </a:p>
          <a:p>
            <a:pPr marL="285750" indent="-285750">
              <a:buFont typeface="Arial" pitchFamily="34" charset="0"/>
              <a:buChar char="•"/>
            </a:pPr>
            <a:r>
              <a:rPr lang="en-US" dirty="0" smtClean="0"/>
              <a:t>Chandra </a:t>
            </a:r>
            <a:r>
              <a:rPr lang="en-US" dirty="0"/>
              <a:t>Mouli Madhav Kotteti, Na Li, "Fake News Detection Enhancement with Data Imputation", 2018. </a:t>
            </a:r>
          </a:p>
          <a:p>
            <a:pPr marL="285750" indent="-285750">
              <a:buFont typeface="Arial" pitchFamily="34" charset="0"/>
              <a:buChar char="•"/>
            </a:pPr>
            <a:r>
              <a:rPr lang="en-US" dirty="0" smtClean="0"/>
              <a:t>Arjun </a:t>
            </a:r>
            <a:r>
              <a:rPr lang="en-US" dirty="0"/>
              <a:t>R., Asif Ekbal, Pushpak Bhattacharyya, "A Deep Ensemble Framework for Fake News Detection and Classification", 2018.</a:t>
            </a:r>
          </a:p>
        </p:txBody>
      </p:sp>
      <p:sp>
        <p:nvSpPr>
          <p:cNvPr id="7" name="TextBox 6"/>
          <p:cNvSpPr txBox="1"/>
          <p:nvPr/>
        </p:nvSpPr>
        <p:spPr>
          <a:xfrm>
            <a:off x="2285984" y="2000240"/>
            <a:ext cx="4114800" cy="523220"/>
          </a:xfrm>
          <a:prstGeom prst="rect">
            <a:avLst/>
          </a:prstGeom>
          <a:noFill/>
        </p:spPr>
        <p:txBody>
          <a:bodyPr wrap="square" rtlCol="0">
            <a:spAutoFit/>
          </a:bodyPr>
          <a:lstStyle/>
          <a:p>
            <a:pPr algn="ctr"/>
            <a:r>
              <a:rPr lang="en-US" sz="2800" b="1" dirty="0" smtClean="0"/>
              <a:t>REFRNCES</a:t>
            </a:r>
            <a:endParaRPr lang="en-US" sz="2800" b="1" dirty="0"/>
          </a:p>
        </p:txBody>
      </p:sp>
    </p:spTree>
    <p:extLst>
      <p:ext uri="{BB962C8B-B14F-4D97-AF65-F5344CB8AC3E}">
        <p14:creationId xmlns:p14="http://schemas.microsoft.com/office/powerpoint/2010/main" xmlns="" val="1715426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1736" y="285728"/>
            <a:ext cx="2667000" cy="523220"/>
          </a:xfrm>
          <a:prstGeom prst="rect">
            <a:avLst/>
          </a:prstGeom>
          <a:noFill/>
        </p:spPr>
        <p:txBody>
          <a:bodyPr wrap="square" rtlCol="0">
            <a:spAutoFit/>
          </a:bodyPr>
          <a:lstStyle/>
          <a:p>
            <a:pPr algn="ctr"/>
            <a:r>
              <a:rPr lang="en-US" sz="2800" b="1" dirty="0" smtClean="0"/>
              <a:t>CONTENTS</a:t>
            </a:r>
            <a:endParaRPr lang="en-US" sz="2800" b="1" dirty="0"/>
          </a:p>
        </p:txBody>
      </p:sp>
      <p:sp>
        <p:nvSpPr>
          <p:cNvPr id="5" name="TextBox 4"/>
          <p:cNvSpPr txBox="1"/>
          <p:nvPr/>
        </p:nvSpPr>
        <p:spPr>
          <a:xfrm>
            <a:off x="571472" y="714356"/>
            <a:ext cx="8077200" cy="5940088"/>
          </a:xfrm>
          <a:prstGeom prst="rect">
            <a:avLst/>
          </a:prstGeom>
          <a:noFill/>
        </p:spPr>
        <p:txBody>
          <a:bodyPr wrap="square" rtlCol="0">
            <a:spAutoFit/>
          </a:bodyPr>
          <a:lstStyle/>
          <a:p>
            <a:pPr marL="457200" indent="-457200">
              <a:buFont typeface="Arial" pitchFamily="34" charset="0"/>
              <a:buChar char="•"/>
            </a:pPr>
            <a:r>
              <a:rPr lang="en-IN" sz="2000" dirty="0" smtClean="0"/>
              <a:t>Introduction</a:t>
            </a:r>
          </a:p>
          <a:p>
            <a:pPr marL="457200" indent="-457200"/>
            <a:r>
              <a:rPr lang="en-IN" sz="2000" dirty="0"/>
              <a:t>				</a:t>
            </a:r>
            <a:endParaRPr lang="en-US" sz="2000" dirty="0"/>
          </a:p>
          <a:p>
            <a:pPr marL="457200" indent="-457200">
              <a:buFont typeface="Arial" pitchFamily="34" charset="0"/>
              <a:buChar char="•"/>
            </a:pPr>
            <a:r>
              <a:rPr lang="en-IN" sz="2000" dirty="0" smtClean="0"/>
              <a:t>Review </a:t>
            </a:r>
            <a:r>
              <a:rPr lang="en-IN" sz="2000" dirty="0"/>
              <a:t>of </a:t>
            </a:r>
            <a:r>
              <a:rPr lang="en-IN" sz="2000" dirty="0" smtClean="0"/>
              <a:t>Literature</a:t>
            </a:r>
          </a:p>
          <a:p>
            <a:pPr marL="457200" indent="-457200"/>
            <a:r>
              <a:rPr lang="en-IN" sz="2000" dirty="0"/>
              <a:t>		</a:t>
            </a:r>
            <a:endParaRPr lang="en-US" sz="2000" dirty="0"/>
          </a:p>
          <a:p>
            <a:pPr marL="457200" indent="-457200">
              <a:buFont typeface="Arial" pitchFamily="34" charset="0"/>
              <a:buChar char="•"/>
            </a:pPr>
            <a:r>
              <a:rPr lang="en-IN" sz="2000" dirty="0" smtClean="0"/>
              <a:t>Methodology</a:t>
            </a:r>
          </a:p>
          <a:p>
            <a:pPr marL="457200" indent="-457200"/>
            <a:endParaRPr lang="en-US" sz="2000" dirty="0"/>
          </a:p>
          <a:p>
            <a:pPr marL="457200" indent="-457200">
              <a:buFont typeface="Arial" pitchFamily="34" charset="0"/>
              <a:buChar char="•"/>
            </a:pPr>
            <a:r>
              <a:rPr lang="en-IN" sz="2000" dirty="0" smtClean="0"/>
              <a:t>Text collection &amp; Text Pre-processing </a:t>
            </a:r>
            <a:endParaRPr lang="en-IN" sz="2000" dirty="0" smtClean="0"/>
          </a:p>
          <a:p>
            <a:pPr marL="457200" indent="-457200"/>
            <a:r>
              <a:rPr lang="en-IN" sz="2000" dirty="0"/>
              <a:t>	</a:t>
            </a:r>
            <a:endParaRPr lang="en-US" sz="2000" dirty="0"/>
          </a:p>
          <a:p>
            <a:pPr marL="457200" indent="-457200">
              <a:buFont typeface="Arial" pitchFamily="34" charset="0"/>
              <a:buChar char="•"/>
            </a:pPr>
            <a:r>
              <a:rPr lang="en-IN" sz="2000" dirty="0" smtClean="0"/>
              <a:t>Classifiers</a:t>
            </a:r>
          </a:p>
          <a:p>
            <a:pPr marL="457200" indent="-457200">
              <a:buFont typeface="Arial" pitchFamily="34" charset="0"/>
              <a:buChar char="•"/>
            </a:pPr>
            <a:endParaRPr lang="en-US" sz="2000" dirty="0"/>
          </a:p>
          <a:p>
            <a:pPr marL="457200" indent="-457200">
              <a:buFont typeface="Arial" pitchFamily="34" charset="0"/>
              <a:buChar char="•"/>
            </a:pPr>
            <a:r>
              <a:rPr lang="en-IN" sz="2000" dirty="0" smtClean="0"/>
              <a:t>Implementation &amp; </a:t>
            </a:r>
            <a:r>
              <a:rPr lang="en-IN" sz="2000" dirty="0" smtClean="0"/>
              <a:t>Results</a:t>
            </a:r>
          </a:p>
          <a:p>
            <a:pPr marL="457200" indent="-457200"/>
            <a:r>
              <a:rPr lang="en-IN" sz="2000" dirty="0"/>
              <a:t>			</a:t>
            </a:r>
            <a:endParaRPr lang="en-US" sz="2000" dirty="0"/>
          </a:p>
          <a:p>
            <a:pPr marL="457200" indent="-457200">
              <a:buFont typeface="Arial" pitchFamily="34" charset="0"/>
              <a:buChar char="•"/>
            </a:pPr>
            <a:r>
              <a:rPr lang="en-IN" sz="2000" dirty="0" smtClean="0"/>
              <a:t>Software &amp; Hardware </a:t>
            </a:r>
            <a:r>
              <a:rPr lang="en-IN" sz="2000" dirty="0" smtClean="0"/>
              <a:t>requirements</a:t>
            </a:r>
          </a:p>
          <a:p>
            <a:pPr marL="457200" indent="-457200"/>
            <a:r>
              <a:rPr lang="en-IN" sz="2000" dirty="0"/>
              <a:t>	</a:t>
            </a:r>
            <a:endParaRPr lang="en-US" sz="2000" dirty="0"/>
          </a:p>
          <a:p>
            <a:pPr marL="457200" indent="-457200">
              <a:buFont typeface="Arial" pitchFamily="34" charset="0"/>
              <a:buChar char="•"/>
            </a:pPr>
            <a:r>
              <a:rPr lang="en-IN" sz="2000" dirty="0" smtClean="0"/>
              <a:t>Conclusion</a:t>
            </a:r>
          </a:p>
          <a:p>
            <a:pPr marL="457200" indent="-457200">
              <a:buFont typeface="Arial" pitchFamily="34" charset="0"/>
              <a:buChar char="•"/>
            </a:pPr>
            <a:endParaRPr lang="en-IN" sz="2000" dirty="0" smtClean="0"/>
          </a:p>
          <a:p>
            <a:pPr marL="457200" indent="-457200">
              <a:buFont typeface="Arial" pitchFamily="34" charset="0"/>
              <a:buChar char="•"/>
            </a:pPr>
            <a:r>
              <a:rPr lang="en-IN" sz="2000" dirty="0" smtClean="0"/>
              <a:t>Future </a:t>
            </a:r>
            <a:r>
              <a:rPr lang="en-IN" sz="2000" dirty="0" smtClean="0"/>
              <a:t>scope</a:t>
            </a:r>
          </a:p>
          <a:p>
            <a:pPr marL="457200" indent="-457200">
              <a:buFont typeface="Arial" pitchFamily="34" charset="0"/>
              <a:buChar char="•"/>
            </a:pPr>
            <a:endParaRPr lang="en-IN" sz="2000" dirty="0" smtClean="0"/>
          </a:p>
          <a:p>
            <a:pPr marL="457200" indent="-457200">
              <a:buFont typeface="Arial" pitchFamily="34" charset="0"/>
              <a:buChar char="•"/>
            </a:pPr>
            <a:r>
              <a:rPr lang="en-IN" sz="2000" dirty="0" smtClean="0"/>
              <a:t>Refrences </a:t>
            </a:r>
            <a:endParaRPr lang="en-US" sz="2000" dirty="0"/>
          </a:p>
        </p:txBody>
      </p:sp>
    </p:spTree>
    <p:extLst>
      <p:ext uri="{BB962C8B-B14F-4D97-AF65-F5344CB8AC3E}">
        <p14:creationId xmlns:p14="http://schemas.microsoft.com/office/powerpoint/2010/main" xmlns="" val="1380678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00364" y="428604"/>
            <a:ext cx="2660074" cy="523220"/>
          </a:xfrm>
          <a:prstGeom prst="rect">
            <a:avLst/>
          </a:prstGeom>
          <a:noFill/>
        </p:spPr>
        <p:txBody>
          <a:bodyPr wrap="square" rtlCol="0">
            <a:spAutoFit/>
          </a:bodyPr>
          <a:lstStyle/>
          <a:p>
            <a:pPr algn="ctr"/>
            <a:r>
              <a:rPr lang="en-US" sz="2800" b="1" dirty="0" smtClean="0"/>
              <a:t>INTRODUCTION</a:t>
            </a:r>
            <a:endParaRPr lang="en-US" sz="2800" b="1" dirty="0"/>
          </a:p>
        </p:txBody>
      </p:sp>
      <p:sp>
        <p:nvSpPr>
          <p:cNvPr id="6" name="TextBox 5"/>
          <p:cNvSpPr txBox="1"/>
          <p:nvPr/>
        </p:nvSpPr>
        <p:spPr>
          <a:xfrm>
            <a:off x="500034" y="928670"/>
            <a:ext cx="8077200" cy="1938992"/>
          </a:xfrm>
          <a:prstGeom prst="rect">
            <a:avLst/>
          </a:prstGeom>
          <a:noFill/>
        </p:spPr>
        <p:txBody>
          <a:bodyPr wrap="square" rtlCol="0">
            <a:spAutoFit/>
          </a:bodyPr>
          <a:lstStyle/>
          <a:p>
            <a:pPr marL="285750" indent="-285750" algn="just"/>
            <a:r>
              <a:rPr lang="en-US" sz="2400" dirty="0" smtClean="0"/>
              <a:t>    Fake </a:t>
            </a:r>
            <a:r>
              <a:rPr lang="en-US" sz="2400" dirty="0" smtClean="0"/>
              <a:t>news is false,  made -up information which is </a:t>
            </a:r>
            <a:r>
              <a:rPr lang="en-US" sz="2400" dirty="0" smtClean="0"/>
              <a:t>circulated as </a:t>
            </a:r>
            <a:r>
              <a:rPr lang="en-US" sz="2400" dirty="0" smtClean="0"/>
              <a:t>real </a:t>
            </a:r>
            <a:r>
              <a:rPr lang="en-US" sz="2400" dirty="0" smtClean="0"/>
              <a:t>news. In </a:t>
            </a:r>
            <a:r>
              <a:rPr lang="en-US" sz="2400" dirty="0" smtClean="0"/>
              <a:t>recent days it increased a lot due to social media where  anyone  can create, modify and spread the </a:t>
            </a:r>
            <a:r>
              <a:rPr lang="en-US" sz="2400" dirty="0" smtClean="0"/>
              <a:t>news. As </a:t>
            </a:r>
            <a:r>
              <a:rPr lang="en-US" sz="2400" dirty="0" smtClean="0"/>
              <a:t>a result, it is vital to recognize  fake news.</a:t>
            </a:r>
            <a:endParaRPr lang="en-US" sz="2400" dirty="0"/>
          </a:p>
        </p:txBody>
      </p:sp>
      <p:sp>
        <p:nvSpPr>
          <p:cNvPr id="5" name="TextBox 4"/>
          <p:cNvSpPr txBox="1"/>
          <p:nvPr/>
        </p:nvSpPr>
        <p:spPr>
          <a:xfrm>
            <a:off x="428596" y="2928934"/>
            <a:ext cx="8153400" cy="2985433"/>
          </a:xfrm>
          <a:prstGeom prst="rect">
            <a:avLst/>
          </a:prstGeom>
          <a:noFill/>
        </p:spPr>
        <p:txBody>
          <a:bodyPr wrap="square" rtlCol="0">
            <a:spAutoFit/>
          </a:bodyPr>
          <a:lstStyle/>
          <a:p>
            <a:pPr marL="285750" indent="-285750" algn="ctr"/>
            <a:r>
              <a:rPr lang="en-US" sz="2400" b="1" dirty="0" smtClean="0"/>
              <a:t>Problem Statement &amp; Definition</a:t>
            </a:r>
          </a:p>
          <a:p>
            <a:pPr marL="285750" indent="-285750"/>
            <a:r>
              <a:rPr lang="en-US" dirty="0" smtClean="0"/>
              <a:t>       </a:t>
            </a:r>
          </a:p>
          <a:p>
            <a:pPr marL="285750" indent="-285750"/>
            <a:r>
              <a:rPr lang="en-US" dirty="0" smtClean="0"/>
              <a:t>      With </a:t>
            </a:r>
            <a:r>
              <a:rPr lang="en-US" dirty="0" smtClean="0"/>
              <a:t>the wide spread of fake news results in Negative influence over people.</a:t>
            </a:r>
          </a:p>
          <a:p>
            <a:r>
              <a:rPr lang="en-US" dirty="0" smtClean="0"/>
              <a:t>         Riots</a:t>
            </a:r>
          </a:p>
          <a:p>
            <a:r>
              <a:rPr lang="en-US" dirty="0" smtClean="0"/>
              <a:t>         Racism</a:t>
            </a:r>
          </a:p>
          <a:p>
            <a:r>
              <a:rPr lang="en-US" dirty="0"/>
              <a:t> </a:t>
            </a:r>
            <a:r>
              <a:rPr lang="en-US" dirty="0" smtClean="0"/>
              <a:t>        Political </a:t>
            </a:r>
            <a:r>
              <a:rPr lang="en-US" dirty="0" smtClean="0"/>
              <a:t>misuse</a:t>
            </a:r>
            <a:endParaRPr lang="en-US" dirty="0" smtClean="0"/>
          </a:p>
          <a:p>
            <a:pPr marL="285750" indent="-285750"/>
            <a:r>
              <a:rPr lang="en-US" sz="2000" b="1" dirty="0" smtClean="0"/>
              <a:t>     GOAL </a:t>
            </a:r>
            <a:r>
              <a:rPr lang="en-US" sz="2000" b="1" dirty="0" smtClean="0"/>
              <a:t>: </a:t>
            </a:r>
            <a:r>
              <a:rPr lang="en-US" dirty="0" smtClean="0"/>
              <a:t>To </a:t>
            </a:r>
            <a:r>
              <a:rPr lang="en-US" dirty="0" smtClean="0"/>
              <a:t>reduce the impact of fake news, it is important to identify and filter it out </a:t>
            </a:r>
            <a:r>
              <a:rPr lang="en-US" dirty="0" smtClean="0"/>
              <a:t> </a:t>
            </a:r>
            <a:r>
              <a:rPr lang="en-US" dirty="0" smtClean="0"/>
              <a:t>from reaching the public, for the well-being of </a:t>
            </a:r>
            <a:r>
              <a:rPr lang="en-US" dirty="0" smtClean="0"/>
              <a:t>society. We </a:t>
            </a:r>
            <a:r>
              <a:rPr lang="en-US" dirty="0" smtClean="0"/>
              <a:t>use different machine learning algorithm to detect the fake news to stop the spread of fake news .</a:t>
            </a:r>
          </a:p>
        </p:txBody>
      </p:sp>
    </p:spTree>
    <p:extLst>
      <p:ext uri="{BB962C8B-B14F-4D97-AF65-F5344CB8AC3E}">
        <p14:creationId xmlns:p14="http://schemas.microsoft.com/office/powerpoint/2010/main" xmlns="" val="264427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678873"/>
            <a:ext cx="3886200" cy="523220"/>
          </a:xfrm>
          <a:prstGeom prst="rect">
            <a:avLst/>
          </a:prstGeom>
          <a:noFill/>
        </p:spPr>
        <p:txBody>
          <a:bodyPr wrap="square" rtlCol="0">
            <a:spAutoFit/>
          </a:bodyPr>
          <a:lstStyle/>
          <a:p>
            <a:r>
              <a:rPr lang="en-IN" sz="2800" b="1" dirty="0" smtClean="0"/>
              <a:t>REVIEW OF LITERATURE</a:t>
            </a:r>
          </a:p>
        </p:txBody>
      </p:sp>
      <p:sp>
        <p:nvSpPr>
          <p:cNvPr id="2" name="TextBox 1"/>
          <p:cNvSpPr txBox="1"/>
          <p:nvPr/>
        </p:nvSpPr>
        <p:spPr>
          <a:xfrm>
            <a:off x="609600" y="1371600"/>
            <a:ext cx="8077200" cy="5355312"/>
          </a:xfrm>
          <a:prstGeom prst="rect">
            <a:avLst/>
          </a:prstGeom>
          <a:noFill/>
        </p:spPr>
        <p:txBody>
          <a:bodyPr wrap="square" rtlCol="0">
            <a:spAutoFit/>
          </a:bodyPr>
          <a:lstStyle/>
          <a:p>
            <a:pPr marL="285750" indent="-285750" algn="just">
              <a:buFont typeface="Arial" pitchFamily="34" charset="0"/>
              <a:buChar char="•"/>
            </a:pPr>
            <a:r>
              <a:rPr lang="en-US" dirty="0"/>
              <a:t>Mykhailo Granik et. al. in their paper [3] shows a simple approach for fake news detection using naive Bayes classifier. This approach was implemented as a software system and tested against a data set of Facebook news posts. They were collected from three large Facebook pages each from the right and from the left, as well s three large mainstream political news pages (Politico, CNN, ABC News). They achieved classification accuracy of approximately 74%. Classification accuracy for fake news is slightly worse. This may be caused by the skewness of the dataset: only 4.9% of it is fake news</a:t>
            </a:r>
            <a:r>
              <a:rPr lang="en-US" dirty="0" smtClean="0"/>
              <a:t>.</a:t>
            </a:r>
          </a:p>
          <a:p>
            <a:pPr marL="285750" indent="-285750">
              <a:buFont typeface="Arial" pitchFamily="34" charset="0"/>
              <a:buChar char="•"/>
            </a:pPr>
            <a:endParaRPr lang="en-US" dirty="0"/>
          </a:p>
          <a:p>
            <a:pPr marL="285750" indent="-285750" algn="just">
              <a:buFont typeface="Arial" pitchFamily="34" charset="0"/>
              <a:buChar char="•"/>
            </a:pPr>
            <a:r>
              <a:rPr lang="en-US" dirty="0"/>
              <a:t>Himank Gupta et. al. [10] gave a framework based on different machine learning approach that deals with various problems including accuracy shortage, time lag (BotMaker) and high processing time to handle thousands of tweets in 1 sec. Firstly, they have collected 400,000 tweets from HSpam14 dataset. Then they further characterize the 150,000 spam tweets and 250,000 non- spam tweets. They also derived some lightweight features along with the Top-30 words that are providing highest information gain from Bag-of- Words model. 4. They were able to achieve an accuracy of 91.65% and surpassed the existing solution by approximately18</a:t>
            </a:r>
            <a:r>
              <a:rPr lang="en-US" dirty="0" smtClean="0"/>
              <a:t>%.</a:t>
            </a:r>
          </a:p>
          <a:p>
            <a:endParaRPr lang="en-US" dirty="0"/>
          </a:p>
        </p:txBody>
      </p:sp>
    </p:spTree>
    <p:extLst>
      <p:ext uri="{BB962C8B-B14F-4D97-AF65-F5344CB8AC3E}">
        <p14:creationId xmlns:p14="http://schemas.microsoft.com/office/powerpoint/2010/main" xmlns="" val="60654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2346" y="762000"/>
            <a:ext cx="8001000" cy="4678204"/>
          </a:xfrm>
          <a:prstGeom prst="rect">
            <a:avLst/>
          </a:prstGeom>
          <a:noFill/>
        </p:spPr>
        <p:txBody>
          <a:bodyPr wrap="square" rtlCol="0">
            <a:spAutoFit/>
          </a:bodyPr>
          <a:lstStyle/>
          <a:p>
            <a:pPr algn="just"/>
            <a:r>
              <a:rPr lang="en-US" sz="2000" dirty="0"/>
              <a:t>Marco L. Della Vedova et. al. [11] first proposed a novel ML fake news detection method which, by combining news content and social context features, outperforms existing methods in the literature, increasing its accuracy up to 78.8%. Second, they implemented their method within a Facebook Messenger Chabot and validate it with a real-world application, obtaining a fake news detection accuracy of 81.7%. Their goal was to classify a news item as reliable or fake; they first described the datasets they used for their test, then presented the content-based approach they implemented and the method they proposed to combine it with a social-based approach available in the literature. The resulting dataset is composed of 15,500 posts, coming from 32 pages (14 conspiracy pages, 18 scientific pages), with more than</a:t>
            </a:r>
          </a:p>
          <a:p>
            <a:pPr algn="just"/>
            <a:r>
              <a:rPr lang="en-US" sz="2000" dirty="0"/>
              <a:t>2, 300, 00 likes by 900,000+ users. 8,923 (57.6%)</a:t>
            </a:r>
          </a:p>
          <a:p>
            <a:pPr algn="just"/>
            <a:r>
              <a:rPr lang="en-US" sz="2000" dirty="0"/>
              <a:t>posts are hoaxes and 6,577 (42.4%) are non-hoaxes.</a:t>
            </a:r>
          </a:p>
          <a:p>
            <a:pPr algn="just"/>
            <a:endParaRPr lang="en-US" dirty="0"/>
          </a:p>
        </p:txBody>
      </p:sp>
    </p:spTree>
    <p:extLst>
      <p:ext uri="{BB962C8B-B14F-4D97-AF65-F5344CB8AC3E}">
        <p14:creationId xmlns:p14="http://schemas.microsoft.com/office/powerpoint/2010/main" xmlns="" val="397393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000" y="685800"/>
            <a:ext cx="3657600" cy="523220"/>
          </a:xfrm>
          <a:prstGeom prst="rect">
            <a:avLst/>
          </a:prstGeom>
          <a:noFill/>
        </p:spPr>
        <p:txBody>
          <a:bodyPr wrap="square" rtlCol="0">
            <a:spAutoFit/>
          </a:bodyPr>
          <a:lstStyle/>
          <a:p>
            <a:pPr algn="ctr"/>
            <a:r>
              <a:rPr lang="en-US" sz="2800" b="1" dirty="0" smtClean="0"/>
              <a:t>METHODOLOGY</a:t>
            </a:r>
            <a:endParaRPr lang="en-US" sz="2800" b="1" dirty="0"/>
          </a:p>
        </p:txBody>
      </p:sp>
      <p:sp>
        <p:nvSpPr>
          <p:cNvPr id="5" name="TextBox 4"/>
          <p:cNvSpPr txBox="1"/>
          <p:nvPr/>
        </p:nvSpPr>
        <p:spPr>
          <a:xfrm>
            <a:off x="382137" y="1231766"/>
            <a:ext cx="8229600" cy="923330"/>
          </a:xfrm>
          <a:prstGeom prst="rect">
            <a:avLst/>
          </a:prstGeom>
          <a:noFill/>
        </p:spPr>
        <p:txBody>
          <a:bodyPr wrap="square" rtlCol="0">
            <a:spAutoFit/>
          </a:bodyPr>
          <a:lstStyle/>
          <a:p>
            <a:pPr marL="285750" indent="-285750" algn="just">
              <a:buFont typeface="Arial" pitchFamily="34" charset="0"/>
              <a:buChar char="•"/>
            </a:pPr>
            <a:r>
              <a:rPr lang="en-US" dirty="0" smtClean="0"/>
              <a:t>The fake news model detection is built using steps like Text collection, Text preprocessing, Feature Extraction and then finally classification using different classifiers.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2000" y="2180116"/>
            <a:ext cx="7315200" cy="4220684"/>
          </a:xfrm>
          <a:prstGeom prst="rect">
            <a:avLst/>
          </a:prstGeom>
        </p:spPr>
      </p:pic>
    </p:spTree>
    <p:extLst>
      <p:ext uri="{BB962C8B-B14F-4D97-AF65-F5344CB8AC3E}">
        <p14:creationId xmlns:p14="http://schemas.microsoft.com/office/powerpoint/2010/main" xmlns="" val="62836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86050" y="142852"/>
            <a:ext cx="3200400" cy="523220"/>
          </a:xfrm>
          <a:prstGeom prst="rect">
            <a:avLst/>
          </a:prstGeom>
          <a:noFill/>
        </p:spPr>
        <p:txBody>
          <a:bodyPr wrap="square" rtlCol="0">
            <a:spAutoFit/>
          </a:bodyPr>
          <a:lstStyle/>
          <a:p>
            <a:pPr algn="ctr"/>
            <a:r>
              <a:rPr lang="en-US" sz="2800" b="1" dirty="0" smtClean="0"/>
              <a:t>TEXT COLLECTION</a:t>
            </a:r>
            <a:endParaRPr lang="en-US" sz="2800" b="1" dirty="0"/>
          </a:p>
        </p:txBody>
      </p:sp>
      <p:sp>
        <p:nvSpPr>
          <p:cNvPr id="5" name="TextBox 4"/>
          <p:cNvSpPr txBox="1"/>
          <p:nvPr/>
        </p:nvSpPr>
        <p:spPr>
          <a:xfrm>
            <a:off x="571472" y="571480"/>
            <a:ext cx="8077200" cy="2585323"/>
          </a:xfrm>
          <a:prstGeom prst="rect">
            <a:avLst/>
          </a:prstGeom>
          <a:noFill/>
        </p:spPr>
        <p:txBody>
          <a:bodyPr wrap="square" rtlCol="0">
            <a:spAutoFit/>
          </a:bodyPr>
          <a:lstStyle/>
          <a:p>
            <a:pPr marL="285750" indent="-285750" algn="just">
              <a:buFont typeface="Arial" pitchFamily="34" charset="0"/>
              <a:buChar char="•"/>
            </a:pPr>
            <a:r>
              <a:rPr lang="en-US" dirty="0"/>
              <a:t>The text collection process is carried out by referring to Kaggle ISOT Fake News datasets. Data is gathered from 244 </a:t>
            </a:r>
            <a:r>
              <a:rPr lang="en-US" dirty="0" smtClean="0"/>
              <a:t>websites . It </a:t>
            </a:r>
            <a:r>
              <a:rPr lang="en-US" dirty="0"/>
              <a:t>is made up of approximately 44898 posts that were recorded over the course of 30 days. The true nev data set is made of 23481 posts and the fake news data set is made of 21417</a:t>
            </a:r>
            <a:r>
              <a:rPr lang="en-US" dirty="0" smtClean="0"/>
              <a:t>.</a:t>
            </a:r>
            <a:endParaRPr lang="en-US" dirty="0"/>
          </a:p>
          <a:p>
            <a:pPr marL="285750" indent="-285750" algn="just">
              <a:buFont typeface="Arial" pitchFamily="34" charset="0"/>
              <a:buChar char="•"/>
            </a:pPr>
            <a:r>
              <a:rPr lang="en-US" dirty="0"/>
              <a:t>The title and text are among the features (news body), the subject, date, and label </a:t>
            </a:r>
            <a:r>
              <a:rPr lang="en-US" dirty="0" smtClean="0"/>
              <a:t>are all required. </a:t>
            </a:r>
            <a:r>
              <a:rPr lang="en-US" dirty="0"/>
              <a:t>The news topics are divided into several categories, including </a:t>
            </a:r>
            <a:r>
              <a:rPr lang="en-US" dirty="0" smtClean="0"/>
              <a:t>‘ </a:t>
            </a:r>
            <a:r>
              <a:rPr lang="en-US" dirty="0" smtClean="0"/>
              <a:t>politics News </a:t>
            </a:r>
            <a:r>
              <a:rPr lang="en-US" dirty="0" smtClean="0"/>
              <a:t>’ , ‘ worldnews ’ , </a:t>
            </a:r>
            <a:r>
              <a:rPr lang="en-US" dirty="0"/>
              <a:t>'News,' and 'political', 'Government News,' 'Left News,' 'US News,' 'Middle East.'</a:t>
            </a:r>
          </a:p>
        </p:txBody>
      </p:sp>
      <p:sp>
        <p:nvSpPr>
          <p:cNvPr id="6" name="TextBox 5"/>
          <p:cNvSpPr txBox="1"/>
          <p:nvPr/>
        </p:nvSpPr>
        <p:spPr>
          <a:xfrm>
            <a:off x="428596" y="3786190"/>
            <a:ext cx="8382000" cy="2862322"/>
          </a:xfrm>
          <a:prstGeom prst="rect">
            <a:avLst/>
          </a:prstGeom>
          <a:noFill/>
        </p:spPr>
        <p:txBody>
          <a:bodyPr wrap="square" rtlCol="0">
            <a:spAutoFit/>
          </a:bodyPr>
          <a:lstStyle/>
          <a:p>
            <a:pPr marL="285750" indent="-285750" algn="just">
              <a:buFont typeface="Arial" pitchFamily="34" charset="0"/>
              <a:buChar char="•"/>
            </a:pPr>
            <a:r>
              <a:rPr lang="en-US" dirty="0"/>
              <a:t>Text data must be preprocessed before being input into machine learning and deep learning models, by employing NLP methods such as stop word removal, tokenization, sentence segmentation, and punctuation removal</a:t>
            </a:r>
            <a:r>
              <a:rPr lang="en-US" dirty="0" smtClean="0"/>
              <a:t>.</a:t>
            </a:r>
            <a:endParaRPr lang="en-US" dirty="0" smtClean="0"/>
          </a:p>
          <a:p>
            <a:pPr marL="285750" indent="-285750">
              <a:buFont typeface="Arial" pitchFamily="34" charset="0"/>
              <a:buChar char="•"/>
            </a:pPr>
            <a:r>
              <a:rPr lang="en-US" dirty="0" smtClean="0"/>
              <a:t>Following </a:t>
            </a:r>
            <a:r>
              <a:rPr lang="en-US" dirty="0"/>
              <a:t>the acquisition of content, pre-processing is </a:t>
            </a:r>
            <a:r>
              <a:rPr lang="en-US" dirty="0" smtClean="0"/>
              <a:t>performed.           </a:t>
            </a:r>
          </a:p>
          <a:p>
            <a:pPr marL="285750" indent="-285750">
              <a:buFont typeface="Arial" pitchFamily="34" charset="0"/>
              <a:buChar char="•"/>
            </a:pPr>
            <a:r>
              <a:rPr lang="en-US" dirty="0" smtClean="0"/>
              <a:t>All of the letters in the document are converted to lowercase.                                    Numbers are removed                                                                                                                              Punctuation and accent marks are removed.                                                                     White spaces are removed                                                                                                                    Stop words are removed</a:t>
            </a:r>
          </a:p>
          <a:p>
            <a:pPr marL="285750" indent="-285750">
              <a:buFont typeface="Arial" pitchFamily="34" charset="0"/>
              <a:buChar char="•"/>
            </a:pPr>
            <a:endParaRPr lang="en-US" dirty="0"/>
          </a:p>
        </p:txBody>
      </p:sp>
      <p:sp>
        <p:nvSpPr>
          <p:cNvPr id="7" name="TextBox 6"/>
          <p:cNvSpPr txBox="1"/>
          <p:nvPr/>
        </p:nvSpPr>
        <p:spPr>
          <a:xfrm>
            <a:off x="2714612" y="3286124"/>
            <a:ext cx="3962400" cy="523220"/>
          </a:xfrm>
          <a:prstGeom prst="rect">
            <a:avLst/>
          </a:prstGeom>
          <a:noFill/>
        </p:spPr>
        <p:txBody>
          <a:bodyPr wrap="square" rtlCol="0">
            <a:spAutoFit/>
          </a:bodyPr>
          <a:lstStyle/>
          <a:p>
            <a:pPr algn="ctr"/>
            <a:r>
              <a:rPr lang="en-US" sz="2800" b="1" dirty="0" smtClean="0"/>
              <a:t>TEXT  PRE-PROCESSING</a:t>
            </a:r>
            <a:endParaRPr lang="en-US" sz="2800" b="1" dirty="0"/>
          </a:p>
        </p:txBody>
      </p:sp>
    </p:spTree>
    <p:extLst>
      <p:ext uri="{BB962C8B-B14F-4D97-AF65-F5344CB8AC3E}">
        <p14:creationId xmlns:p14="http://schemas.microsoft.com/office/powerpoint/2010/main" xmlns="" val="365676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5138" y="457200"/>
            <a:ext cx="8212137" cy="3352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0034" y="3929066"/>
            <a:ext cx="8212137" cy="190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34027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597</TotalTime>
  <Words>2075</Words>
  <Application>Microsoft Office PowerPoint</Application>
  <PresentationFormat>On-screen Show (4:3)</PresentationFormat>
  <Paragraphs>113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Waveform</vt:lpstr>
      <vt:lpstr>FAKE NEWS DETECTION USING MACHINE LEARNING  ENSEMBLE  METHODS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dc:title>
  <dc:creator>BISHAL RAJAK</dc:creator>
  <cp:lastModifiedBy>PERSONAL</cp:lastModifiedBy>
  <cp:revision>64</cp:revision>
  <dcterms:created xsi:type="dcterms:W3CDTF">2022-01-04T14:24:01Z</dcterms:created>
  <dcterms:modified xsi:type="dcterms:W3CDTF">2022-06-12T09:34:53Z</dcterms:modified>
</cp:coreProperties>
</file>