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DM Sans Bold" panose="020B0604020202020204" charset="0"/>
      <p:regular r:id="rId7"/>
    </p:embeddedFont>
    <p:embeddedFont>
      <p:font typeface="DM Sans Bold Italics" panose="020B0604020202020204" charset="0"/>
      <p:regular r:id="rId8"/>
    </p:embeddedFont>
    <p:embeddedFont>
      <p:font typeface="DM Sans Italics" panose="020B0604020202020204" charset="0"/>
      <p:regular r:id="rId9"/>
    </p:embeddedFont>
    <p:embeddedFont>
      <p:font typeface="Oswal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55125" y="3609698"/>
            <a:ext cx="11294398" cy="564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10"/>
              </a:lnSpc>
            </a:pPr>
            <a:r>
              <a:rPr lang="en-US" sz="16457" spc="1612">
                <a:solidFill>
                  <a:srgbClr val="231F20"/>
                </a:solidFill>
                <a:latin typeface="Oswald Bold"/>
              </a:rPr>
              <a:t>RES-Q</a:t>
            </a:r>
          </a:p>
          <a:p>
            <a:pPr algn="ctr">
              <a:lnSpc>
                <a:spcPts val="22710"/>
              </a:lnSpc>
            </a:pPr>
            <a:r>
              <a:rPr lang="en-US" sz="16457" spc="1612">
                <a:solidFill>
                  <a:srgbClr val="231F20"/>
                </a:solidFill>
                <a:latin typeface="Oswald Bold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55125" y="6900724"/>
            <a:ext cx="1129439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 u="sng" spc="30">
                <a:solidFill>
                  <a:srgbClr val="231F20"/>
                </a:solidFill>
                <a:latin typeface="DM Sans Italics"/>
              </a:rPr>
              <a:t>Every Second Counts and Every GPS Matters!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10976">
            <a:off x="-3702984" y="-9297815"/>
            <a:ext cx="28893859" cy="12398092"/>
          </a:xfrm>
          <a:custGeom>
            <a:avLst/>
            <a:gdLst/>
            <a:ahLst/>
            <a:cxnLst/>
            <a:rect l="l" t="t" r="r" b="b"/>
            <a:pathLst>
              <a:path w="28893859" h="12398092">
                <a:moveTo>
                  <a:pt x="0" y="0"/>
                </a:moveTo>
                <a:lnTo>
                  <a:pt x="28893859" y="0"/>
                </a:lnTo>
                <a:lnTo>
                  <a:pt x="28893859" y="12398092"/>
                </a:lnTo>
                <a:lnTo>
                  <a:pt x="0" y="123980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35030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3669676"/>
            <a:ext cx="18288000" cy="107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sz="3099" u="sng" spc="30">
                <a:solidFill>
                  <a:srgbClr val="231F20"/>
                </a:solidFill>
                <a:latin typeface="DM Sans Bold Italics"/>
              </a:rPr>
              <a:t>Rural Accessibility</a:t>
            </a: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: Ambulance services are scarce in remote and rural areas, hindering accessibility for a significant portion of the population.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062913" y="4985812"/>
            <a:ext cx="19377213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sz="3099" u="sng" spc="30">
                <a:solidFill>
                  <a:srgbClr val="231F20"/>
                </a:solidFill>
                <a:latin typeface="DM Sans Bold Italics"/>
              </a:rPr>
              <a:t>Delayed Response</a:t>
            </a: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: Delays can be life-threatening, especially during emergencies.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67" y="5759024"/>
            <a:ext cx="18270466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     </a:t>
            </a:r>
            <a:r>
              <a:rPr lang="en-US" sz="3099" u="sng" spc="30">
                <a:solidFill>
                  <a:srgbClr val="231F20"/>
                </a:solidFill>
                <a:latin typeface="DM Sans Bold Italics"/>
              </a:rPr>
              <a:t>Critical Timing</a:t>
            </a: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: In emergencies, every second counts, making delays especially dangerous.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834" y="6619457"/>
            <a:ext cx="18270466" cy="107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   </a:t>
            </a:r>
            <a:r>
              <a:rPr lang="en-US" sz="3099" u="sng" spc="30">
                <a:solidFill>
                  <a:srgbClr val="231F20"/>
                </a:solidFill>
                <a:latin typeface="DM Sans Bold Italics"/>
              </a:rPr>
              <a:t>Logistical Challenges</a:t>
            </a: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: Distance and lack of proper tools/technologies complicate efficient navigation.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7525" y="7848562"/>
            <a:ext cx="17210484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  <a:spcBef>
                <a:spcPct val="0"/>
              </a:spcBef>
            </a:pPr>
            <a:r>
              <a:rPr lang="en-US" sz="3099" u="sng" spc="30">
                <a:solidFill>
                  <a:srgbClr val="231F20"/>
                </a:solidFill>
                <a:latin typeface="DM Sans Bold Italics"/>
              </a:rPr>
              <a:t>Impact on Health</a:t>
            </a:r>
            <a:r>
              <a:rPr lang="en-US" sz="3099" spc="30">
                <a:solidFill>
                  <a:srgbClr val="231F20"/>
                </a:solidFill>
                <a:latin typeface="DM Sans Bold Italics"/>
              </a:rPr>
              <a:t>: Improving ambulance availability is crucial for better emergency 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69375" y="1028700"/>
            <a:ext cx="5587239" cy="2662922"/>
            <a:chOff x="0" y="0"/>
            <a:chExt cx="2065940" cy="984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580377">
            <a:off x="13378529" y="-3718686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1029719" y="1004109"/>
            <a:ext cx="5587239" cy="2662922"/>
            <a:chOff x="0" y="0"/>
            <a:chExt cx="2065940" cy="9846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065940" cy="1032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5364" y="6595378"/>
            <a:ext cx="5587239" cy="2662922"/>
            <a:chOff x="0" y="0"/>
            <a:chExt cx="2065940" cy="9846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672061" y="6786989"/>
            <a:ext cx="5587239" cy="2662922"/>
            <a:chOff x="0" y="0"/>
            <a:chExt cx="2065940" cy="9846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8100000">
            <a:off x="7209319" y="2637683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2700000">
            <a:off x="10053353" y="2651682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2700000">
            <a:off x="10088215" y="7372008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>
            <a:off x="7207069" y="7383270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7194578" y="4391345"/>
            <a:ext cx="4006334" cy="135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DM Sans Bold"/>
              </a:rPr>
              <a:t>Ideation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7645450"/>
            <a:ext cx="5587239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 spc="30">
                <a:solidFill>
                  <a:srgbClr val="FFFFFF"/>
                </a:solidFill>
                <a:latin typeface="DM Sans Italics"/>
              </a:rPr>
              <a:t>Shortest path finding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1842823"/>
            <a:ext cx="5587239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 spc="30">
                <a:solidFill>
                  <a:srgbClr val="FFFFFF"/>
                </a:solidFill>
                <a:latin typeface="DM Sans Italics"/>
              </a:rPr>
              <a:t>Optimized way to search location and hospitals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94712" y="7838206"/>
            <a:ext cx="5561902" cy="50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spc="29">
                <a:solidFill>
                  <a:srgbClr val="FFFFFF"/>
                </a:solidFill>
                <a:latin typeface="DM Sans Italics"/>
              </a:rPr>
              <a:t>Automatic map bonding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307613" y="2079916"/>
            <a:ext cx="4316135" cy="50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spc="29">
                <a:solidFill>
                  <a:srgbClr val="FFFFFF"/>
                </a:solidFill>
                <a:latin typeface="DM Sans Italics"/>
              </a:rPr>
              <a:t>Real-time GPS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98500" y="-455165"/>
            <a:ext cx="27285000" cy="13455979"/>
          </a:xfrm>
          <a:custGeom>
            <a:avLst/>
            <a:gdLst/>
            <a:ahLst/>
            <a:cxnLst/>
            <a:rect l="l" t="t" r="r" b="b"/>
            <a:pathLst>
              <a:path w="27285000" h="13455979">
                <a:moveTo>
                  <a:pt x="0" y="0"/>
                </a:moveTo>
                <a:lnTo>
                  <a:pt x="27285000" y="0"/>
                </a:lnTo>
                <a:lnTo>
                  <a:pt x="27285000" y="13455979"/>
                </a:lnTo>
                <a:lnTo>
                  <a:pt x="0" y="13455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690" b="-1912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37252" y="70710"/>
            <a:ext cx="4133017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sz="8000" spc="80">
                <a:solidFill>
                  <a:srgbClr val="000000"/>
                </a:solidFill>
                <a:latin typeface="Oswald Bold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125904">
            <a:off x="8963544" y="6066390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530931">
            <a:off x="-347892" y="-8578842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171450"/>
            <a:ext cx="18288000" cy="1661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24"/>
              </a:lnSpc>
              <a:spcBef>
                <a:spcPct val="0"/>
              </a:spcBef>
            </a:pPr>
            <a:r>
              <a:rPr lang="en-US" sz="9800" spc="98">
                <a:solidFill>
                  <a:srgbClr val="000000"/>
                </a:solidFill>
                <a:latin typeface="Oswald Bold"/>
              </a:rPr>
              <a:t>FUTURE PROSPECT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430101"/>
            <a:ext cx="18288000" cy="112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9"/>
              </a:lnSpc>
            </a:pPr>
            <a:r>
              <a:rPr lang="en-US" sz="3499" u="sng" spc="34">
                <a:solidFill>
                  <a:srgbClr val="000000"/>
                </a:solidFill>
                <a:latin typeface="DM Sans Bold Italics"/>
              </a:rPr>
              <a:t>Automatic bed allocation system</a:t>
            </a:r>
            <a:r>
              <a:rPr lang="en-US" sz="3499" spc="34">
                <a:solidFill>
                  <a:srgbClr val="000000"/>
                </a:solidFill>
                <a:latin typeface="DM Sans Italics"/>
              </a:rPr>
              <a:t>: </a:t>
            </a:r>
          </a:p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 spc="30">
                <a:solidFill>
                  <a:srgbClr val="000000"/>
                </a:solidFill>
                <a:latin typeface="DM Sans Italics"/>
              </a:rPr>
              <a:t>This feature will help patients to get a general bed in the nearest hospital automatically.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285298"/>
            <a:ext cx="18288000" cy="164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500" u="sng" spc="35">
                <a:solidFill>
                  <a:srgbClr val="000000"/>
                </a:solidFill>
                <a:latin typeface="DM Sans Bold Italics"/>
              </a:rPr>
              <a:t>Hospital and nursing-home segregation</a:t>
            </a:r>
            <a:r>
              <a:rPr lang="en-US" sz="3500" spc="35">
                <a:solidFill>
                  <a:srgbClr val="000000"/>
                </a:solidFill>
                <a:latin typeface="DM Sans Italics"/>
              </a:rPr>
              <a:t>:</a:t>
            </a:r>
          </a:p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 spc="30">
                <a:solidFill>
                  <a:srgbClr val="000000"/>
                </a:solidFill>
                <a:latin typeface="DM Sans Italics"/>
              </a:rPr>
              <a:t>This feature will segregate Government hospitals and Nursing-homes to provide patients a large range of option.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144577"/>
            <a:ext cx="18288000" cy="164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500" u="sng" spc="35">
                <a:solidFill>
                  <a:srgbClr val="000000"/>
                </a:solidFill>
                <a:latin typeface="DM Sans Bold Italics"/>
              </a:rPr>
              <a:t>Filtering process</a:t>
            </a:r>
            <a:r>
              <a:rPr lang="en-US" sz="3500" spc="35">
                <a:solidFill>
                  <a:srgbClr val="000000"/>
                </a:solidFill>
                <a:latin typeface="DM Sans Italics"/>
              </a:rPr>
              <a:t>:</a:t>
            </a:r>
          </a:p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3000" spc="30">
                <a:solidFill>
                  <a:srgbClr val="000000"/>
                </a:solidFill>
                <a:latin typeface="DM Sans Italics"/>
              </a:rPr>
              <a:t>With this feature patient can filter price range for hospital rooms or beds along with ambulances according to patient’s budget range.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DM Sans Italics</vt:lpstr>
      <vt:lpstr>DM Sans Bold</vt:lpstr>
      <vt:lpstr>DM Sans Bold Italics</vt:lpstr>
      <vt:lpstr>Calibri</vt:lpstr>
      <vt:lpstr>Arial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RES-Q</dc:title>
  <dc:creator>Mainak Sarkar</dc:creator>
  <cp:lastModifiedBy>Mainak Sarkar</cp:lastModifiedBy>
  <cp:revision>1</cp:revision>
  <dcterms:created xsi:type="dcterms:W3CDTF">2006-08-16T00:00:00Z</dcterms:created>
  <dcterms:modified xsi:type="dcterms:W3CDTF">2024-06-30T02:41:50Z</dcterms:modified>
  <dc:identifier>DAGJfwB1X6E</dc:identifier>
</cp:coreProperties>
</file>