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74" r:id="rId5"/>
    <p:sldId id="277" r:id="rId6"/>
    <p:sldId id="275" r:id="rId7"/>
    <p:sldId id="276" r:id="rId8"/>
    <p:sldId id="272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8">
          <p15:clr>
            <a:srgbClr val="A4A3A4"/>
          </p15:clr>
        </p15:guide>
        <p15:guide id="2" pos="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B5ED"/>
    <a:srgbClr val="CDEFFD"/>
    <a:srgbClr val="5B77EF"/>
    <a:srgbClr val="5AD1EF"/>
    <a:srgbClr val="E1AE75"/>
    <a:srgbClr val="8F9094"/>
    <a:srgbClr val="121218"/>
    <a:srgbClr val="E9E9ED"/>
    <a:srgbClr val="EEEDF1"/>
    <a:srgbClr val="F2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/>
    <p:restoredTop sz="94660"/>
  </p:normalViewPr>
  <p:slideViewPr>
    <p:cSldViewPr snapToGrid="0" showGuides="1">
      <p:cViewPr varScale="1">
        <p:scale>
          <a:sx n="145" d="100"/>
          <a:sy n="145" d="100"/>
        </p:scale>
        <p:origin x="138" y="510"/>
      </p:cViewPr>
      <p:guideLst>
        <p:guide orient="horz" pos="3878"/>
        <p:guide pos="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1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9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91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1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2BEA60C0-5BE2-4DDE-8CB3-6DBAB75CFD07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94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104889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9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21327E47-1948-483D-930A-902AE98CE4D3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89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9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7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7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253EE49-E9FF-4032-9E8D-2BDE22C83DB0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88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7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7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5195E0F-36C1-4C9E-90BB-766EEA3380BB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87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7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21E7B260-EDE2-4A84-91A8-9F5DAEB806A9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88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0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22" name="等腰三角形 10"/>
          <p:cNvSpPr/>
          <p:nvPr userDrawn="1"/>
        </p:nvSpPr>
        <p:spPr>
          <a:xfrm rot="16200000" flipV="1">
            <a:off x="-1587" y="501650"/>
            <a:ext cx="1290638" cy="620713"/>
          </a:xfrm>
          <a:prstGeom prst="triangle">
            <a:avLst/>
          </a:prstGeom>
          <a:solidFill>
            <a:srgbClr val="E1A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z="1800" strike="noStrike" noProof="1"/>
          </a:p>
        </p:txBody>
      </p:sp>
      <p:grpSp>
        <p:nvGrpSpPr>
          <p:cNvPr id="54" name="组合 11"/>
          <p:cNvGrpSpPr/>
          <p:nvPr userDrawn="1"/>
        </p:nvGrpSpPr>
        <p:grpSpPr>
          <a:xfrm flipH="1">
            <a:off x="960438" y="176213"/>
            <a:ext cx="234950" cy="1271587"/>
            <a:chOff x="961004" y="143229"/>
            <a:chExt cx="234536" cy="1272660"/>
          </a:xfrm>
        </p:grpSpPr>
        <p:sp>
          <p:nvSpPr>
            <p:cNvPr id="1048623" name="等腰三角形 12"/>
            <p:cNvSpPr/>
            <p:nvPr/>
          </p:nvSpPr>
          <p:spPr>
            <a:xfrm rot="16200000" flipV="1">
              <a:off x="847005" y="257228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  <p:sp>
          <p:nvSpPr>
            <p:cNvPr id="1048624" name="等腰三角形 13"/>
            <p:cNvSpPr/>
            <p:nvPr/>
          </p:nvSpPr>
          <p:spPr>
            <a:xfrm rot="16200000" flipV="1">
              <a:off x="870597" y="1090946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</p:grpSp>
      <p:sp>
        <p:nvSpPr>
          <p:cNvPr id="104862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88A5BCD-6814-4C47-9CA2-EB9D6FDD25C3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62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6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9"/>
          <p:cNvPicPr>
            <a:picLocks noChangeAspect="1"/>
          </p:cNvPicPr>
          <p:nvPr userDrawn="1"/>
        </p:nvPicPr>
        <p:blipFill>
          <a:blip r:embed="rId2" cstate="print"/>
          <a:srcRect r="50620"/>
          <a:stretch>
            <a:fillRect/>
          </a:stretch>
        </p:blipFill>
        <p:spPr>
          <a:xfrm>
            <a:off x="0" y="0"/>
            <a:ext cx="6019800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62" name="等腰三角形 10"/>
          <p:cNvSpPr/>
          <p:nvPr userDrawn="1"/>
        </p:nvSpPr>
        <p:spPr>
          <a:xfrm rot="16200000" flipV="1">
            <a:off x="-1587" y="501650"/>
            <a:ext cx="1290638" cy="620713"/>
          </a:xfrm>
          <a:prstGeom prst="triangle">
            <a:avLst/>
          </a:prstGeom>
          <a:solidFill>
            <a:srgbClr val="E1A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z="1800" strike="noStrike" noProof="1"/>
          </a:p>
        </p:txBody>
      </p:sp>
      <p:grpSp>
        <p:nvGrpSpPr>
          <p:cNvPr id="74" name="组合 11"/>
          <p:cNvGrpSpPr/>
          <p:nvPr userDrawn="1"/>
        </p:nvGrpSpPr>
        <p:grpSpPr>
          <a:xfrm flipH="1">
            <a:off x="960438" y="176213"/>
            <a:ext cx="234950" cy="1271587"/>
            <a:chOff x="961004" y="143229"/>
            <a:chExt cx="234536" cy="1272660"/>
          </a:xfrm>
        </p:grpSpPr>
        <p:sp>
          <p:nvSpPr>
            <p:cNvPr id="1048663" name="等腰三角形 12"/>
            <p:cNvSpPr/>
            <p:nvPr/>
          </p:nvSpPr>
          <p:spPr>
            <a:xfrm rot="16200000" flipV="1">
              <a:off x="847005" y="257228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  <p:sp>
          <p:nvSpPr>
            <p:cNvPr id="1048664" name="等腰三角形 13"/>
            <p:cNvSpPr/>
            <p:nvPr/>
          </p:nvSpPr>
          <p:spPr>
            <a:xfrm rot="16200000" flipV="1">
              <a:off x="870597" y="1090946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</p:grpSp>
      <p:pic>
        <p:nvPicPr>
          <p:cNvPr id="2097161" name="图片 6"/>
          <p:cNvPicPr>
            <a:picLocks noChangeAspect="1"/>
          </p:cNvPicPr>
          <p:nvPr userDrawn="1"/>
        </p:nvPicPr>
        <p:blipFill>
          <a:blip r:embed="rId2" cstate="print"/>
          <a:srcRect r="50620"/>
          <a:stretch>
            <a:fillRect/>
          </a:stretch>
        </p:blipFill>
        <p:spPr>
          <a:xfrm>
            <a:off x="5834063" y="1588"/>
            <a:ext cx="6357937" cy="6856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6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58139F-150B-4518-83E5-6ADC91C85BB7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66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66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900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901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90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C01D9F1-7571-41E4-80D1-CFF8707CA76D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90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90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65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66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6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68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6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47596FEA-BE8F-47E4-869A-1886241354E0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87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7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90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1BC372F9-AB9E-4897-A20F-72665297867D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90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90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34039DD8-23FF-4772-8E58-A1DC01FEEA29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9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9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88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8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9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4FFC692-F44A-4EE4-B2E5-2A16E5B76D32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89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9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4" cstate="print"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 indent="-22860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二级</a:t>
            </a:r>
          </a:p>
          <a:p>
            <a:pPr lvl="2" indent="-228600"/>
            <a:r>
              <a:rPr lang="zh-CN" altLang="en-US"/>
              <a:t>三级</a:t>
            </a:r>
          </a:p>
          <a:p>
            <a:pPr lvl="3" indent="-228600"/>
            <a:r>
              <a:rPr lang="zh-CN" altLang="en-US"/>
              <a:t>四级</a:t>
            </a:r>
          </a:p>
          <a:p>
            <a:pPr lvl="4" indent="-228600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68695BFB-9219-45DA-A8BB-C0F87343A39D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61000"/>
          </a:blip>
          <a:stretch>
            <a:fillRect l="-10000" t="-8000" r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/>
          <p:nvPr/>
        </p:nvGrpSpPr>
        <p:grpSpPr>
          <a:xfrm>
            <a:off x="3352800" y="2471919"/>
            <a:ext cx="7493315" cy="1062485"/>
            <a:chOff x="-957170" y="2064326"/>
            <a:chExt cx="6696532" cy="1017264"/>
          </a:xfrm>
        </p:grpSpPr>
        <p:sp>
          <p:nvSpPr>
            <p:cNvPr id="1048584" name="稻壳儿春秋广告/盗版必究        原创来源：http://chn.docer.com/works?userid=199329941#!/work_time"/>
            <p:cNvSpPr txBox="1"/>
            <p:nvPr/>
          </p:nvSpPr>
          <p:spPr>
            <a:xfrm>
              <a:off x="-957170" y="2195041"/>
              <a:ext cx="6696532" cy="886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dist">
                <a:lnSpc>
                  <a:spcPct val="115000"/>
                </a:lnSpc>
                <a:spcBef>
                  <a:spcPts val="15"/>
                </a:spcBef>
                <a:spcAft>
                  <a:spcPts val="15"/>
                </a:spcAft>
              </a:pPr>
              <a:r>
                <a:rPr lang="en-US" altLang="zh-CN" sz="5400" b="1" dirty="0">
                  <a:solidFill>
                    <a:schemeClr val="tx2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2024/2/22</a:t>
              </a:r>
              <a:r>
                <a:rPr lang="zh-CN" altLang="en-US" sz="5400" b="1" dirty="0">
                  <a:solidFill>
                    <a:schemeClr val="tx2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毕设内容交流</a:t>
              </a:r>
            </a:p>
          </p:txBody>
        </p:sp>
        <p:cxnSp>
          <p:nvCxnSpPr>
            <p:cNvPr id="3145728" name="直接连接符 6"/>
            <p:cNvCxnSpPr/>
            <p:nvPr/>
          </p:nvCxnSpPr>
          <p:spPr>
            <a:xfrm>
              <a:off x="986522" y="2064326"/>
              <a:ext cx="20069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97153" name="图片 9" descr="北理工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32528" y="4168775"/>
            <a:ext cx="646112" cy="2282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80" name="图片 3" descr="理工灰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05515" y="215005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72598D-AD21-383D-3262-17F738FE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</a:t>
            </a:fld>
            <a:endParaRPr lang="zh-CN" altLang="en-US" strike="noStrike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676E4B-DB0C-0400-CDDF-D1E50C92CDF2}"/>
              </a:ext>
            </a:extLst>
          </p:cNvPr>
          <p:cNvSpPr txBox="1"/>
          <p:nvPr/>
        </p:nvSpPr>
        <p:spPr>
          <a:xfrm>
            <a:off x="6624369" y="3604760"/>
            <a:ext cx="448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北京理工大学 计算机科学与技术 陈伟豪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58000"/>
          </a:blip>
          <a:stretch>
            <a:fillRect l="-7000" t="-9000" r="-7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矩形 6"/>
          <p:cNvSpPr/>
          <p:nvPr/>
        </p:nvSpPr>
        <p:spPr>
          <a:xfrm>
            <a:off x="3063875" y="1793875"/>
            <a:ext cx="3761740" cy="4592955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0" name="文本框 42"/>
          <p:cNvSpPr txBox="1"/>
          <p:nvPr/>
        </p:nvSpPr>
        <p:spPr>
          <a:xfrm>
            <a:off x="560031" y="787718"/>
            <a:ext cx="1415772" cy="24733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z="8000" strike="noStrike" spc="60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itchFamily="49" charset="-122"/>
                <a:ea typeface="黑体" pitchFamily="49" charset="-122"/>
                <a:cs typeface="+mn-ea"/>
                <a:sym typeface="SimSun-ExtB" panose="02010609060101010101" pitchFamily="49" charset="-122"/>
              </a:rPr>
              <a:t>目录</a:t>
            </a:r>
          </a:p>
        </p:txBody>
      </p:sp>
      <p:sp>
        <p:nvSpPr>
          <p:cNvPr id="1048591" name="文本框 40"/>
          <p:cNvSpPr txBox="1"/>
          <p:nvPr/>
        </p:nvSpPr>
        <p:spPr>
          <a:xfrm>
            <a:off x="1976120" y="1749425"/>
            <a:ext cx="1003300" cy="708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2">
                    <a:lumMod val="75000"/>
                  </a:schemeClr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rPr>
              <a:t>01</a:t>
            </a:r>
          </a:p>
        </p:txBody>
      </p:sp>
      <p:sp>
        <p:nvSpPr>
          <p:cNvPr id="1048592" name="文本框 40"/>
          <p:cNvSpPr txBox="1"/>
          <p:nvPr/>
        </p:nvSpPr>
        <p:spPr>
          <a:xfrm>
            <a:off x="1976120" y="2905125"/>
            <a:ext cx="1003300" cy="708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D3E50"/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rPr>
              <a:t>02</a:t>
            </a:r>
            <a:endParaRPr lang="zh-CN" altLang="en-US" sz="4000" b="1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sp>
        <p:nvSpPr>
          <p:cNvPr id="1048593" name="文本框 40"/>
          <p:cNvSpPr txBox="1"/>
          <p:nvPr/>
        </p:nvSpPr>
        <p:spPr>
          <a:xfrm>
            <a:off x="1976120" y="4064000"/>
            <a:ext cx="1003300" cy="7073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D3E50"/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rPr>
              <a:t>03</a:t>
            </a:r>
            <a:endParaRPr lang="zh-CN" altLang="en-US" sz="4000" b="1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54" name="图片 1" descr="校训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1063" y="325120"/>
            <a:ext cx="781050" cy="2301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95" name="文本框 39"/>
          <p:cNvSpPr txBox="1"/>
          <p:nvPr/>
        </p:nvSpPr>
        <p:spPr>
          <a:xfrm>
            <a:off x="3197225" y="1793874"/>
            <a:ext cx="3620093" cy="4618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2D3E50"/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近期工作</a:t>
            </a:r>
          </a:p>
        </p:txBody>
      </p:sp>
      <p:grpSp>
        <p:nvGrpSpPr>
          <p:cNvPr id="37" name="组合 11"/>
          <p:cNvGrpSpPr/>
          <p:nvPr/>
        </p:nvGrpSpPr>
        <p:grpSpPr>
          <a:xfrm>
            <a:off x="2060258" y="2948700"/>
            <a:ext cx="4757379" cy="706996"/>
            <a:chOff x="1863535" y="1956996"/>
            <a:chExt cx="4758841" cy="706506"/>
          </a:xfrm>
        </p:grpSpPr>
        <p:sp>
          <p:nvSpPr>
            <p:cNvPr id="1048597" name="文本框 40"/>
            <p:cNvSpPr txBox="1"/>
            <p:nvPr/>
          </p:nvSpPr>
          <p:spPr>
            <a:xfrm>
              <a:off x="1863535" y="1957237"/>
              <a:ext cx="1003904" cy="706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endParaRPr lang="zh-CN" altLang="en-US" sz="4000" b="1" dirty="0">
                <a:solidFill>
                  <a:srgbClr val="2D3E50"/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endParaRPr>
            </a:p>
          </p:txBody>
        </p:sp>
        <p:sp>
          <p:nvSpPr>
            <p:cNvPr id="1048598" name="文本框 39"/>
            <p:cNvSpPr txBox="1"/>
            <p:nvPr/>
          </p:nvSpPr>
          <p:spPr>
            <a:xfrm>
              <a:off x="3001157" y="1956996"/>
              <a:ext cx="362121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毕设开题进度</a:t>
              </a:r>
            </a:p>
          </p:txBody>
        </p:sp>
      </p:grpSp>
      <p:grpSp>
        <p:nvGrpSpPr>
          <p:cNvPr id="39" name="组合 12"/>
          <p:cNvGrpSpPr/>
          <p:nvPr/>
        </p:nvGrpSpPr>
        <p:grpSpPr>
          <a:xfrm>
            <a:off x="2060258" y="4104330"/>
            <a:ext cx="4757379" cy="707066"/>
            <a:chOff x="1863535" y="1956996"/>
            <a:chExt cx="4758841" cy="707710"/>
          </a:xfrm>
        </p:grpSpPr>
        <p:sp>
          <p:nvSpPr>
            <p:cNvPr id="1048600" name="文本框 40"/>
            <p:cNvSpPr txBox="1"/>
            <p:nvPr/>
          </p:nvSpPr>
          <p:spPr>
            <a:xfrm>
              <a:off x="1863535" y="1957307"/>
              <a:ext cx="1003904" cy="7073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endParaRPr lang="zh-CN" altLang="en-US" sz="4000" b="1" dirty="0">
                <a:solidFill>
                  <a:srgbClr val="2D3E50"/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endParaRPr>
            </a:p>
          </p:txBody>
        </p:sp>
        <p:sp>
          <p:nvSpPr>
            <p:cNvPr id="1048601" name="文本框 39"/>
            <p:cNvSpPr txBox="1"/>
            <p:nvPr/>
          </p:nvSpPr>
          <p:spPr>
            <a:xfrm>
              <a:off x="3001157" y="1956996"/>
              <a:ext cx="362121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相关概念讨论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194A2D-F563-1B9C-7581-2415D443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2</a:t>
            </a:fld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74000"/>
          </a:blip>
          <a:stretch>
            <a:fillRect l="-15000" t="-9000" r="-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13"/>
          <p:cNvGrpSpPr/>
          <p:nvPr/>
        </p:nvGrpSpPr>
        <p:grpSpPr>
          <a:xfrm>
            <a:off x="695325" y="2082799"/>
            <a:ext cx="3830902" cy="1247397"/>
            <a:chOff x="695324" y="2082338"/>
            <a:chExt cx="3545903" cy="1247733"/>
          </a:xfrm>
        </p:grpSpPr>
        <p:sp>
          <p:nvSpPr>
            <p:cNvPr id="1048620" name="稻壳儿春秋广告/盗版必究        原创来源：http://chn.docer.com/works?userid=199329941#!/work_time"/>
            <p:cNvSpPr txBox="1"/>
            <p:nvPr/>
          </p:nvSpPr>
          <p:spPr>
            <a:xfrm flipH="1">
              <a:off x="695324" y="2806851"/>
              <a:ext cx="354590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近期工作</a:t>
              </a:r>
            </a:p>
          </p:txBody>
        </p:sp>
        <p:sp>
          <p:nvSpPr>
            <p:cNvPr id="1048621" name="稻壳儿春秋广告/盗版必究        原创来源：http://chn.docer.com/works?userid=199329941#!/work_time"/>
            <p:cNvSpPr txBox="1"/>
            <p:nvPr/>
          </p:nvSpPr>
          <p:spPr>
            <a:xfrm flipH="1">
              <a:off x="695324" y="2082338"/>
              <a:ext cx="277895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40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PART 01</a:t>
              </a:r>
            </a:p>
          </p:txBody>
        </p:sp>
      </p:grpSp>
      <p:pic>
        <p:nvPicPr>
          <p:cNvPr id="2097156" name="图片 1" descr="理工灰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5038" y="5745163"/>
            <a:ext cx="846137" cy="730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7" name="图片 3" descr="理工灰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DB78D0-E61E-03A8-48C4-A75FE7F5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3</a:t>
            </a:fld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41306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srgbClr val="2D3E50"/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近期工作报告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8117755" cy="3477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基本完成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rCore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实验，但还需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ch8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分支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semaphore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相关测例还未通过，内容有待完善。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与廖东海学长交流开题内容。内容包括：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  A.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选题方面打算按照陆老师原定的题目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《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微内核操作系统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中基于用户态中断的异步系统调用设计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》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进行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  B.rel4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源码部署方法以及各部分内容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  C.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毕设开题所需阅读的文献和教程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3.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准备毕设开题内容，了解微内核概念、特点与发展过程、用户态中断的概念以及运作机制。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4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420974454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F9AA11-B9E8-F684-20D3-A97DF48E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9E7B2D9-C37A-805E-F5E3-F968BE88C431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2552E73D-3603-5068-F538-4C11F60E5539}"/>
              </a:ext>
            </a:extLst>
          </p:cNvPr>
          <p:cNvSpPr txBox="1"/>
          <p:nvPr/>
        </p:nvSpPr>
        <p:spPr>
          <a:xfrm>
            <a:off x="1783080" y="361950"/>
            <a:ext cx="41306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srgbClr val="2D3E50"/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用户态中断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1FA8AB71-9F96-8E58-6AC7-94B564862079}"/>
              </a:ext>
            </a:extLst>
          </p:cNvPr>
          <p:cNvSpPr/>
          <p:nvPr/>
        </p:nvSpPr>
        <p:spPr>
          <a:xfrm>
            <a:off x="671009" y="946725"/>
            <a:ext cx="8117755" cy="59400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为了提升操作系统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IPC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性能，可以使用硬件机制，由硬件切换进程上下文，无需陷入，但需要增加硬件以及修改操作系统。为此引入用户态中断的机制，使得用户程序在处理中断时不需要陷入内核。其大致工作流程如下：</a:t>
            </a:r>
          </a:p>
          <a:p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接收方：处于用户态，向操作系统注册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，注册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封装为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，分享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给发送方  </a:t>
            </a:r>
          </a:p>
          <a:p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发送方：用户态或内核态，使用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注册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sender  </a:t>
            </a:r>
          </a:p>
          <a:p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操作系统：将中断内容写入硬件    </a:t>
            </a:r>
          </a:p>
          <a:p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关键结构：在中断处理表中注册，表中表项存在指向用户进程中断接受的指针 </a:t>
            </a:r>
          </a:p>
          <a:p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中断流程：发送方由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senduipi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指令写入硬件，硬件直接发送中断进入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（或等待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调度目标进程）  </a:t>
            </a: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A4A098C2-3C2D-4FA0-B79A-2B367B79CE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0473E7-5CE6-8178-37DE-2E316A06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5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18882495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74000"/>
          </a:blip>
          <a:stretch>
            <a:fillRect l="-15000" t="-9000" r="-4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5305F2-1267-6578-16DE-E7E484D2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13">
            <a:extLst>
              <a:ext uri="{FF2B5EF4-FFF2-40B4-BE49-F238E27FC236}">
                <a16:creationId xmlns:a16="http://schemas.microsoft.com/office/drawing/2014/main" id="{0B778E5F-4943-E79C-8231-A01BC59E7602}"/>
              </a:ext>
            </a:extLst>
          </p:cNvPr>
          <p:cNvGrpSpPr/>
          <p:nvPr/>
        </p:nvGrpSpPr>
        <p:grpSpPr>
          <a:xfrm>
            <a:off x="695325" y="2082800"/>
            <a:ext cx="5400675" cy="2372015"/>
            <a:chOff x="695324" y="2082338"/>
            <a:chExt cx="4998893" cy="2372653"/>
          </a:xfrm>
        </p:grpSpPr>
        <p:sp>
          <p:nvSpPr>
            <p:cNvPr id="1048619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EEC25E4C-4AE7-A30B-6AAC-F055F4BBDB84}"/>
                </a:ext>
              </a:extLst>
            </p:cNvPr>
            <p:cNvSpPr txBox="1"/>
            <p:nvPr/>
          </p:nvSpPr>
          <p:spPr>
            <a:xfrm flipH="1">
              <a:off x="695324" y="3346697"/>
              <a:ext cx="4998893" cy="11082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2D3E50"/>
                  </a:soli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请输入内容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2D3E50"/>
                  </a:soli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请输入内容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2D3E50"/>
                  </a:soli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请输入内容</a:t>
              </a:r>
            </a:p>
            <a:p>
              <a:pPr>
                <a:lnSpc>
                  <a:spcPct val="150000"/>
                </a:lnSpc>
              </a:pPr>
              <a:endParaRPr lang="zh-CN" altLang="en-US" sz="1100" dirty="0">
                <a:solidFill>
                  <a:srgbClr val="1B1B20"/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endParaRPr>
            </a:p>
          </p:txBody>
        </p:sp>
        <p:sp>
          <p:nvSpPr>
            <p:cNvPr id="1048620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6057AE25-2CDE-2A6B-CD1E-7A3A96CF5E6C}"/>
                </a:ext>
              </a:extLst>
            </p:cNvPr>
            <p:cNvSpPr txBox="1"/>
            <p:nvPr/>
          </p:nvSpPr>
          <p:spPr>
            <a:xfrm flipH="1">
              <a:off x="695324" y="2806851"/>
              <a:ext cx="354590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毕设进度</a:t>
              </a:r>
            </a:p>
          </p:txBody>
        </p:sp>
        <p:sp>
          <p:nvSpPr>
            <p:cNvPr id="1048621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C760F5A4-35E2-DA0B-3B53-40F10F528DD3}"/>
                </a:ext>
              </a:extLst>
            </p:cNvPr>
            <p:cNvSpPr txBox="1"/>
            <p:nvPr/>
          </p:nvSpPr>
          <p:spPr>
            <a:xfrm flipH="1">
              <a:off x="695324" y="2082338"/>
              <a:ext cx="277895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40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PART 02</a:t>
              </a:r>
            </a:p>
          </p:txBody>
        </p:sp>
      </p:grpSp>
      <p:pic>
        <p:nvPicPr>
          <p:cNvPr id="2097156" name="图片 1" descr="理工灰">
            <a:extLst>
              <a:ext uri="{FF2B5EF4-FFF2-40B4-BE49-F238E27FC236}">
                <a16:creationId xmlns:a16="http://schemas.microsoft.com/office/drawing/2014/main" id="{F3394123-3BAA-7E0F-91D5-FEFAD5E8A8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5038" y="5745163"/>
            <a:ext cx="846137" cy="730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7" name="图片 3" descr="理工灰">
            <a:extLst>
              <a:ext uri="{FF2B5EF4-FFF2-40B4-BE49-F238E27FC236}">
                <a16:creationId xmlns:a16="http://schemas.microsoft.com/office/drawing/2014/main" id="{B7DFB1E8-FFBF-0D56-CC58-0E413CE789A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802F67-890D-63E6-E315-4B401A2A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6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89512578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144BE6-03F7-7D39-C757-1DEB0EC12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0A36E33E-D0D1-007B-5626-B3A5D9667525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AF722CC6-4F53-82DD-8ED3-98155067A415}"/>
              </a:ext>
            </a:extLst>
          </p:cNvPr>
          <p:cNvSpPr txBox="1"/>
          <p:nvPr/>
        </p:nvSpPr>
        <p:spPr>
          <a:xfrm>
            <a:off x="1783080" y="361950"/>
            <a:ext cx="41306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srgbClr val="2D3E50"/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毕设进度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8B456AF2-0ADE-D1D9-B37F-F8EA8C853C39}"/>
              </a:ext>
            </a:extLst>
          </p:cNvPr>
          <p:cNvSpPr/>
          <p:nvPr/>
        </p:nvSpPr>
        <p:spPr>
          <a:xfrm>
            <a:off x="664431" y="1218648"/>
            <a:ext cx="8117755" cy="19389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开题：尽力在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日前完成第一版开题报告，交由老师和学长检阅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剩余安排：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2024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-2024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月：配置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环境并开始研究工作  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2024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-2024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月：完成模型测试和中期答辩  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2024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-2024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月：完成论文撰写和毕业设计答辩</a:t>
            </a: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87B85770-7BF1-43DA-2B8B-8B35E16C6A7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3EBBBC-0AE0-4EDE-16DD-4B80734B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7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65928882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61000"/>
          </a:blip>
          <a:stretch>
            <a:fillRect l="-10000" t="-8000" r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稻壳儿春秋广告/盗版必究        原创来源：http://chn.docer.com/works?userid=199329941#!/work_time"/>
          <p:cNvSpPr txBox="1"/>
          <p:nvPr/>
        </p:nvSpPr>
        <p:spPr>
          <a:xfrm>
            <a:off x="4894343" y="2473539"/>
            <a:ext cx="5562154" cy="101854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15000"/>
              </a:lnSpc>
              <a:spcBef>
                <a:spcPts val="15"/>
              </a:spcBef>
              <a:spcAft>
                <a:spcPts val="15"/>
              </a:spcAft>
            </a:pPr>
            <a:r>
              <a:rPr lang="zh-CN" altLang="en-US" sz="6000" b="1" dirty="0">
                <a:solidFill>
                  <a:schemeClr val="tx2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感谢聆听指导！</a:t>
            </a:r>
          </a:p>
        </p:txBody>
      </p:sp>
      <p:pic>
        <p:nvPicPr>
          <p:cNvPr id="2097178" name="图片 11" descr="卡通徽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8338" y="5797684"/>
            <a:ext cx="504825" cy="506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79" name="图片 12" descr="横版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63163" y="5797684"/>
            <a:ext cx="1517650" cy="50006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145731" name="直接连接符 1"/>
          <p:cNvCxnSpPr/>
          <p:nvPr/>
        </p:nvCxnSpPr>
        <p:spPr>
          <a:xfrm>
            <a:off x="5157826" y="2238354"/>
            <a:ext cx="2245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97193" name="图片 3" descr="理工灰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048AAC-FD8B-B931-99F2-EF7CF669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8</a:t>
            </a:fld>
            <a:endParaRPr lang="zh-CN" altLang="en-US" strike="noStrike" noProof="1"/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主题​​">
  <a:themeElements>
    <a:clrScheme name="自定义 1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1AE75"/>
      </a:accent1>
      <a:accent2>
        <a:srgbClr val="E1AE75"/>
      </a:accent2>
      <a:accent3>
        <a:srgbClr val="E1AE75"/>
      </a:accent3>
      <a:accent4>
        <a:srgbClr val="E1AE75"/>
      </a:accent4>
      <a:accent5>
        <a:srgbClr val="E1AE75"/>
      </a:accent5>
      <a:accent6>
        <a:srgbClr val="E1AE75"/>
      </a:accent6>
      <a:hlink>
        <a:srgbClr val="E1AE75"/>
      </a:hlink>
      <a:folHlink>
        <a:srgbClr val="E1AE7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403</Words>
  <Application>Microsoft Office PowerPoint</Application>
  <PresentationFormat>宽屏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SimSun-ExtB</vt:lpstr>
      <vt:lpstr>等线</vt:lpstr>
      <vt:lpstr>等线 Light</vt:lpstr>
      <vt:lpstr>黑体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传武</dc:creator>
  <cp:lastModifiedBy>伟豪 陈</cp:lastModifiedBy>
  <cp:revision>51</cp:revision>
  <dcterms:created xsi:type="dcterms:W3CDTF">2020-11-18T14:30:00Z</dcterms:created>
  <dcterms:modified xsi:type="dcterms:W3CDTF">2024-02-21T17:28:14Z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