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83" r:id="rId5"/>
    <p:sldId id="274" r:id="rId6"/>
    <p:sldId id="287" r:id="rId7"/>
    <p:sldId id="288" r:id="rId8"/>
    <p:sldId id="285" r:id="rId9"/>
    <p:sldId id="275" r:id="rId10"/>
    <p:sldId id="289" r:id="rId11"/>
    <p:sldId id="278" r:id="rId12"/>
    <p:sldId id="276" r:id="rId13"/>
    <p:sldId id="272" r:id="rId14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等线" panose="02010600030101010101" charset="-122"/>
        <a:ea typeface="等线" panose="02010600030101010101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78">
          <p15:clr>
            <a:srgbClr val="A4A3A4"/>
          </p15:clr>
        </p15:guide>
        <p15:guide id="2" pos="5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B5ED"/>
    <a:srgbClr val="CDEFFD"/>
    <a:srgbClr val="5B77EF"/>
    <a:srgbClr val="5AD1EF"/>
    <a:srgbClr val="E1AE75"/>
    <a:srgbClr val="8F9094"/>
    <a:srgbClr val="121218"/>
    <a:srgbClr val="E9E9ED"/>
    <a:srgbClr val="EEEDF1"/>
    <a:srgbClr val="F2F1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/>
    <p:restoredTop sz="94660"/>
  </p:normalViewPr>
  <p:slideViewPr>
    <p:cSldViewPr snapToGrid="0" showGuides="1">
      <p:cViewPr varScale="1">
        <p:scale>
          <a:sx n="163" d="100"/>
          <a:sy n="163" d="100"/>
        </p:scale>
        <p:origin x="222" y="132"/>
      </p:cViewPr>
      <p:guideLst>
        <p:guide orient="horz" pos="3878"/>
        <p:guide pos="5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91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91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04891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91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91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图片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8581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2BEA60C0-5BE2-4DDE-8CB3-6DBAB75CFD07}" type="datetime1">
              <a:rPr lang="zh-CN" altLang="en-US" strike="noStrike" noProof="1" smtClean="0">
                <a:latin typeface="+mn-lt"/>
                <a:ea typeface="+mn-ea"/>
                <a:cs typeface="+mn-cs"/>
              </a:rPr>
              <a:t>2024/4/8</a:t>
            </a:fld>
            <a:endParaRPr lang="zh-CN" altLang="en-US" strike="noStrike" noProof="1"/>
          </a:p>
        </p:txBody>
      </p:sp>
      <p:sp>
        <p:nvSpPr>
          <p:cNvPr id="1048582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104858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3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48894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1048895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104889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21327E47-1948-483D-930A-902AE98CE4D3}" type="datetime1">
              <a:rPr lang="zh-CN" altLang="en-US" strike="noStrike" noProof="1" smtClean="0">
                <a:latin typeface="+mn-lt"/>
                <a:ea typeface="+mn-ea"/>
                <a:cs typeface="+mn-cs"/>
              </a:rPr>
              <a:t>2024/4/8</a:t>
            </a:fld>
            <a:endParaRPr lang="zh-CN" altLang="en-US" strike="noStrike" noProof="1"/>
          </a:p>
        </p:txBody>
      </p:sp>
      <p:sp>
        <p:nvSpPr>
          <p:cNvPr id="104889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104889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48878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二级</a:t>
            </a:r>
          </a:p>
          <a:p>
            <a:pPr lvl="2" fontAlgn="auto"/>
            <a:r>
              <a:rPr lang="zh-CN" altLang="en-US" strike="noStrike" noProof="1"/>
              <a:t>三级</a:t>
            </a:r>
          </a:p>
          <a:p>
            <a:pPr lvl="3" fontAlgn="auto"/>
            <a:r>
              <a:rPr lang="zh-CN" altLang="en-US" strike="noStrike" noProof="1"/>
              <a:t>四级</a:t>
            </a:r>
          </a:p>
          <a:p>
            <a:pPr lvl="4" fontAlgn="auto"/>
            <a:r>
              <a:rPr lang="zh-CN" altLang="en-US" strike="noStrike" noProof="1"/>
              <a:t>五级</a:t>
            </a:r>
          </a:p>
        </p:txBody>
      </p:sp>
      <p:sp>
        <p:nvSpPr>
          <p:cNvPr id="104887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9253EE49-E9FF-4032-9E8D-2BDE22C83DB0}" type="datetime1">
              <a:rPr lang="zh-CN" altLang="en-US" strike="noStrike" noProof="1" smtClean="0">
                <a:latin typeface="+mn-lt"/>
                <a:ea typeface="+mn-ea"/>
                <a:cs typeface="+mn-cs"/>
              </a:rPr>
              <a:t>2024/4/8</a:t>
            </a:fld>
            <a:endParaRPr lang="zh-CN" altLang="en-US" strike="noStrike" noProof="1"/>
          </a:p>
        </p:txBody>
      </p:sp>
      <p:sp>
        <p:nvSpPr>
          <p:cNvPr id="104888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104888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4887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二级</a:t>
            </a:r>
          </a:p>
          <a:p>
            <a:pPr lvl="2" fontAlgn="auto"/>
            <a:r>
              <a:rPr lang="zh-CN" altLang="en-US" strike="noStrike" noProof="1"/>
              <a:t>三级</a:t>
            </a:r>
          </a:p>
          <a:p>
            <a:pPr lvl="3" fontAlgn="auto"/>
            <a:r>
              <a:rPr lang="zh-CN" altLang="en-US" strike="noStrike" noProof="1"/>
              <a:t>四级</a:t>
            </a:r>
          </a:p>
          <a:p>
            <a:pPr lvl="4" fontAlgn="auto"/>
            <a:r>
              <a:rPr lang="zh-CN" altLang="en-US" strike="noStrike" noProof="1"/>
              <a:t>五级</a:t>
            </a:r>
          </a:p>
        </p:txBody>
      </p:sp>
      <p:sp>
        <p:nvSpPr>
          <p:cNvPr id="104887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75195E0F-36C1-4C9E-90BB-766EEA3380BB}" type="datetime1">
              <a:rPr lang="zh-CN" altLang="en-US" strike="noStrike" noProof="1" smtClean="0">
                <a:latin typeface="+mn-lt"/>
                <a:ea typeface="+mn-ea"/>
                <a:cs typeface="+mn-cs"/>
              </a:rPr>
              <a:t>2024/4/8</a:t>
            </a:fld>
            <a:endParaRPr lang="zh-CN" altLang="en-US" strike="noStrike" noProof="1"/>
          </a:p>
        </p:txBody>
      </p:sp>
      <p:sp>
        <p:nvSpPr>
          <p:cNvPr id="104887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104887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488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二级</a:t>
            </a:r>
          </a:p>
          <a:p>
            <a:pPr lvl="2" fontAlgn="auto"/>
            <a:r>
              <a:rPr lang="zh-CN" altLang="en-US" strike="noStrike" noProof="1"/>
              <a:t>三级</a:t>
            </a:r>
          </a:p>
          <a:p>
            <a:pPr lvl="3" fontAlgn="auto"/>
            <a:r>
              <a:rPr lang="zh-CN" altLang="en-US" strike="noStrike" noProof="1"/>
              <a:t>四级</a:t>
            </a:r>
          </a:p>
          <a:p>
            <a:pPr lvl="4" fontAlgn="auto"/>
            <a:r>
              <a:rPr lang="zh-CN" altLang="en-US" strike="noStrike" noProof="1"/>
              <a:t>五级</a:t>
            </a:r>
          </a:p>
        </p:txBody>
      </p:sp>
      <p:sp>
        <p:nvSpPr>
          <p:cNvPr id="104888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21E7B260-EDE2-4A84-91A8-9F5DAEB806A9}" type="datetime1">
              <a:rPr lang="zh-CN" altLang="en-US" strike="noStrike" noProof="1" smtClean="0">
                <a:latin typeface="+mn-lt"/>
                <a:ea typeface="+mn-ea"/>
                <a:cs typeface="+mn-cs"/>
              </a:rPr>
              <a:t>2024/4/8</a:t>
            </a:fld>
            <a:endParaRPr lang="zh-CN" altLang="en-US" strike="noStrike" noProof="1"/>
          </a:p>
        </p:txBody>
      </p:sp>
      <p:sp>
        <p:nvSpPr>
          <p:cNvPr id="104888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104888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图片 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0413" cy="68564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8622" name="等腰三角形 10"/>
          <p:cNvSpPr/>
          <p:nvPr userDrawn="1"/>
        </p:nvSpPr>
        <p:spPr>
          <a:xfrm rot="16200000" flipV="1">
            <a:off x="-1587" y="501650"/>
            <a:ext cx="1290638" cy="620713"/>
          </a:xfrm>
          <a:prstGeom prst="triangle">
            <a:avLst/>
          </a:prstGeom>
          <a:solidFill>
            <a:srgbClr val="E1A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fontAlgn="auto"/>
            <a:endParaRPr lang="zh-CN" altLang="en-US" sz="1800" strike="noStrike" noProof="1"/>
          </a:p>
        </p:txBody>
      </p:sp>
      <p:grpSp>
        <p:nvGrpSpPr>
          <p:cNvPr id="54" name="组合 11"/>
          <p:cNvGrpSpPr/>
          <p:nvPr userDrawn="1"/>
        </p:nvGrpSpPr>
        <p:grpSpPr>
          <a:xfrm flipH="1">
            <a:off x="960438" y="176213"/>
            <a:ext cx="234950" cy="1271587"/>
            <a:chOff x="961004" y="143229"/>
            <a:chExt cx="234536" cy="1272660"/>
          </a:xfrm>
        </p:grpSpPr>
        <p:sp>
          <p:nvSpPr>
            <p:cNvPr id="1048623" name="等腰三角形 12"/>
            <p:cNvSpPr/>
            <p:nvPr/>
          </p:nvSpPr>
          <p:spPr>
            <a:xfrm rot="16200000" flipV="1">
              <a:off x="847005" y="257228"/>
              <a:ext cx="438942" cy="210944"/>
            </a:xfrm>
            <a:prstGeom prst="triangle">
              <a:avLst/>
            </a:prstGeom>
            <a:solidFill>
              <a:srgbClr val="E1A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auto"/>
              <a:endParaRPr lang="zh-CN" altLang="en-US" sz="1800" strike="noStrike" noProof="1"/>
            </a:p>
          </p:txBody>
        </p:sp>
        <p:sp>
          <p:nvSpPr>
            <p:cNvPr id="1048624" name="等腰三角形 13"/>
            <p:cNvSpPr/>
            <p:nvPr/>
          </p:nvSpPr>
          <p:spPr>
            <a:xfrm rot="16200000" flipV="1">
              <a:off x="870597" y="1090946"/>
              <a:ext cx="438942" cy="210944"/>
            </a:xfrm>
            <a:prstGeom prst="triangle">
              <a:avLst/>
            </a:prstGeom>
            <a:solidFill>
              <a:srgbClr val="E1A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auto"/>
              <a:endParaRPr lang="zh-CN" altLang="en-US" sz="1800" strike="noStrike" noProof="1"/>
            </a:p>
          </p:txBody>
        </p:sp>
      </p:grpSp>
      <p:sp>
        <p:nvSpPr>
          <p:cNvPr id="1048625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D88A5BCD-6814-4C47-9CA2-EB9D6FDD25C3}" type="datetime1">
              <a:rPr lang="zh-CN" altLang="en-US" strike="noStrike" noProof="1" smtClean="0">
                <a:latin typeface="+mn-lt"/>
                <a:ea typeface="+mn-ea"/>
                <a:cs typeface="+mn-cs"/>
              </a:rPr>
              <a:t>2024/4/8</a:t>
            </a:fld>
            <a:endParaRPr lang="zh-CN" altLang="en-US" strike="noStrike" noProof="1"/>
          </a:p>
        </p:txBody>
      </p:sp>
      <p:sp>
        <p:nvSpPr>
          <p:cNvPr id="104862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104862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9"/>
          <p:cNvPicPr>
            <a:picLocks noChangeAspect="1"/>
          </p:cNvPicPr>
          <p:nvPr userDrawn="1"/>
        </p:nvPicPr>
        <p:blipFill>
          <a:blip r:embed="rId2" cstate="print"/>
          <a:srcRect r="50620"/>
          <a:stretch>
            <a:fillRect/>
          </a:stretch>
        </p:blipFill>
        <p:spPr>
          <a:xfrm>
            <a:off x="0" y="0"/>
            <a:ext cx="6019800" cy="68564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8662" name="等腰三角形 10"/>
          <p:cNvSpPr/>
          <p:nvPr userDrawn="1"/>
        </p:nvSpPr>
        <p:spPr>
          <a:xfrm rot="16200000" flipV="1">
            <a:off x="-1587" y="501650"/>
            <a:ext cx="1290638" cy="620713"/>
          </a:xfrm>
          <a:prstGeom prst="triangle">
            <a:avLst/>
          </a:prstGeom>
          <a:solidFill>
            <a:srgbClr val="E1A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fontAlgn="auto"/>
            <a:endParaRPr lang="zh-CN" altLang="en-US" sz="1800" strike="noStrike" noProof="1"/>
          </a:p>
        </p:txBody>
      </p:sp>
      <p:grpSp>
        <p:nvGrpSpPr>
          <p:cNvPr id="74" name="组合 11"/>
          <p:cNvGrpSpPr/>
          <p:nvPr userDrawn="1"/>
        </p:nvGrpSpPr>
        <p:grpSpPr>
          <a:xfrm flipH="1">
            <a:off x="960438" y="176213"/>
            <a:ext cx="234950" cy="1271587"/>
            <a:chOff x="961004" y="143229"/>
            <a:chExt cx="234536" cy="1272660"/>
          </a:xfrm>
        </p:grpSpPr>
        <p:sp>
          <p:nvSpPr>
            <p:cNvPr id="1048663" name="等腰三角形 12"/>
            <p:cNvSpPr/>
            <p:nvPr/>
          </p:nvSpPr>
          <p:spPr>
            <a:xfrm rot="16200000" flipV="1">
              <a:off x="847005" y="257228"/>
              <a:ext cx="438942" cy="210944"/>
            </a:xfrm>
            <a:prstGeom prst="triangle">
              <a:avLst/>
            </a:prstGeom>
            <a:solidFill>
              <a:srgbClr val="E1A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auto"/>
              <a:endParaRPr lang="zh-CN" altLang="en-US" sz="1800" strike="noStrike" noProof="1"/>
            </a:p>
          </p:txBody>
        </p:sp>
        <p:sp>
          <p:nvSpPr>
            <p:cNvPr id="1048664" name="等腰三角形 13"/>
            <p:cNvSpPr/>
            <p:nvPr/>
          </p:nvSpPr>
          <p:spPr>
            <a:xfrm rot="16200000" flipV="1">
              <a:off x="870597" y="1090946"/>
              <a:ext cx="438942" cy="210944"/>
            </a:xfrm>
            <a:prstGeom prst="triangle">
              <a:avLst/>
            </a:prstGeom>
            <a:solidFill>
              <a:srgbClr val="E1A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auto"/>
              <a:endParaRPr lang="zh-CN" altLang="en-US" sz="1800" strike="noStrike" noProof="1"/>
            </a:p>
          </p:txBody>
        </p:sp>
      </p:grpSp>
      <p:pic>
        <p:nvPicPr>
          <p:cNvPr id="2097161" name="图片 6"/>
          <p:cNvPicPr>
            <a:picLocks noChangeAspect="1"/>
          </p:cNvPicPr>
          <p:nvPr userDrawn="1"/>
        </p:nvPicPr>
        <p:blipFill>
          <a:blip r:embed="rId2" cstate="print"/>
          <a:srcRect r="50620"/>
          <a:stretch>
            <a:fillRect/>
          </a:stretch>
        </p:blipFill>
        <p:spPr>
          <a:xfrm>
            <a:off x="5834063" y="1588"/>
            <a:ext cx="6357937" cy="68564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8665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9058139F-150B-4518-83E5-6ADC91C85BB7}" type="datetime1">
              <a:rPr lang="zh-CN" altLang="en-US" strike="noStrike" noProof="1" smtClean="0">
                <a:latin typeface="+mn-lt"/>
                <a:ea typeface="+mn-ea"/>
                <a:cs typeface="+mn-cs"/>
              </a:rPr>
              <a:t>2024/4/8</a:t>
            </a:fld>
            <a:endParaRPr lang="zh-CN" altLang="en-US" strike="noStrike" noProof="1"/>
          </a:p>
        </p:txBody>
      </p:sp>
      <p:sp>
        <p:nvSpPr>
          <p:cNvPr id="104866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104866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48900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二级</a:t>
            </a:r>
          </a:p>
          <a:p>
            <a:pPr lvl="2" fontAlgn="auto"/>
            <a:r>
              <a:rPr lang="zh-CN" altLang="en-US" strike="noStrike" noProof="1"/>
              <a:t>三级</a:t>
            </a:r>
          </a:p>
          <a:p>
            <a:pPr lvl="3" fontAlgn="auto"/>
            <a:r>
              <a:rPr lang="zh-CN" altLang="en-US" strike="noStrike" noProof="1"/>
              <a:t>四级</a:t>
            </a:r>
          </a:p>
          <a:p>
            <a:pPr lvl="4" fontAlgn="auto"/>
            <a:r>
              <a:rPr lang="zh-CN" altLang="en-US" strike="noStrike" noProof="1"/>
              <a:t>五级</a:t>
            </a:r>
          </a:p>
        </p:txBody>
      </p:sp>
      <p:sp>
        <p:nvSpPr>
          <p:cNvPr id="1048901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二级</a:t>
            </a:r>
          </a:p>
          <a:p>
            <a:pPr lvl="2" fontAlgn="auto"/>
            <a:r>
              <a:rPr lang="zh-CN" altLang="en-US" strike="noStrike" noProof="1"/>
              <a:t>三级</a:t>
            </a:r>
          </a:p>
          <a:p>
            <a:pPr lvl="3" fontAlgn="auto"/>
            <a:r>
              <a:rPr lang="zh-CN" altLang="en-US" strike="noStrike" noProof="1"/>
              <a:t>四级</a:t>
            </a:r>
          </a:p>
          <a:p>
            <a:pPr lvl="4" fontAlgn="auto"/>
            <a:r>
              <a:rPr lang="zh-CN" altLang="en-US" strike="noStrike" noProof="1"/>
              <a:t>五级</a:t>
            </a:r>
          </a:p>
        </p:txBody>
      </p:sp>
      <p:sp>
        <p:nvSpPr>
          <p:cNvPr id="1048902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9C01D9F1-7571-41E4-80D1-CFF8707CA76D}" type="datetime1">
              <a:rPr lang="zh-CN" altLang="en-US" strike="noStrike" noProof="1" smtClean="0">
                <a:latin typeface="+mn-lt"/>
                <a:ea typeface="+mn-ea"/>
                <a:cs typeface="+mn-cs"/>
              </a:rPr>
              <a:t>2024/4/8</a:t>
            </a:fld>
            <a:endParaRPr lang="zh-CN" altLang="en-US" strike="noStrike" noProof="1"/>
          </a:p>
        </p:txBody>
      </p:sp>
      <p:sp>
        <p:nvSpPr>
          <p:cNvPr id="1048903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104890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4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48865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1048866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二级</a:t>
            </a:r>
          </a:p>
          <a:p>
            <a:pPr lvl="2" fontAlgn="auto"/>
            <a:r>
              <a:rPr lang="zh-CN" altLang="en-US" strike="noStrike" noProof="1"/>
              <a:t>三级</a:t>
            </a:r>
          </a:p>
          <a:p>
            <a:pPr lvl="3" fontAlgn="auto"/>
            <a:r>
              <a:rPr lang="zh-CN" altLang="en-US" strike="noStrike" noProof="1"/>
              <a:t>四级</a:t>
            </a:r>
          </a:p>
          <a:p>
            <a:pPr lvl="4" fontAlgn="auto"/>
            <a:r>
              <a:rPr lang="zh-CN" altLang="en-US" strike="noStrike" noProof="1"/>
              <a:t>五级</a:t>
            </a:r>
          </a:p>
        </p:txBody>
      </p:sp>
      <p:sp>
        <p:nvSpPr>
          <p:cNvPr id="1048867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1048868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二级</a:t>
            </a:r>
          </a:p>
          <a:p>
            <a:pPr lvl="2" fontAlgn="auto"/>
            <a:r>
              <a:rPr lang="zh-CN" altLang="en-US" strike="noStrike" noProof="1"/>
              <a:t>三级</a:t>
            </a:r>
          </a:p>
          <a:p>
            <a:pPr lvl="3" fontAlgn="auto"/>
            <a:r>
              <a:rPr lang="zh-CN" altLang="en-US" strike="noStrike" noProof="1"/>
              <a:t>四级</a:t>
            </a:r>
          </a:p>
          <a:p>
            <a:pPr lvl="4" fontAlgn="auto"/>
            <a:r>
              <a:rPr lang="zh-CN" altLang="en-US" strike="noStrike" noProof="1"/>
              <a:t>五级</a:t>
            </a:r>
          </a:p>
        </p:txBody>
      </p:sp>
      <p:sp>
        <p:nvSpPr>
          <p:cNvPr id="1048869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47596FEA-BE8F-47E4-869A-1886241354E0}" type="datetime1">
              <a:rPr lang="zh-CN" altLang="en-US" strike="noStrike" noProof="1" smtClean="0">
                <a:latin typeface="+mn-lt"/>
                <a:ea typeface="+mn-ea"/>
                <a:cs typeface="+mn-cs"/>
              </a:rPr>
              <a:t>2024/4/8</a:t>
            </a:fld>
            <a:endParaRPr lang="zh-CN" altLang="en-US" strike="noStrike" noProof="1"/>
          </a:p>
        </p:txBody>
      </p:sp>
      <p:sp>
        <p:nvSpPr>
          <p:cNvPr id="1048870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1048871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4890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1BC372F9-AB9E-4897-A20F-72665297867D}" type="datetime1">
              <a:rPr lang="zh-CN" altLang="en-US" strike="noStrike" noProof="1" smtClean="0">
                <a:latin typeface="+mn-lt"/>
                <a:ea typeface="+mn-ea"/>
                <a:cs typeface="+mn-cs"/>
              </a:rPr>
              <a:t>2024/4/8</a:t>
            </a:fld>
            <a:endParaRPr lang="zh-CN" altLang="en-US" strike="noStrike" noProof="1"/>
          </a:p>
        </p:txBody>
      </p:sp>
      <p:sp>
        <p:nvSpPr>
          <p:cNvPr id="104890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104890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9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34039DD8-23FF-4772-8E58-A1DC01FEEA29}" type="datetime1">
              <a:rPr lang="zh-CN" altLang="en-US" strike="noStrike" noProof="1" smtClean="0">
                <a:latin typeface="+mn-lt"/>
                <a:ea typeface="+mn-ea"/>
                <a:cs typeface="+mn-cs"/>
              </a:rPr>
              <a:t>2024/4/8</a:t>
            </a:fld>
            <a:endParaRPr lang="zh-CN" altLang="en-US" strike="noStrike" noProof="1"/>
          </a:p>
        </p:txBody>
      </p:sp>
      <p:sp>
        <p:nvSpPr>
          <p:cNvPr id="1048910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10489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7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48888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二级</a:t>
            </a:r>
          </a:p>
          <a:p>
            <a:pPr lvl="2" fontAlgn="auto"/>
            <a:r>
              <a:rPr lang="zh-CN" altLang="en-US" strike="noStrike" noProof="1"/>
              <a:t>三级</a:t>
            </a:r>
          </a:p>
          <a:p>
            <a:pPr lvl="3" fontAlgn="auto"/>
            <a:r>
              <a:rPr lang="zh-CN" altLang="en-US" strike="noStrike" noProof="1"/>
              <a:t>四级</a:t>
            </a:r>
          </a:p>
          <a:p>
            <a:pPr lvl="4" fontAlgn="auto"/>
            <a:r>
              <a:rPr lang="zh-CN" altLang="en-US" strike="noStrike" noProof="1"/>
              <a:t>五级</a:t>
            </a:r>
          </a:p>
        </p:txBody>
      </p:sp>
      <p:sp>
        <p:nvSpPr>
          <p:cNvPr id="1048889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1048890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54FFC692-F44A-4EE4-B2E5-2A16E5B76D32}" type="datetime1">
              <a:rPr lang="zh-CN" altLang="en-US" strike="noStrike" noProof="1" smtClean="0">
                <a:latin typeface="+mn-lt"/>
                <a:ea typeface="+mn-ea"/>
                <a:cs typeface="+mn-cs"/>
              </a:rPr>
              <a:t>2024/4/8</a:t>
            </a:fld>
            <a:endParaRPr lang="zh-CN" altLang="en-US" strike="noStrike" noProof="1"/>
          </a:p>
        </p:txBody>
      </p:sp>
      <p:sp>
        <p:nvSpPr>
          <p:cNvPr id="1048891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1048892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4" cstate="print"/>
          <a:stretch>
            <a:fillRect l="-1000" t="-3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4857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lstStyle/>
          <a:p>
            <a:pPr lvl="0" indent="-228600"/>
            <a:r>
              <a:rPr lang="zh-CN" altLang="en-US"/>
              <a:t>单击此处编辑母版文本样式</a:t>
            </a:r>
          </a:p>
          <a:p>
            <a:pPr lvl="1" indent="-228600"/>
            <a:r>
              <a:rPr lang="zh-CN" altLang="en-US"/>
              <a:t>二级</a:t>
            </a:r>
          </a:p>
          <a:p>
            <a:pPr lvl="2" indent="-228600"/>
            <a:r>
              <a:rPr lang="zh-CN" altLang="en-US"/>
              <a:t>三级</a:t>
            </a:r>
          </a:p>
          <a:p>
            <a:pPr lvl="3" indent="-228600"/>
            <a:r>
              <a:rPr lang="zh-CN" altLang="en-US"/>
              <a:t>四级</a:t>
            </a:r>
          </a:p>
          <a:p>
            <a:pPr lvl="4" indent="-228600"/>
            <a:r>
              <a:rPr lang="zh-CN" altLang="en-US"/>
              <a:t>五级</a:t>
            </a:r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68695BFB-9219-45DA-A8BB-C0F87343A39D}" type="datetime1">
              <a:rPr lang="zh-CN" altLang="en-US" strike="noStrike" noProof="1" smtClean="0">
                <a:latin typeface="+mn-lt"/>
                <a:ea typeface="+mn-ea"/>
                <a:cs typeface="+mn-cs"/>
              </a:rPr>
              <a:t>2024/4/8</a:t>
            </a:fld>
            <a:endParaRPr lang="zh-CN" altLang="en-US" strike="noStrike" noProof="1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 cstate="print">
            <a:alphaModFix amt="61000"/>
          </a:blip>
          <a:stretch>
            <a:fillRect l="-10000" t="-8000" r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1"/>
          <p:cNvGrpSpPr/>
          <p:nvPr/>
        </p:nvGrpSpPr>
        <p:grpSpPr>
          <a:xfrm>
            <a:off x="3352800" y="2471919"/>
            <a:ext cx="7493315" cy="1062485"/>
            <a:chOff x="-957170" y="2064326"/>
            <a:chExt cx="6696532" cy="1017264"/>
          </a:xfrm>
        </p:grpSpPr>
        <p:sp>
          <p:nvSpPr>
            <p:cNvPr id="1048584" name="稻壳儿春秋广告/盗版必究        原创来源：http://chn.docer.com/works?userid=199329941#!/work_time"/>
            <p:cNvSpPr txBox="1"/>
            <p:nvPr/>
          </p:nvSpPr>
          <p:spPr>
            <a:xfrm>
              <a:off x="-957170" y="2195041"/>
              <a:ext cx="6696532" cy="8865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dist">
                <a:lnSpc>
                  <a:spcPct val="115000"/>
                </a:lnSpc>
                <a:spcBef>
                  <a:spcPts val="15"/>
                </a:spcBef>
                <a:spcAft>
                  <a:spcPts val="15"/>
                </a:spcAft>
              </a:pPr>
              <a:r>
                <a:rPr lang="zh-CN" altLang="en-US" sz="5400" b="1">
                  <a:solidFill>
                    <a:schemeClr val="tx2">
                      <a:lumMod val="75000"/>
                    </a:schemeClr>
                  </a:solidFill>
                  <a:latin typeface="黑体" pitchFamily="49" charset="-122"/>
                  <a:ea typeface="黑体" pitchFamily="49" charset="-122"/>
                  <a:sym typeface="SimSun-ExtB" panose="02010609060101010101" pitchFamily="49" charset="-122"/>
                </a:rPr>
                <a:t>毕业设计中期</a:t>
              </a:r>
              <a:r>
                <a:rPr lang="zh-CN" altLang="en-US" sz="5400" b="1" dirty="0">
                  <a:solidFill>
                    <a:schemeClr val="tx2">
                      <a:lumMod val="75000"/>
                    </a:schemeClr>
                  </a:solidFill>
                  <a:latin typeface="黑体" pitchFamily="49" charset="-122"/>
                  <a:ea typeface="黑体" pitchFamily="49" charset="-122"/>
                  <a:sym typeface="SimSun-ExtB" panose="02010609060101010101" pitchFamily="49" charset="-122"/>
                </a:rPr>
                <a:t>报告</a:t>
              </a:r>
            </a:p>
          </p:txBody>
        </p:sp>
        <p:cxnSp>
          <p:nvCxnSpPr>
            <p:cNvPr id="3145728" name="直接连接符 6"/>
            <p:cNvCxnSpPr/>
            <p:nvPr/>
          </p:nvCxnSpPr>
          <p:spPr>
            <a:xfrm>
              <a:off x="986522" y="2064326"/>
              <a:ext cx="200699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097153" name="图片 9" descr="北理工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332528" y="4168775"/>
            <a:ext cx="646112" cy="22828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97180" name="图片 3" descr="理工灰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105515" y="215005"/>
            <a:ext cx="873125" cy="752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E72598D-AD21-383D-3262-17F738FE4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1</a:t>
            </a:fld>
            <a:endParaRPr lang="zh-CN" altLang="en-US" strike="noStrike" noProof="1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B676E4B-DB0C-0400-CDDF-D1E50C92CDF2}"/>
              </a:ext>
            </a:extLst>
          </p:cNvPr>
          <p:cNvSpPr txBox="1"/>
          <p:nvPr/>
        </p:nvSpPr>
        <p:spPr>
          <a:xfrm>
            <a:off x="6624369" y="3604760"/>
            <a:ext cx="448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北京理工大学 计算机科学与技术 陈伟豪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 cstate="print">
            <a:alphaModFix amt="39000"/>
          </a:blip>
          <a:stretch>
            <a:fillRect l="-5000" t="-9000" r="-10000" b="-1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B3757C-37F6-3F39-162E-7DFBE4B8D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6" name="燕尾形 9">
            <a:extLst>
              <a:ext uri="{FF2B5EF4-FFF2-40B4-BE49-F238E27FC236}">
                <a16:creationId xmlns:a16="http://schemas.microsoft.com/office/drawing/2014/main" id="{8D390BBA-B652-3C0B-375B-658863095F5F}"/>
              </a:ext>
            </a:extLst>
          </p:cNvPr>
          <p:cNvSpPr/>
          <p:nvPr/>
        </p:nvSpPr>
        <p:spPr>
          <a:xfrm>
            <a:off x="849630" y="494030"/>
            <a:ext cx="812800" cy="340360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857" name="文本框 39">
            <a:extLst>
              <a:ext uri="{FF2B5EF4-FFF2-40B4-BE49-F238E27FC236}">
                <a16:creationId xmlns:a16="http://schemas.microsoft.com/office/drawing/2014/main" id="{0F29EE2C-E958-1EBC-06F3-BC4368123B5D}"/>
              </a:ext>
            </a:extLst>
          </p:cNvPr>
          <p:cNvSpPr txBox="1"/>
          <p:nvPr/>
        </p:nvSpPr>
        <p:spPr>
          <a:xfrm>
            <a:off x="1783080" y="361950"/>
            <a:ext cx="5379720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现存问题与解决方案</a:t>
            </a:r>
          </a:p>
        </p:txBody>
      </p:sp>
      <p:sp>
        <p:nvSpPr>
          <p:cNvPr id="1048858" name="矩形 16">
            <a:extLst>
              <a:ext uri="{FF2B5EF4-FFF2-40B4-BE49-F238E27FC236}">
                <a16:creationId xmlns:a16="http://schemas.microsoft.com/office/drawing/2014/main" id="{50B68FEA-4DD6-81EB-9693-DDB769063201}"/>
              </a:ext>
            </a:extLst>
          </p:cNvPr>
          <p:cNvSpPr/>
          <p:nvPr/>
        </p:nvSpPr>
        <p:spPr>
          <a:xfrm>
            <a:off x="664431" y="1218648"/>
            <a:ext cx="10689369" cy="193899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1.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工作主要集中在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seL4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知识补充和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reL4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代码框架阅读方面，代码编写较少。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sym typeface="SimSun-ExtB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解决方案：着手开始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reL4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异步系统调用开发工作。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ea typeface="微软雅黑 Light" panose="020B0502040204020203" pitchFamily="34" charset="-122"/>
              <a:sym typeface="SimSun-ExtB" panose="02010609060101010101" pitchFamily="49" charset="-122"/>
            </a:endParaRPr>
          </a:p>
          <a:p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ea typeface="微软雅黑 Light" panose="020B0502040204020203" pitchFamily="34" charset="-122"/>
              <a:sym typeface="SimSun-ExtB" panose="02010609060101010101" pitchFamily="49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2.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对于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reL4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的运行框架仅局限于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IPC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代码路径部分，其余部分代码的联系理解缺失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ea typeface="微软雅黑 Light" panose="020B0502040204020203" pitchFamily="34" charset="-122"/>
              <a:sym typeface="SimSun-ExtB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解决方案：需要尝试理顺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reL4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代码框架。</a:t>
            </a:r>
            <a:endParaRPr lang="zh-CN" altLang="en-US" sz="2000" dirty="0">
              <a:solidFill>
                <a:srgbClr val="2D3E50"/>
              </a:solidFill>
              <a:latin typeface="SimSun-ExtB" panose="02010609060101010101" pitchFamily="49" charset="-122"/>
              <a:ea typeface="微软雅黑 Light" panose="020B0502040204020203" pitchFamily="34" charset="-122"/>
              <a:sym typeface="SimSun-ExtB" panose="02010609060101010101" pitchFamily="49" charset="-122"/>
            </a:endParaRPr>
          </a:p>
          <a:p>
            <a:endParaRPr lang="zh-CN" altLang="en-US" sz="2000" dirty="0">
              <a:solidFill>
                <a:srgbClr val="2D3E50"/>
              </a:solidFill>
              <a:latin typeface="SimSun-ExtB" panose="02010609060101010101" pitchFamily="49" charset="-122"/>
              <a:ea typeface="微软雅黑 Light" panose="020B0502040204020203" pitchFamily="34" charset="-122"/>
              <a:sym typeface="SimSun-ExtB" panose="02010609060101010101" pitchFamily="49" charset="-122"/>
            </a:endParaRPr>
          </a:p>
        </p:txBody>
      </p:sp>
      <p:pic>
        <p:nvPicPr>
          <p:cNvPr id="2097192" name="图片 3" descr="理工灰">
            <a:extLst>
              <a:ext uri="{FF2B5EF4-FFF2-40B4-BE49-F238E27FC236}">
                <a16:creationId xmlns:a16="http://schemas.microsoft.com/office/drawing/2014/main" id="{4E12E03C-27C6-7B08-AD5D-91308F2E979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17250" y="279400"/>
            <a:ext cx="873125" cy="752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069CFEF-DCB2-EE8E-9109-DA0AEF33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10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3297756206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 cstate="print">
            <a:alphaModFix amt="74000"/>
          </a:blip>
          <a:stretch>
            <a:fillRect l="-15000" t="-9000" r="-4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5305F2-1267-6578-16DE-E7E484D26F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13">
            <a:extLst>
              <a:ext uri="{FF2B5EF4-FFF2-40B4-BE49-F238E27FC236}">
                <a16:creationId xmlns:a16="http://schemas.microsoft.com/office/drawing/2014/main" id="{0B778E5F-4943-E79C-8231-A01BC59E7602}"/>
              </a:ext>
            </a:extLst>
          </p:cNvPr>
          <p:cNvGrpSpPr/>
          <p:nvPr/>
        </p:nvGrpSpPr>
        <p:grpSpPr>
          <a:xfrm>
            <a:off x="695325" y="2082799"/>
            <a:ext cx="3830902" cy="1247397"/>
            <a:chOff x="695324" y="2082338"/>
            <a:chExt cx="3545903" cy="1247733"/>
          </a:xfrm>
        </p:grpSpPr>
        <p:sp>
          <p:nvSpPr>
            <p:cNvPr id="1048620" name="稻壳儿春秋广告/盗版必究        原创来源：http://chn.docer.com/works?userid=199329941#!/work_time">
              <a:extLst>
                <a:ext uri="{FF2B5EF4-FFF2-40B4-BE49-F238E27FC236}">
                  <a16:creationId xmlns:a16="http://schemas.microsoft.com/office/drawing/2014/main" id="{6057AE25-2CDE-2A6B-CD1E-7A3A96CF5E6C}"/>
                </a:ext>
              </a:extLst>
            </p:cNvPr>
            <p:cNvSpPr txBox="1"/>
            <p:nvPr/>
          </p:nvSpPr>
          <p:spPr>
            <a:xfrm flipH="1">
              <a:off x="695324" y="2806851"/>
              <a:ext cx="3545903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800" b="1" dirty="0">
                  <a:solidFill>
                    <a:srgbClr val="2D3E50"/>
                  </a:solidFill>
                  <a:latin typeface="黑体" pitchFamily="49" charset="-122"/>
                  <a:ea typeface="黑体" pitchFamily="49" charset="-122"/>
                  <a:sym typeface="SimSun-ExtB" panose="02010609060101010101" pitchFamily="49" charset="-122"/>
                </a:rPr>
                <a:t>进度安排</a:t>
              </a:r>
            </a:p>
          </p:txBody>
        </p:sp>
        <p:sp>
          <p:nvSpPr>
            <p:cNvPr id="1048621" name="稻壳儿春秋广告/盗版必究        原创来源：http://chn.docer.com/works?userid=199329941#!/work_time">
              <a:extLst>
                <a:ext uri="{FF2B5EF4-FFF2-40B4-BE49-F238E27FC236}">
                  <a16:creationId xmlns:a16="http://schemas.microsoft.com/office/drawing/2014/main" id="{C760F5A4-35E2-DA0B-3B53-40F10F528DD3}"/>
                </a:ext>
              </a:extLst>
            </p:cNvPr>
            <p:cNvSpPr txBox="1"/>
            <p:nvPr/>
          </p:nvSpPr>
          <p:spPr>
            <a:xfrm flipH="1">
              <a:off x="695324" y="2082338"/>
              <a:ext cx="2778958" cy="7078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en-US" altLang="zh-CN" sz="4000" b="1" dirty="0">
                  <a:gradFill>
                    <a:gsLst>
                      <a:gs pos="0">
                        <a:srgbClr val="012D86"/>
                      </a:gs>
                      <a:gs pos="100000">
                        <a:srgbClr val="0E2557"/>
                      </a:gs>
                    </a:gsLst>
                    <a:lin scaled="0"/>
                  </a:gradFill>
                  <a:latin typeface="SimSun-ExtB" panose="02010609060101010101" pitchFamily="49" charset="-122"/>
                  <a:ea typeface="微软雅黑 Light" panose="020B0502040204020203" pitchFamily="34" charset="-122"/>
                  <a:sym typeface="SimSun-ExtB" panose="02010609060101010101" pitchFamily="49" charset="-122"/>
                </a:rPr>
                <a:t>PART 03</a:t>
              </a:r>
            </a:p>
          </p:txBody>
        </p:sp>
      </p:grpSp>
      <p:pic>
        <p:nvPicPr>
          <p:cNvPr id="2097156" name="图片 1" descr="理工灰">
            <a:extLst>
              <a:ext uri="{FF2B5EF4-FFF2-40B4-BE49-F238E27FC236}">
                <a16:creationId xmlns:a16="http://schemas.microsoft.com/office/drawing/2014/main" id="{F3394123-3BAA-7E0F-91D5-FEFAD5E8A88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95038" y="5745163"/>
            <a:ext cx="846137" cy="730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97157" name="图片 3" descr="理工灰">
            <a:extLst>
              <a:ext uri="{FF2B5EF4-FFF2-40B4-BE49-F238E27FC236}">
                <a16:creationId xmlns:a16="http://schemas.microsoft.com/office/drawing/2014/main" id="{B7DFB1E8-FFBF-0D56-CC58-0E413CE789A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017250" y="279400"/>
            <a:ext cx="873125" cy="752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8802F67-890D-63E6-E315-4B401A2A7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11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1181581674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 cstate="print">
            <a:alphaModFix amt="39000"/>
          </a:blip>
          <a:stretch>
            <a:fillRect l="-5000" t="-9000" r="-10000" b="-1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144BE6-03F7-7D39-C757-1DEB0EC12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6" name="燕尾形 9">
            <a:extLst>
              <a:ext uri="{FF2B5EF4-FFF2-40B4-BE49-F238E27FC236}">
                <a16:creationId xmlns:a16="http://schemas.microsoft.com/office/drawing/2014/main" id="{0A36E33E-D0D1-007B-5626-B3A5D9667525}"/>
              </a:ext>
            </a:extLst>
          </p:cNvPr>
          <p:cNvSpPr/>
          <p:nvPr/>
        </p:nvSpPr>
        <p:spPr>
          <a:xfrm>
            <a:off x="849630" y="494030"/>
            <a:ext cx="812800" cy="340360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857" name="文本框 39">
            <a:extLst>
              <a:ext uri="{FF2B5EF4-FFF2-40B4-BE49-F238E27FC236}">
                <a16:creationId xmlns:a16="http://schemas.microsoft.com/office/drawing/2014/main" id="{AF722CC6-4F53-82DD-8ED3-98155067A415}"/>
              </a:ext>
            </a:extLst>
          </p:cNvPr>
          <p:cNvSpPr txBox="1"/>
          <p:nvPr/>
        </p:nvSpPr>
        <p:spPr>
          <a:xfrm>
            <a:off x="1783080" y="361950"/>
            <a:ext cx="4130675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进度进度安排</a:t>
            </a:r>
            <a:endParaRPr lang="zh-CN" altLang="en-US" sz="32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048858" name="矩形 16">
            <a:extLst>
              <a:ext uri="{FF2B5EF4-FFF2-40B4-BE49-F238E27FC236}">
                <a16:creationId xmlns:a16="http://schemas.microsoft.com/office/drawing/2014/main" id="{8B456AF2-0ADE-D1D9-B37F-F8EA8C853C39}"/>
              </a:ext>
            </a:extLst>
          </p:cNvPr>
          <p:cNvSpPr/>
          <p:nvPr/>
        </p:nvSpPr>
        <p:spPr>
          <a:xfrm>
            <a:off x="664431" y="1218647"/>
            <a:ext cx="11225944" cy="224676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1.4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月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15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日前将中期报告以及有关内容与王雷老师讨论，规划下半学期工作计划</a:t>
            </a:r>
          </a:p>
          <a:p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sym typeface="SimSun-ExtB" panose="02010609060101010101" pitchFamily="49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2.4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月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15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日前完成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rel4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异步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IPC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性能测试与分析</a:t>
            </a:r>
          </a:p>
          <a:p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sym typeface="SimSun-ExtB" panose="02010609060101010101" pitchFamily="49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3.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预计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5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月前完成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rel4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异步系统调用实现</a:t>
            </a:r>
          </a:p>
          <a:p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sym typeface="SimSun-ExtB" panose="02010609060101010101" pitchFamily="49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4.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预计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5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月下旬前毕业论文撰写</a:t>
            </a:r>
          </a:p>
        </p:txBody>
      </p:sp>
      <p:pic>
        <p:nvPicPr>
          <p:cNvPr id="2097192" name="图片 3" descr="理工灰">
            <a:extLst>
              <a:ext uri="{FF2B5EF4-FFF2-40B4-BE49-F238E27FC236}">
                <a16:creationId xmlns:a16="http://schemas.microsoft.com/office/drawing/2014/main" id="{87B85770-7BF1-43DA-2B8B-8B35E16C6A7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17250" y="279400"/>
            <a:ext cx="873125" cy="752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C3EBBBC-0AE0-4EDE-16DD-4B80734B9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12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365928882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 cstate="print">
            <a:alphaModFix amt="61000"/>
          </a:blip>
          <a:stretch>
            <a:fillRect l="-10000" t="-8000" r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9" name="稻壳儿春秋广告/盗版必究        原创来源：http://chn.docer.com/works?userid=199329941#!/work_time"/>
          <p:cNvSpPr txBox="1"/>
          <p:nvPr/>
        </p:nvSpPr>
        <p:spPr>
          <a:xfrm>
            <a:off x="4894343" y="2473539"/>
            <a:ext cx="5562154" cy="101854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dist">
              <a:lnSpc>
                <a:spcPct val="115000"/>
              </a:lnSpc>
              <a:spcBef>
                <a:spcPts val="15"/>
              </a:spcBef>
              <a:spcAft>
                <a:spcPts val="15"/>
              </a:spcAft>
            </a:pPr>
            <a:r>
              <a:rPr lang="zh-CN" altLang="en-US" sz="6000" b="1" dirty="0">
                <a:solidFill>
                  <a:schemeClr val="tx2">
                    <a:lumMod val="75000"/>
                  </a:schemeClr>
                </a:solidFill>
                <a:latin typeface="黑体" pitchFamily="49" charset="-122"/>
                <a:ea typeface="黑体" pitchFamily="49" charset="-122"/>
                <a:sym typeface="SimSun-ExtB" panose="02010609060101010101" pitchFamily="49" charset="-122"/>
              </a:rPr>
              <a:t>感谢聆听指导！</a:t>
            </a:r>
          </a:p>
        </p:txBody>
      </p:sp>
      <p:pic>
        <p:nvPicPr>
          <p:cNvPr id="2097178" name="图片 11" descr="卡通徽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58338" y="5797684"/>
            <a:ext cx="504825" cy="5064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97179" name="图片 12" descr="横版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063163" y="5797684"/>
            <a:ext cx="1517650" cy="500063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3145731" name="直接连接符 1"/>
          <p:cNvCxnSpPr/>
          <p:nvPr/>
        </p:nvCxnSpPr>
        <p:spPr>
          <a:xfrm>
            <a:off x="5157826" y="2238354"/>
            <a:ext cx="22457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97193" name="图片 3" descr="理工灰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017250" y="279400"/>
            <a:ext cx="873125" cy="752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0048AAC-FD8B-B931-99F2-EF7CF669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13</a:t>
            </a:fld>
            <a:endParaRPr lang="zh-CN" altLang="en-US" strike="noStrike" noProof="1"/>
          </a:p>
        </p:txBody>
      </p:sp>
    </p:spTree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 cstate="print">
            <a:alphaModFix amt="58000"/>
          </a:blip>
          <a:stretch>
            <a:fillRect l="-7000" t="-9000" r="-7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矩形 6"/>
          <p:cNvSpPr/>
          <p:nvPr/>
        </p:nvSpPr>
        <p:spPr>
          <a:xfrm>
            <a:off x="3063875" y="1793875"/>
            <a:ext cx="3761740" cy="4592955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590" name="文本框 42"/>
          <p:cNvSpPr txBox="1"/>
          <p:nvPr/>
        </p:nvSpPr>
        <p:spPr>
          <a:xfrm>
            <a:off x="560031" y="787718"/>
            <a:ext cx="1415772" cy="24733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zh-CN" altLang="en-US" sz="8000" strike="noStrike" spc="600" noProof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黑体" pitchFamily="49" charset="-122"/>
                <a:ea typeface="黑体" pitchFamily="49" charset="-122"/>
                <a:cs typeface="+mn-ea"/>
                <a:sym typeface="SimSun-ExtB" panose="02010609060101010101" pitchFamily="49" charset="-122"/>
              </a:rPr>
              <a:t>目录</a:t>
            </a:r>
          </a:p>
        </p:txBody>
      </p:sp>
      <p:sp>
        <p:nvSpPr>
          <p:cNvPr id="1048591" name="文本框 40"/>
          <p:cNvSpPr txBox="1"/>
          <p:nvPr/>
        </p:nvSpPr>
        <p:spPr>
          <a:xfrm>
            <a:off x="1976120" y="1749425"/>
            <a:ext cx="1003300" cy="70788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tx2">
                    <a:lumMod val="75000"/>
                  </a:schemeClr>
                </a:solidFill>
                <a:latin typeface="SimSun-ExtB" panose="02010609060101010101" pitchFamily="49" charset="-122"/>
                <a:ea typeface="微软雅黑 Light" panose="020B0502040204020203" pitchFamily="34" charset="-122"/>
                <a:sym typeface="SimSun-ExtB" panose="02010609060101010101" pitchFamily="49" charset="-122"/>
              </a:rPr>
              <a:t>01</a:t>
            </a:r>
          </a:p>
        </p:txBody>
      </p:sp>
      <p:sp>
        <p:nvSpPr>
          <p:cNvPr id="1048592" name="文本框 40"/>
          <p:cNvSpPr txBox="1"/>
          <p:nvPr/>
        </p:nvSpPr>
        <p:spPr>
          <a:xfrm>
            <a:off x="1976120" y="2905125"/>
            <a:ext cx="1003300" cy="7086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2D3E50"/>
                </a:solidFill>
                <a:latin typeface="SimSun-ExtB" panose="02010609060101010101" pitchFamily="49" charset="-122"/>
                <a:ea typeface="微软雅黑 Light" panose="020B0502040204020203" pitchFamily="34" charset="-122"/>
                <a:sym typeface="SimSun-ExtB" panose="02010609060101010101" pitchFamily="49" charset="-122"/>
              </a:rPr>
              <a:t>02</a:t>
            </a:r>
            <a:endParaRPr lang="zh-CN" altLang="en-US" sz="4000" b="1" dirty="0">
              <a:solidFill>
                <a:srgbClr val="2D3E50"/>
              </a:solidFill>
              <a:latin typeface="SimSun-ExtB" panose="02010609060101010101" pitchFamily="49" charset="-122"/>
              <a:ea typeface="微软雅黑 Light" panose="020B0502040204020203" pitchFamily="34" charset="-122"/>
              <a:sym typeface="SimSun-ExtB" panose="02010609060101010101" pitchFamily="49" charset="-122"/>
            </a:endParaRPr>
          </a:p>
        </p:txBody>
      </p:sp>
      <p:pic>
        <p:nvPicPr>
          <p:cNvPr id="2097154" name="图片 1" descr="校训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41063" y="325120"/>
            <a:ext cx="781050" cy="2301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8595" name="文本框 39"/>
          <p:cNvSpPr txBox="1"/>
          <p:nvPr/>
        </p:nvSpPr>
        <p:spPr>
          <a:xfrm>
            <a:off x="3197531" y="1872434"/>
            <a:ext cx="3620093" cy="46186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rgbClr val="2D3E50"/>
                </a:solidFill>
                <a:latin typeface="黑体" pitchFamily="49" charset="-122"/>
                <a:ea typeface="黑体" pitchFamily="49" charset="-122"/>
                <a:sym typeface="SimSun-ExtB" panose="02010609060101010101" pitchFamily="49" charset="-122"/>
              </a:rPr>
              <a:t>现有进展</a:t>
            </a:r>
          </a:p>
        </p:txBody>
      </p:sp>
      <p:grpSp>
        <p:nvGrpSpPr>
          <p:cNvPr id="37" name="组合 11"/>
          <p:cNvGrpSpPr/>
          <p:nvPr/>
        </p:nvGrpSpPr>
        <p:grpSpPr>
          <a:xfrm>
            <a:off x="2060259" y="2948942"/>
            <a:ext cx="4757378" cy="706755"/>
            <a:chOff x="1863535" y="1957237"/>
            <a:chExt cx="4758838" cy="706265"/>
          </a:xfrm>
        </p:grpSpPr>
        <p:sp>
          <p:nvSpPr>
            <p:cNvPr id="1048597" name="文本框 40"/>
            <p:cNvSpPr txBox="1"/>
            <p:nvPr/>
          </p:nvSpPr>
          <p:spPr>
            <a:xfrm>
              <a:off x="1863535" y="1957237"/>
              <a:ext cx="1003904" cy="7062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/>
              <a:endParaRPr lang="zh-CN" altLang="en-US" sz="4000" b="1" dirty="0">
                <a:solidFill>
                  <a:srgbClr val="2D3E50"/>
                </a:solidFill>
                <a:latin typeface="SimSun-ExtB" panose="02010609060101010101" pitchFamily="49" charset="-122"/>
                <a:ea typeface="微软雅黑 Light" panose="020B0502040204020203" pitchFamily="34" charset="-122"/>
                <a:sym typeface="SimSun-ExtB" panose="02010609060101010101" pitchFamily="49" charset="-122"/>
              </a:endParaRPr>
            </a:p>
          </p:txBody>
        </p:sp>
        <p:sp>
          <p:nvSpPr>
            <p:cNvPr id="1048598" name="文本框 39"/>
            <p:cNvSpPr txBox="1"/>
            <p:nvPr/>
          </p:nvSpPr>
          <p:spPr>
            <a:xfrm>
              <a:off x="3001156" y="2079536"/>
              <a:ext cx="3621217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srgbClr val="2D3E50"/>
                  </a:solidFill>
                  <a:latin typeface="黑体" pitchFamily="49" charset="-122"/>
                  <a:ea typeface="黑体" pitchFamily="49" charset="-122"/>
                  <a:sym typeface="SimSun-ExtB" panose="02010609060101010101" pitchFamily="49" charset="-122"/>
                </a:rPr>
                <a:t>现存问题</a:t>
              </a: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8194A2D-F563-1B9C-7581-2415D443E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2</a:t>
            </a:fld>
            <a:endParaRPr lang="zh-CN" altLang="en-US" strike="noStrike" noProof="1"/>
          </a:p>
        </p:txBody>
      </p:sp>
      <p:sp>
        <p:nvSpPr>
          <p:cNvPr id="6" name="文本框 40">
            <a:extLst>
              <a:ext uri="{FF2B5EF4-FFF2-40B4-BE49-F238E27FC236}">
                <a16:creationId xmlns:a16="http://schemas.microsoft.com/office/drawing/2014/main" id="{7FA57E40-5F86-AEA4-4CAA-EC6286E633A5}"/>
              </a:ext>
            </a:extLst>
          </p:cNvPr>
          <p:cNvSpPr txBox="1"/>
          <p:nvPr/>
        </p:nvSpPr>
        <p:spPr>
          <a:xfrm>
            <a:off x="1976120" y="4060191"/>
            <a:ext cx="1003300" cy="7086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tx2">
                    <a:lumMod val="75000"/>
                  </a:schemeClr>
                </a:solidFill>
                <a:latin typeface="SimSun-ExtB" panose="02010609060101010101" pitchFamily="49" charset="-122"/>
                <a:ea typeface="微软雅黑 Light" panose="020B0502040204020203" pitchFamily="34" charset="-122"/>
                <a:sym typeface="SimSun-ExtB" panose="02010609060101010101" pitchFamily="49" charset="-122"/>
              </a:rPr>
              <a:t>03</a:t>
            </a:r>
          </a:p>
        </p:txBody>
      </p:sp>
      <p:sp>
        <p:nvSpPr>
          <p:cNvPr id="7" name="文本框 39">
            <a:extLst>
              <a:ext uri="{FF2B5EF4-FFF2-40B4-BE49-F238E27FC236}">
                <a16:creationId xmlns:a16="http://schemas.microsoft.com/office/drawing/2014/main" id="{FC9BD9E9-B704-E283-360D-056AB1E0E6D5}"/>
              </a:ext>
            </a:extLst>
          </p:cNvPr>
          <p:cNvSpPr txBox="1"/>
          <p:nvPr/>
        </p:nvSpPr>
        <p:spPr>
          <a:xfrm>
            <a:off x="3197518" y="4183528"/>
            <a:ext cx="3620106" cy="4619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rgbClr val="2D3E50"/>
                </a:solidFill>
                <a:latin typeface="黑体" pitchFamily="49" charset="-122"/>
                <a:ea typeface="黑体" pitchFamily="49" charset="-122"/>
                <a:sym typeface="SimSun-ExtB" panose="02010609060101010101" pitchFamily="49" charset="-122"/>
              </a:rPr>
              <a:t>进度安排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 cstate="print">
            <a:alphaModFix amt="74000"/>
          </a:blip>
          <a:stretch>
            <a:fillRect l="-15000" t="-9000" r="-4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13"/>
          <p:cNvGrpSpPr/>
          <p:nvPr/>
        </p:nvGrpSpPr>
        <p:grpSpPr>
          <a:xfrm>
            <a:off x="695325" y="2082799"/>
            <a:ext cx="3830902" cy="1247397"/>
            <a:chOff x="695324" y="2082338"/>
            <a:chExt cx="3545903" cy="1247733"/>
          </a:xfrm>
        </p:grpSpPr>
        <p:sp>
          <p:nvSpPr>
            <p:cNvPr id="1048620" name="稻壳儿春秋广告/盗版必究        原创来源：http://chn.docer.com/works?userid=199329941#!/work_time"/>
            <p:cNvSpPr txBox="1"/>
            <p:nvPr/>
          </p:nvSpPr>
          <p:spPr>
            <a:xfrm flipH="1">
              <a:off x="695324" y="2806851"/>
              <a:ext cx="3545903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800" b="1" dirty="0">
                  <a:solidFill>
                    <a:srgbClr val="2D3E50"/>
                  </a:solidFill>
                  <a:latin typeface="黑体" pitchFamily="49" charset="-122"/>
                  <a:ea typeface="黑体" pitchFamily="49" charset="-122"/>
                  <a:sym typeface="SimSun-ExtB" panose="02010609060101010101" pitchFamily="49" charset="-122"/>
                </a:rPr>
                <a:t>现有进展</a:t>
              </a:r>
            </a:p>
          </p:txBody>
        </p:sp>
        <p:sp>
          <p:nvSpPr>
            <p:cNvPr id="1048621" name="稻壳儿春秋广告/盗版必究        原创来源：http://chn.docer.com/works?userid=199329941#!/work_time"/>
            <p:cNvSpPr txBox="1"/>
            <p:nvPr/>
          </p:nvSpPr>
          <p:spPr>
            <a:xfrm flipH="1">
              <a:off x="695324" y="2082338"/>
              <a:ext cx="2778958" cy="7078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en-US" altLang="zh-CN" sz="4000" b="1" dirty="0">
                  <a:gradFill>
                    <a:gsLst>
                      <a:gs pos="0">
                        <a:srgbClr val="012D86"/>
                      </a:gs>
                      <a:gs pos="100000">
                        <a:srgbClr val="0E2557"/>
                      </a:gs>
                    </a:gsLst>
                    <a:lin scaled="0"/>
                  </a:gradFill>
                  <a:latin typeface="SimSun-ExtB" panose="02010609060101010101" pitchFamily="49" charset="-122"/>
                  <a:ea typeface="微软雅黑 Light" panose="020B0502040204020203" pitchFamily="34" charset="-122"/>
                  <a:sym typeface="SimSun-ExtB" panose="02010609060101010101" pitchFamily="49" charset="-122"/>
                </a:rPr>
                <a:t>PART 01</a:t>
              </a:r>
            </a:p>
          </p:txBody>
        </p:sp>
      </p:grpSp>
      <p:pic>
        <p:nvPicPr>
          <p:cNvPr id="2097156" name="图片 1" descr="理工灰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95038" y="5745163"/>
            <a:ext cx="846137" cy="730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97157" name="图片 3" descr="理工灰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017250" y="279400"/>
            <a:ext cx="873125" cy="752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8DB78D0-E61E-03A8-48C4-A75FE7F51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3</a:t>
            </a:fld>
            <a:endParaRPr lang="zh-CN" altLang="en-US" strike="noStrike" noProof="1"/>
          </a:p>
        </p:txBody>
      </p:sp>
    </p:spTree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 cstate="print">
            <a:alphaModFix amt="39000"/>
          </a:blip>
          <a:stretch>
            <a:fillRect l="-5000" t="-9000" r="-10000" b="-1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B3757C-37F6-3F39-162E-7DFBE4B8D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6" name="燕尾形 9">
            <a:extLst>
              <a:ext uri="{FF2B5EF4-FFF2-40B4-BE49-F238E27FC236}">
                <a16:creationId xmlns:a16="http://schemas.microsoft.com/office/drawing/2014/main" id="{8D390BBA-B652-3C0B-375B-658863095F5F}"/>
              </a:ext>
            </a:extLst>
          </p:cNvPr>
          <p:cNvSpPr/>
          <p:nvPr/>
        </p:nvSpPr>
        <p:spPr>
          <a:xfrm>
            <a:off x="849630" y="494030"/>
            <a:ext cx="812800" cy="340360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857" name="文本框 39">
            <a:extLst>
              <a:ext uri="{FF2B5EF4-FFF2-40B4-BE49-F238E27FC236}">
                <a16:creationId xmlns:a16="http://schemas.microsoft.com/office/drawing/2014/main" id="{0F29EE2C-E958-1EBC-06F3-BC4368123B5D}"/>
              </a:ext>
            </a:extLst>
          </p:cNvPr>
          <p:cNvSpPr txBox="1"/>
          <p:nvPr/>
        </p:nvSpPr>
        <p:spPr>
          <a:xfrm>
            <a:off x="1783080" y="361950"/>
            <a:ext cx="5379720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文献翻译与</a:t>
            </a:r>
            <a:r>
              <a:rPr lang="en-US" altLang="zh-CN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seL4</a:t>
            </a:r>
            <a:endParaRPr lang="zh-CN" altLang="en-US" sz="32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048858" name="矩形 16">
            <a:extLst>
              <a:ext uri="{FF2B5EF4-FFF2-40B4-BE49-F238E27FC236}">
                <a16:creationId xmlns:a16="http://schemas.microsoft.com/office/drawing/2014/main" id="{50B68FEA-4DD6-81EB-9693-DDB769063201}"/>
              </a:ext>
            </a:extLst>
          </p:cNvPr>
          <p:cNvSpPr/>
          <p:nvPr/>
        </p:nvSpPr>
        <p:spPr>
          <a:xfrm>
            <a:off x="664431" y="1218648"/>
            <a:ext cx="10994169" cy="224676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1.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完成</a:t>
            </a:r>
            <a:r>
              <a:rPr lang="en-US" altLang="zh-C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《L4 microkernels: The lessons from 20 years of research and deployment》</a:t>
            </a:r>
          </a:p>
          <a:p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文献翻译。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sym typeface="SimSun-ExtB" panose="02010609060101010101" pitchFamily="49" charset="-122"/>
            </a:endParaRPr>
          </a:p>
          <a:p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sym typeface="SimSun-ExtB" panose="02010609060101010101" pitchFamily="49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2.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结合教程学习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seL4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的重要数据结构和机制：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sym typeface="SimSun-ExtB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由于微内核的职责是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IPC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、虚拟内存、线程，其他一切都在用户空间中起作用。于是着重阅读了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seL4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中的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Capability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Untyped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内存和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IPC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通信机制并形成笔记。</a:t>
            </a:r>
            <a:endParaRPr lang="zh-CN" altLang="en-US" sz="2000" dirty="0">
              <a:solidFill>
                <a:srgbClr val="2D3E50"/>
              </a:solidFill>
              <a:latin typeface="SimSun-ExtB" panose="02010609060101010101" pitchFamily="49" charset="-122"/>
              <a:ea typeface="微软雅黑 Light" panose="020B0502040204020203" pitchFamily="34" charset="-122"/>
              <a:sym typeface="SimSun-ExtB" panose="02010609060101010101" pitchFamily="49" charset="-122"/>
            </a:endParaRPr>
          </a:p>
          <a:p>
            <a:endParaRPr lang="zh-CN" altLang="en-US" sz="2000" dirty="0">
              <a:solidFill>
                <a:srgbClr val="2D3E50"/>
              </a:solidFill>
              <a:latin typeface="SimSun-ExtB" panose="02010609060101010101" pitchFamily="49" charset="-122"/>
              <a:ea typeface="微软雅黑 Light" panose="020B0502040204020203" pitchFamily="34" charset="-122"/>
              <a:sym typeface="SimSun-ExtB" panose="02010609060101010101" pitchFamily="49" charset="-122"/>
            </a:endParaRPr>
          </a:p>
        </p:txBody>
      </p:sp>
      <p:pic>
        <p:nvPicPr>
          <p:cNvPr id="2097192" name="图片 3" descr="理工灰">
            <a:extLst>
              <a:ext uri="{FF2B5EF4-FFF2-40B4-BE49-F238E27FC236}">
                <a16:creationId xmlns:a16="http://schemas.microsoft.com/office/drawing/2014/main" id="{4E12E03C-27C6-7B08-AD5D-91308F2E979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17250" y="279400"/>
            <a:ext cx="873125" cy="752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069CFEF-DCB2-EE8E-9109-DA0AEF33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4</a:t>
            </a:fld>
            <a:endParaRPr lang="zh-CN" altLang="en-US" strike="noStrike" noProof="1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FAB99A4-948F-682D-F0D3-279BDFEC87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180" y="3429000"/>
            <a:ext cx="4983336" cy="273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472551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 cstate="print">
            <a:alphaModFix amt="39000"/>
          </a:blip>
          <a:stretch>
            <a:fillRect l="-5000" t="-9000" r="-10000" b="-1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B3757C-37F6-3F39-162E-7DFBE4B8D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6" name="燕尾形 9">
            <a:extLst>
              <a:ext uri="{FF2B5EF4-FFF2-40B4-BE49-F238E27FC236}">
                <a16:creationId xmlns:a16="http://schemas.microsoft.com/office/drawing/2014/main" id="{8D390BBA-B652-3C0B-375B-658863095F5F}"/>
              </a:ext>
            </a:extLst>
          </p:cNvPr>
          <p:cNvSpPr/>
          <p:nvPr/>
        </p:nvSpPr>
        <p:spPr>
          <a:xfrm>
            <a:off x="849630" y="494030"/>
            <a:ext cx="812800" cy="340360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857" name="文本框 39">
            <a:extLst>
              <a:ext uri="{FF2B5EF4-FFF2-40B4-BE49-F238E27FC236}">
                <a16:creationId xmlns:a16="http://schemas.microsoft.com/office/drawing/2014/main" id="{0F29EE2C-E958-1EBC-06F3-BC4368123B5D}"/>
              </a:ext>
            </a:extLst>
          </p:cNvPr>
          <p:cNvSpPr txBox="1"/>
          <p:nvPr/>
        </p:nvSpPr>
        <p:spPr>
          <a:xfrm>
            <a:off x="1783080" y="361950"/>
            <a:ext cx="5379720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reL4</a:t>
            </a:r>
            <a:r>
              <a:rPr lang="zh-CN" altLang="en-US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同步</a:t>
            </a:r>
            <a:r>
              <a:rPr lang="en-US" altLang="zh-CN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IPC</a:t>
            </a:r>
            <a:r>
              <a:rPr lang="zh-CN" altLang="en-US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实验</a:t>
            </a:r>
          </a:p>
        </p:txBody>
      </p:sp>
      <p:sp>
        <p:nvSpPr>
          <p:cNvPr id="1048858" name="矩形 16">
            <a:extLst>
              <a:ext uri="{FF2B5EF4-FFF2-40B4-BE49-F238E27FC236}">
                <a16:creationId xmlns:a16="http://schemas.microsoft.com/office/drawing/2014/main" id="{50B68FEA-4DD6-81EB-9693-DDB769063201}"/>
              </a:ext>
            </a:extLst>
          </p:cNvPr>
          <p:cNvSpPr/>
          <p:nvPr/>
        </p:nvSpPr>
        <p:spPr>
          <a:xfrm>
            <a:off x="664431" y="1218648"/>
            <a:ext cx="10689369" cy="10156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1.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完成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rel4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实验环境部署，并完成部署博客撰写：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sym typeface="SimSun-ExtB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博客分三部分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Wingdings" panose="05000000000000000000" pitchFamily="2" charset="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Wingdings" panose="05000000000000000000" pitchFamily="2" charset="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Wingdings" panose="05000000000000000000" pitchFamily="2" charset="2"/>
              </a:rPr>
              <a:t>）前置开发工具（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Wingdings" panose="05000000000000000000" pitchFamily="2" charset="2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Wingdings" panose="05000000000000000000" pitchFamily="2" charset="2"/>
              </a:rPr>
              <a:t>）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Wingdings" panose="05000000000000000000" pitchFamily="2" charset="2"/>
              </a:rPr>
              <a:t>seL4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Wingdings" panose="05000000000000000000" pitchFamily="2" charset="2"/>
              </a:rPr>
              <a:t>所需的运行环境（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Wingdings" panose="05000000000000000000" pitchFamily="2" charset="2"/>
              </a:rPr>
              <a:t>3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Wingdings" panose="05000000000000000000" pitchFamily="2" charset="2"/>
              </a:rPr>
              <a:t>）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Wingdings" panose="05000000000000000000" pitchFamily="2" charset="2"/>
              </a:rPr>
              <a:t>reL4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Wingdings" panose="05000000000000000000" pitchFamily="2" charset="2"/>
              </a:rPr>
              <a:t>的环境和部署运行方法</a:t>
            </a:r>
            <a:endParaRPr lang="zh-CN" altLang="en-US" sz="2000" dirty="0">
              <a:solidFill>
                <a:srgbClr val="2D3E50"/>
              </a:solidFill>
              <a:latin typeface="SimSun-ExtB" panose="02010609060101010101" pitchFamily="49" charset="-122"/>
              <a:ea typeface="微软雅黑 Light" panose="020B0502040204020203" pitchFamily="34" charset="-122"/>
              <a:sym typeface="SimSun-ExtB" panose="02010609060101010101" pitchFamily="49" charset="-122"/>
            </a:endParaRPr>
          </a:p>
          <a:p>
            <a:endParaRPr lang="zh-CN" altLang="en-US" sz="2000" dirty="0">
              <a:solidFill>
                <a:srgbClr val="2D3E50"/>
              </a:solidFill>
              <a:latin typeface="SimSun-ExtB" panose="02010609060101010101" pitchFamily="49" charset="-122"/>
              <a:ea typeface="微软雅黑 Light" panose="020B0502040204020203" pitchFamily="34" charset="-122"/>
              <a:sym typeface="SimSun-ExtB" panose="02010609060101010101" pitchFamily="49" charset="-122"/>
            </a:endParaRPr>
          </a:p>
        </p:txBody>
      </p:sp>
      <p:pic>
        <p:nvPicPr>
          <p:cNvPr id="2097192" name="图片 3" descr="理工灰">
            <a:extLst>
              <a:ext uri="{FF2B5EF4-FFF2-40B4-BE49-F238E27FC236}">
                <a16:creationId xmlns:a16="http://schemas.microsoft.com/office/drawing/2014/main" id="{4E12E03C-27C6-7B08-AD5D-91308F2E979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17250" y="279400"/>
            <a:ext cx="873125" cy="752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069CFEF-DCB2-EE8E-9109-DA0AEF33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5</a:t>
            </a:fld>
            <a:endParaRPr lang="zh-CN" altLang="en-US" strike="noStrike" noProof="1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96EE9F-F6E5-0EB5-A41E-CFEFC26F99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44" y="1951893"/>
            <a:ext cx="3497880" cy="459417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83620BE-9AF6-65D2-8321-6B8A93A74C7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476" y="1951893"/>
            <a:ext cx="3283623" cy="459417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639971D-937A-CA3F-8FAF-F2066153525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252" y="1938727"/>
            <a:ext cx="3163547" cy="460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974454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 cstate="print">
            <a:alphaModFix amt="39000"/>
          </a:blip>
          <a:stretch>
            <a:fillRect l="-5000" t="-9000" r="-10000" b="-1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B3757C-37F6-3F39-162E-7DFBE4B8D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6" name="燕尾形 9">
            <a:extLst>
              <a:ext uri="{FF2B5EF4-FFF2-40B4-BE49-F238E27FC236}">
                <a16:creationId xmlns:a16="http://schemas.microsoft.com/office/drawing/2014/main" id="{8D390BBA-B652-3C0B-375B-658863095F5F}"/>
              </a:ext>
            </a:extLst>
          </p:cNvPr>
          <p:cNvSpPr/>
          <p:nvPr/>
        </p:nvSpPr>
        <p:spPr>
          <a:xfrm>
            <a:off x="849630" y="494030"/>
            <a:ext cx="812800" cy="340360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857" name="文本框 39">
            <a:extLst>
              <a:ext uri="{FF2B5EF4-FFF2-40B4-BE49-F238E27FC236}">
                <a16:creationId xmlns:a16="http://schemas.microsoft.com/office/drawing/2014/main" id="{0F29EE2C-E958-1EBC-06F3-BC4368123B5D}"/>
              </a:ext>
            </a:extLst>
          </p:cNvPr>
          <p:cNvSpPr txBox="1"/>
          <p:nvPr/>
        </p:nvSpPr>
        <p:spPr>
          <a:xfrm>
            <a:off x="1783080" y="361950"/>
            <a:ext cx="5379720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reL4</a:t>
            </a:r>
            <a:r>
              <a:rPr lang="zh-CN" altLang="en-US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同步</a:t>
            </a:r>
            <a:r>
              <a:rPr lang="en-US" altLang="zh-CN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IPC</a:t>
            </a:r>
            <a:r>
              <a:rPr lang="zh-CN" altLang="en-US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实验</a:t>
            </a:r>
          </a:p>
        </p:txBody>
      </p:sp>
      <p:sp>
        <p:nvSpPr>
          <p:cNvPr id="1048858" name="矩形 16">
            <a:extLst>
              <a:ext uri="{FF2B5EF4-FFF2-40B4-BE49-F238E27FC236}">
                <a16:creationId xmlns:a16="http://schemas.microsoft.com/office/drawing/2014/main" id="{50B68FEA-4DD6-81EB-9693-DDB769063201}"/>
              </a:ext>
            </a:extLst>
          </p:cNvPr>
          <p:cNvSpPr/>
          <p:nvPr/>
        </p:nvSpPr>
        <p:spPr>
          <a:xfrm>
            <a:off x="664431" y="1218648"/>
            <a:ext cx="10777292" cy="163121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2.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完成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reL4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同步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IPC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的性能测试以及代码路径占比分析，结合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seL4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的教程文档阅读，对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reL4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的同步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IPC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方式有了理论和代码层面的认识。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sym typeface="SimSun-ExtB" panose="02010609060101010101" pitchFamily="49" charset="-122"/>
            </a:endParaRPr>
          </a:p>
          <a:p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ea typeface="微软雅黑 Light" panose="020B0502040204020203" pitchFamily="34" charset="-122"/>
              <a:sym typeface="SimSun-ExtB" panose="02010609060101010101" pitchFamily="49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reL4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的同步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IPC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方式基于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seL4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设计的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IPC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方式，采用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endpoint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作为通信媒介，使用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slowpath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和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fastpath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结合的方式。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ea typeface="微软雅黑 Light" panose="020B0502040204020203" pitchFamily="34" charset="-122"/>
              <a:sym typeface="SimSun-ExtB" panose="02010609060101010101" pitchFamily="49" charset="-122"/>
            </a:endParaRPr>
          </a:p>
        </p:txBody>
      </p:sp>
      <p:pic>
        <p:nvPicPr>
          <p:cNvPr id="2097192" name="图片 3" descr="理工灰">
            <a:extLst>
              <a:ext uri="{FF2B5EF4-FFF2-40B4-BE49-F238E27FC236}">
                <a16:creationId xmlns:a16="http://schemas.microsoft.com/office/drawing/2014/main" id="{4E12E03C-27C6-7B08-AD5D-91308F2E979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17250" y="279400"/>
            <a:ext cx="873125" cy="752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069CFEF-DCB2-EE8E-9109-DA0AEF33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6</a:t>
            </a:fld>
            <a:endParaRPr lang="zh-CN" altLang="en-US" strike="noStrike" noProof="1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2AE1B61-320E-DE7C-7B27-479474754A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154" y="2899462"/>
            <a:ext cx="6523892" cy="346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639321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 cstate="print">
            <a:alphaModFix amt="39000"/>
          </a:blip>
          <a:stretch>
            <a:fillRect l="-5000" t="-9000" r="-10000" b="-1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B3757C-37F6-3F39-162E-7DFBE4B8D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6" name="燕尾形 9">
            <a:extLst>
              <a:ext uri="{FF2B5EF4-FFF2-40B4-BE49-F238E27FC236}">
                <a16:creationId xmlns:a16="http://schemas.microsoft.com/office/drawing/2014/main" id="{8D390BBA-B652-3C0B-375B-658863095F5F}"/>
              </a:ext>
            </a:extLst>
          </p:cNvPr>
          <p:cNvSpPr/>
          <p:nvPr/>
        </p:nvSpPr>
        <p:spPr>
          <a:xfrm>
            <a:off x="849630" y="494030"/>
            <a:ext cx="812800" cy="340360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857" name="文本框 39">
            <a:extLst>
              <a:ext uri="{FF2B5EF4-FFF2-40B4-BE49-F238E27FC236}">
                <a16:creationId xmlns:a16="http://schemas.microsoft.com/office/drawing/2014/main" id="{0F29EE2C-E958-1EBC-06F3-BC4368123B5D}"/>
              </a:ext>
            </a:extLst>
          </p:cNvPr>
          <p:cNvSpPr txBox="1"/>
          <p:nvPr/>
        </p:nvSpPr>
        <p:spPr>
          <a:xfrm>
            <a:off x="1783080" y="361950"/>
            <a:ext cx="5379720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reL4</a:t>
            </a:r>
            <a:r>
              <a:rPr lang="zh-CN" altLang="en-US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同步</a:t>
            </a:r>
            <a:r>
              <a:rPr lang="en-US" altLang="zh-CN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IPC</a:t>
            </a:r>
            <a:r>
              <a:rPr lang="zh-CN" altLang="en-US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实验</a:t>
            </a:r>
          </a:p>
        </p:txBody>
      </p:sp>
      <p:sp>
        <p:nvSpPr>
          <p:cNvPr id="1048858" name="矩形 16">
            <a:extLst>
              <a:ext uri="{FF2B5EF4-FFF2-40B4-BE49-F238E27FC236}">
                <a16:creationId xmlns:a16="http://schemas.microsoft.com/office/drawing/2014/main" id="{50B68FEA-4DD6-81EB-9693-DDB769063201}"/>
              </a:ext>
            </a:extLst>
          </p:cNvPr>
          <p:cNvSpPr/>
          <p:nvPr/>
        </p:nvSpPr>
        <p:spPr>
          <a:xfrm>
            <a:off x="664431" y="1218647"/>
            <a:ext cx="5830154" cy="44012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2.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实验数据。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sym typeface="SimSun-ExtB" panose="02010609060101010101" pitchFamily="49" charset="-122"/>
            </a:endParaRPr>
          </a:p>
          <a:p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ea typeface="微软雅黑 Light" panose="020B0502040204020203" pitchFamily="34" charset="-122"/>
              <a:sym typeface="SimSun-ExtB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分析：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ea typeface="微软雅黑 Light" panose="020B0502040204020203" pitchFamily="34" charset="-122"/>
              <a:sym typeface="SimSun-ExtB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）页表切换在内核路径中占用了绝大多数时钟周期。</a:t>
            </a:r>
          </a:p>
          <a:p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）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fastpath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函数中正确性检查和数据结构设置的时间不可忽略。</a:t>
            </a:r>
          </a:p>
          <a:p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ea typeface="微软雅黑 Light" panose="020B0502040204020203" pitchFamily="34" charset="-122"/>
              <a:sym typeface="SimSun-ExtB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实验总结：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ea typeface="微软雅黑 Light" panose="020B0502040204020203" pitchFamily="34" charset="-122"/>
              <a:sym typeface="SimSun-ExtB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）对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reL4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中的同步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IPC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路径有了代码层面的了解。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ea typeface="微软雅黑 Light" panose="020B0502040204020203" pitchFamily="34" charset="-122"/>
              <a:sym typeface="SimSun-ExtB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）在阅读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fastpath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代码的过程中对于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capability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endpoint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ea typeface="微软雅黑 Light" panose="020B0502040204020203" pitchFamily="34" charset="-122"/>
                <a:sym typeface="SimSun-ExtB" panose="02010609060101010101" pitchFamily="49" charset="-122"/>
              </a:rPr>
              <a:t>等的工作方式有了一定了解。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ea typeface="微软雅黑 Light" panose="020B0502040204020203" pitchFamily="34" charset="-122"/>
              <a:sym typeface="SimSun-ExtB" panose="02010609060101010101" pitchFamily="49" charset="-122"/>
            </a:endParaRPr>
          </a:p>
        </p:txBody>
      </p:sp>
      <p:pic>
        <p:nvPicPr>
          <p:cNvPr id="2097192" name="图片 3" descr="理工灰">
            <a:extLst>
              <a:ext uri="{FF2B5EF4-FFF2-40B4-BE49-F238E27FC236}">
                <a16:creationId xmlns:a16="http://schemas.microsoft.com/office/drawing/2014/main" id="{4E12E03C-27C6-7B08-AD5D-91308F2E979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17250" y="279400"/>
            <a:ext cx="873125" cy="752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069CFEF-DCB2-EE8E-9109-DA0AEF33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7</a:t>
            </a:fld>
            <a:endParaRPr lang="zh-CN" altLang="en-US" strike="noStrike" noProof="1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1757E53-0DC6-CB71-085A-B8623A77A4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148" y="1218648"/>
            <a:ext cx="3996987" cy="505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8940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 cstate="print">
            <a:alphaModFix amt="39000"/>
          </a:blip>
          <a:stretch>
            <a:fillRect l="-5000" t="-9000" r="-10000" b="-1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B3757C-37F6-3F39-162E-7DFBE4B8D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6" name="燕尾形 9">
            <a:extLst>
              <a:ext uri="{FF2B5EF4-FFF2-40B4-BE49-F238E27FC236}">
                <a16:creationId xmlns:a16="http://schemas.microsoft.com/office/drawing/2014/main" id="{8D390BBA-B652-3C0B-375B-658863095F5F}"/>
              </a:ext>
            </a:extLst>
          </p:cNvPr>
          <p:cNvSpPr/>
          <p:nvPr/>
        </p:nvSpPr>
        <p:spPr>
          <a:xfrm>
            <a:off x="849630" y="494030"/>
            <a:ext cx="812800" cy="340360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857" name="文本框 39">
            <a:extLst>
              <a:ext uri="{FF2B5EF4-FFF2-40B4-BE49-F238E27FC236}">
                <a16:creationId xmlns:a16="http://schemas.microsoft.com/office/drawing/2014/main" id="{0F29EE2C-E958-1EBC-06F3-BC4368123B5D}"/>
              </a:ext>
            </a:extLst>
          </p:cNvPr>
          <p:cNvSpPr txBox="1"/>
          <p:nvPr/>
        </p:nvSpPr>
        <p:spPr>
          <a:xfrm>
            <a:off x="1783080" y="361950"/>
            <a:ext cx="5379720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reL4</a:t>
            </a:r>
            <a:r>
              <a:rPr lang="zh-CN" altLang="en-US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异步</a:t>
            </a:r>
            <a:r>
              <a:rPr lang="en-US" altLang="zh-CN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IPC</a:t>
            </a:r>
            <a:r>
              <a:rPr lang="zh-CN" altLang="en-US" sz="3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实验</a:t>
            </a:r>
          </a:p>
        </p:txBody>
      </p:sp>
      <p:sp>
        <p:nvSpPr>
          <p:cNvPr id="1048858" name="矩形 16">
            <a:extLst>
              <a:ext uri="{FF2B5EF4-FFF2-40B4-BE49-F238E27FC236}">
                <a16:creationId xmlns:a16="http://schemas.microsoft.com/office/drawing/2014/main" id="{50B68FEA-4DD6-81EB-9693-DDB769063201}"/>
              </a:ext>
            </a:extLst>
          </p:cNvPr>
          <p:cNvSpPr/>
          <p:nvPr/>
        </p:nvSpPr>
        <p:spPr>
          <a:xfrm>
            <a:off x="664431" y="1218648"/>
            <a:ext cx="10970723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1.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阅读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Notification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文档，阅读技术文档并结合代码理解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reL4</a:t>
            </a:r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异步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sym typeface="SimSun-ExtB" panose="02010609060101010101" pitchFamily="49" charset="-122"/>
              </a:rPr>
              <a:t>IPC</a:t>
            </a:r>
            <a:endParaRPr lang="zh-CN" altLang="en-US" sz="2000" dirty="0">
              <a:solidFill>
                <a:srgbClr val="2D3E50"/>
              </a:solidFill>
              <a:latin typeface="SimSun-ExtB" panose="02010609060101010101" pitchFamily="49" charset="-122"/>
              <a:ea typeface="微软雅黑 Light" panose="020B0502040204020203" pitchFamily="34" charset="-122"/>
              <a:sym typeface="SimSun-ExtB" panose="02010609060101010101" pitchFamily="49" charset="-122"/>
            </a:endParaRPr>
          </a:p>
        </p:txBody>
      </p:sp>
      <p:pic>
        <p:nvPicPr>
          <p:cNvPr id="2097192" name="图片 3" descr="理工灰">
            <a:extLst>
              <a:ext uri="{FF2B5EF4-FFF2-40B4-BE49-F238E27FC236}">
                <a16:creationId xmlns:a16="http://schemas.microsoft.com/office/drawing/2014/main" id="{4E12E03C-27C6-7B08-AD5D-91308F2E979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17250" y="279400"/>
            <a:ext cx="873125" cy="752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069CFEF-DCB2-EE8E-9109-DA0AEF33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8</a:t>
            </a:fld>
            <a:endParaRPr lang="zh-CN" altLang="en-US" strike="noStrike" noProof="1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8A2AE65-21F0-BB40-6081-A5FC404C9D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31" y="1805531"/>
            <a:ext cx="7541723" cy="401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829571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 cstate="print">
            <a:alphaModFix amt="74000"/>
          </a:blip>
          <a:stretch>
            <a:fillRect l="-15000" t="-9000" r="-4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5305F2-1267-6578-16DE-E7E484D26F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13">
            <a:extLst>
              <a:ext uri="{FF2B5EF4-FFF2-40B4-BE49-F238E27FC236}">
                <a16:creationId xmlns:a16="http://schemas.microsoft.com/office/drawing/2014/main" id="{0B778E5F-4943-E79C-8231-A01BC59E7602}"/>
              </a:ext>
            </a:extLst>
          </p:cNvPr>
          <p:cNvGrpSpPr/>
          <p:nvPr/>
        </p:nvGrpSpPr>
        <p:grpSpPr>
          <a:xfrm>
            <a:off x="695325" y="2082799"/>
            <a:ext cx="3830902" cy="1247397"/>
            <a:chOff x="695324" y="2082338"/>
            <a:chExt cx="3545903" cy="1247733"/>
          </a:xfrm>
        </p:grpSpPr>
        <p:sp>
          <p:nvSpPr>
            <p:cNvPr id="1048620" name="稻壳儿春秋广告/盗版必究        原创来源：http://chn.docer.com/works?userid=199329941#!/work_time">
              <a:extLst>
                <a:ext uri="{FF2B5EF4-FFF2-40B4-BE49-F238E27FC236}">
                  <a16:creationId xmlns:a16="http://schemas.microsoft.com/office/drawing/2014/main" id="{6057AE25-2CDE-2A6B-CD1E-7A3A96CF5E6C}"/>
                </a:ext>
              </a:extLst>
            </p:cNvPr>
            <p:cNvSpPr txBox="1"/>
            <p:nvPr/>
          </p:nvSpPr>
          <p:spPr>
            <a:xfrm flipH="1">
              <a:off x="695324" y="2806851"/>
              <a:ext cx="3545903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800" b="1" dirty="0">
                  <a:solidFill>
                    <a:srgbClr val="2D3E50"/>
                  </a:solidFill>
                  <a:latin typeface="黑体" pitchFamily="49" charset="-122"/>
                  <a:ea typeface="黑体" pitchFamily="49" charset="-122"/>
                  <a:sym typeface="SimSun-ExtB" panose="02010609060101010101" pitchFamily="49" charset="-122"/>
                </a:rPr>
                <a:t>现存问题</a:t>
              </a:r>
            </a:p>
          </p:txBody>
        </p:sp>
        <p:sp>
          <p:nvSpPr>
            <p:cNvPr id="1048621" name="稻壳儿春秋广告/盗版必究        原创来源：http://chn.docer.com/works?userid=199329941#!/work_time">
              <a:extLst>
                <a:ext uri="{FF2B5EF4-FFF2-40B4-BE49-F238E27FC236}">
                  <a16:creationId xmlns:a16="http://schemas.microsoft.com/office/drawing/2014/main" id="{C760F5A4-35E2-DA0B-3B53-40F10F528DD3}"/>
                </a:ext>
              </a:extLst>
            </p:cNvPr>
            <p:cNvSpPr txBox="1"/>
            <p:nvPr/>
          </p:nvSpPr>
          <p:spPr>
            <a:xfrm flipH="1">
              <a:off x="695324" y="2082338"/>
              <a:ext cx="2778958" cy="7078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en-US" altLang="zh-CN" sz="4000" b="1" dirty="0">
                  <a:gradFill>
                    <a:gsLst>
                      <a:gs pos="0">
                        <a:srgbClr val="012D86"/>
                      </a:gs>
                      <a:gs pos="100000">
                        <a:srgbClr val="0E2557"/>
                      </a:gs>
                    </a:gsLst>
                    <a:lin scaled="0"/>
                  </a:gradFill>
                  <a:latin typeface="SimSun-ExtB" panose="02010609060101010101" pitchFamily="49" charset="-122"/>
                  <a:ea typeface="微软雅黑 Light" panose="020B0502040204020203" pitchFamily="34" charset="-122"/>
                  <a:sym typeface="SimSun-ExtB" panose="02010609060101010101" pitchFamily="49" charset="-122"/>
                </a:rPr>
                <a:t>PART 02</a:t>
              </a:r>
            </a:p>
          </p:txBody>
        </p:sp>
      </p:grpSp>
      <p:pic>
        <p:nvPicPr>
          <p:cNvPr id="2097156" name="图片 1" descr="理工灰">
            <a:extLst>
              <a:ext uri="{FF2B5EF4-FFF2-40B4-BE49-F238E27FC236}">
                <a16:creationId xmlns:a16="http://schemas.microsoft.com/office/drawing/2014/main" id="{F3394123-3BAA-7E0F-91D5-FEFAD5E8A88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95038" y="5745163"/>
            <a:ext cx="846137" cy="730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97157" name="图片 3" descr="理工灰">
            <a:extLst>
              <a:ext uri="{FF2B5EF4-FFF2-40B4-BE49-F238E27FC236}">
                <a16:creationId xmlns:a16="http://schemas.microsoft.com/office/drawing/2014/main" id="{B7DFB1E8-FFBF-0D56-CC58-0E413CE789A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017250" y="279400"/>
            <a:ext cx="873125" cy="752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8802F67-890D-63E6-E315-4B401A2A7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CA2E1F5A-C151-4DEE-93E4-F5F32EEAF57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9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895125780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主题​​">
  <a:themeElements>
    <a:clrScheme name="自定义 11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1AE75"/>
      </a:accent1>
      <a:accent2>
        <a:srgbClr val="E1AE75"/>
      </a:accent2>
      <a:accent3>
        <a:srgbClr val="E1AE75"/>
      </a:accent3>
      <a:accent4>
        <a:srgbClr val="E1AE75"/>
      </a:accent4>
      <a:accent5>
        <a:srgbClr val="E1AE75"/>
      </a:accent5>
      <a:accent6>
        <a:srgbClr val="E1AE75"/>
      </a:accent6>
      <a:hlink>
        <a:srgbClr val="E1AE75"/>
      </a:hlink>
      <a:folHlink>
        <a:srgbClr val="E1AE75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1196</TotalTime>
  <Words>470</Words>
  <Application>Microsoft Office PowerPoint</Application>
  <PresentationFormat>宽屏</PresentationFormat>
  <Paragraphs>68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SimSun-ExtB</vt:lpstr>
      <vt:lpstr>等线</vt:lpstr>
      <vt:lpstr>等线 Light</vt:lpstr>
      <vt:lpstr>黑体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 传武</dc:creator>
  <cp:lastModifiedBy>伟豪 陈</cp:lastModifiedBy>
  <cp:revision>196</cp:revision>
  <dcterms:created xsi:type="dcterms:W3CDTF">2020-11-18T14:30:00Z</dcterms:created>
  <dcterms:modified xsi:type="dcterms:W3CDTF">2024-04-08T00:56:42Z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2052-11.1.0.9021</vt:lpwstr>
  </property>
</Properties>
</file>