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8" r:id="rId7"/>
    <p:sldId id="261" r:id="rId8"/>
    <p:sldId id="271" r:id="rId9"/>
    <p:sldId id="262" r:id="rId10"/>
    <p:sldId id="278" r:id="rId11"/>
    <p:sldId id="279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750"/>
    <a:srgbClr val="E87071"/>
    <a:srgbClr val="01ABBD"/>
    <a:srgbClr val="643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06028" y="4792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6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9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0108-C4DD-476E-9063-D0C5EB07A92C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5771-855B-46E8-8293-F68D96A4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1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44149" y="1221953"/>
            <a:ext cx="1046460" cy="1046460"/>
            <a:chOff x="1677608" y="2996952"/>
            <a:chExt cx="1395643" cy="1395643"/>
          </a:xfrm>
        </p:grpSpPr>
        <p:sp>
          <p:nvSpPr>
            <p:cNvPr id="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" name="Oval 29"/>
            <p:cNvSpPr>
              <a:spLocks noChangeAspect="1"/>
            </p:cNvSpPr>
            <p:nvPr/>
          </p:nvSpPr>
          <p:spPr>
            <a:xfrm>
              <a:off x="1850114" y="3169458"/>
              <a:ext cx="1050631" cy="1050631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79534" y="124075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97397" y="1240751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15260" y="1240751"/>
            <a:ext cx="1046460" cy="1046460"/>
            <a:chOff x="1677608" y="2996952"/>
            <a:chExt cx="1395643" cy="1395643"/>
          </a:xfrm>
        </p:grpSpPr>
        <p:sp>
          <p:nvSpPr>
            <p:cNvPr id="1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1244237" y="2528541"/>
            <a:ext cx="66555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猪猪公寓</a:t>
            </a:r>
            <a:r>
              <a:rPr lang="en-US" altLang="zh-CN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游戏过程化内容生成算法设计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>
            <a:off x="1283953" y="3018278"/>
            <a:ext cx="63512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2700000">
            <a:off x="2872930" y="4168592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1147315" y="3950902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6406108" y="4023965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4564748" y="3923694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矩形 29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1" name="矩形 30"/>
          <p:cNvSpPr/>
          <p:nvPr/>
        </p:nvSpPr>
        <p:spPr>
          <a:xfrm rot="2700000">
            <a:off x="7564938" y="3515676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2" name="矩形 31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3" name="矩形 32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4" name="矩形 33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5" name="矩形 34"/>
          <p:cNvSpPr/>
          <p:nvPr/>
        </p:nvSpPr>
        <p:spPr>
          <a:xfrm rot="2700000">
            <a:off x="4057979" y="4419791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6" name="矩形 35"/>
          <p:cNvSpPr/>
          <p:nvPr/>
        </p:nvSpPr>
        <p:spPr>
          <a:xfrm rot="2700000">
            <a:off x="2557354" y="4245158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989BFB95-C1C3-49AB-BF71-89751D14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439" y="3093401"/>
            <a:ext cx="290769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400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软件工程专业实训初期汇报</a:t>
            </a:r>
          </a:p>
        </p:txBody>
      </p:sp>
    </p:spTree>
    <p:extLst>
      <p:ext uri="{BB962C8B-B14F-4D97-AF65-F5344CB8AC3E}">
        <p14:creationId xmlns:p14="http://schemas.microsoft.com/office/powerpoint/2010/main" val="228232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50"/>
                            </p:stCondLst>
                            <p:childTnLst>
                              <p:par>
                                <p:cTn id="3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800"/>
                            </p:stCondLst>
                            <p:childTnLst>
                              <p:par>
                                <p:cTn id="1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100"/>
                            </p:stCondLst>
                            <p:childTnLst>
                              <p:par>
                                <p:cTn id="13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E87071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F59D85F-C703-4DC3-99AE-DCBF14292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76939"/>
              </p:ext>
            </p:extLst>
          </p:nvPr>
        </p:nvGraphicFramePr>
        <p:xfrm>
          <a:off x="1062216" y="828889"/>
          <a:ext cx="7019567" cy="3485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755">
                  <a:extLst>
                    <a:ext uri="{9D8B030D-6E8A-4147-A177-3AD203B41FA5}">
                      <a16:colId xmlns:a16="http://schemas.microsoft.com/office/drawing/2014/main" val="946774480"/>
                    </a:ext>
                  </a:extLst>
                </a:gridCol>
                <a:gridCol w="909759">
                  <a:extLst>
                    <a:ext uri="{9D8B030D-6E8A-4147-A177-3AD203B41FA5}">
                      <a16:colId xmlns:a16="http://schemas.microsoft.com/office/drawing/2014/main" val="1998227140"/>
                    </a:ext>
                  </a:extLst>
                </a:gridCol>
                <a:gridCol w="5205053">
                  <a:extLst>
                    <a:ext uri="{9D8B030D-6E8A-4147-A177-3AD203B41FA5}">
                      <a16:colId xmlns:a16="http://schemas.microsoft.com/office/drawing/2014/main" val="1627055494"/>
                    </a:ext>
                  </a:extLst>
                </a:gridCol>
              </a:tblGrid>
              <a:tr h="30634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阶段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时间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计划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7269149"/>
                  </a:ext>
                </a:extLst>
              </a:tr>
              <a:tr h="794844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一</a:t>
                      </a:r>
                    </a:p>
                    <a:p>
                      <a:pPr algn="ctr"/>
                      <a:r>
                        <a:rPr lang="zh-CN" sz="1200" kern="100">
                          <a:effectLst/>
                        </a:rPr>
                        <a:t>概念设计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第一周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/>
                      <a:r>
                        <a:rPr lang="zh-CN" sz="1200" kern="100">
                          <a:effectLst/>
                        </a:rPr>
                        <a:t>组织讨论，确认角色分工，商讨设计思路，完成游戏概念设计文档。准备游戏创意介绍</a:t>
                      </a:r>
                      <a:r>
                        <a:rPr lang="en-US" sz="1200" kern="100">
                          <a:effectLst/>
                        </a:rPr>
                        <a:t>PPT</a:t>
                      </a:r>
                      <a:r>
                        <a:rPr lang="zh-CN" sz="1200" kern="100">
                          <a:effectLst/>
                        </a:rPr>
                        <a:t>进行汇报。搭配开发环境，对游戏原型原存有的一些</a:t>
                      </a:r>
                      <a:r>
                        <a:rPr lang="en-US" sz="1200" kern="100">
                          <a:effectLst/>
                        </a:rPr>
                        <a:t>bug</a:t>
                      </a:r>
                      <a:r>
                        <a:rPr lang="zh-CN" sz="1200" kern="100">
                          <a:effectLst/>
                        </a:rPr>
                        <a:t>进行完善。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2024923"/>
                  </a:ext>
                </a:extLst>
              </a:tr>
              <a:tr h="794844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二</a:t>
                      </a:r>
                    </a:p>
                    <a:p>
                      <a:pPr algn="ctr"/>
                      <a:r>
                        <a:rPr lang="zh-CN" sz="1200" kern="100">
                          <a:effectLst/>
                        </a:rPr>
                        <a:t>详细设计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第二周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/>
                      <a:r>
                        <a:rPr lang="zh-CN" sz="1200" kern="100">
                          <a:effectLst/>
                        </a:rPr>
                        <a:t>针对指导老师的意见对概念设计进行修改，组织开会策划，完成游戏设计文档。针对计划，研读相关论文和资料，征集改进游戏可能需要的素材等。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251148"/>
                  </a:ext>
                </a:extLst>
              </a:tr>
              <a:tr h="1059792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三</a:t>
                      </a:r>
                    </a:p>
                    <a:p>
                      <a:pPr algn="ctr"/>
                      <a:r>
                        <a:rPr lang="zh-CN" sz="1200" kern="100">
                          <a:effectLst/>
                        </a:rPr>
                        <a:t>游戏开发</a:t>
                      </a:r>
                    </a:p>
                    <a:p>
                      <a:pPr algn="ctr"/>
                      <a:r>
                        <a:rPr lang="zh-CN" sz="1200" kern="100">
                          <a:effectLst/>
                        </a:rPr>
                        <a:t>测试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第二周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根据计划，全力进行游戏系统开发。</a:t>
                      </a:r>
                    </a:p>
                    <a:p>
                      <a:pPr algn="ctr"/>
                      <a:r>
                        <a:rPr lang="zh-CN" sz="1200" kern="100">
                          <a:effectLst/>
                        </a:rPr>
                        <a:t>对游戏进行测试，尽可能进行一次迭代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656365"/>
                  </a:ext>
                </a:extLst>
              </a:tr>
              <a:tr h="52989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四</a:t>
                      </a:r>
                    </a:p>
                    <a:p>
                      <a:pPr algn="ctr"/>
                      <a:r>
                        <a:rPr lang="zh-CN" sz="1200" kern="100">
                          <a:effectLst/>
                        </a:rPr>
                        <a:t>验收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第三周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 dirty="0">
                          <a:effectLst/>
                        </a:rPr>
                        <a:t>制作最终汇报</a:t>
                      </a:r>
                      <a:r>
                        <a:rPr lang="en-US" sz="1200" kern="100" dirty="0">
                          <a:effectLst/>
                        </a:rPr>
                        <a:t>PPT</a:t>
                      </a:r>
                      <a:r>
                        <a:rPr lang="zh-CN" sz="1200" kern="100" dirty="0">
                          <a:effectLst/>
                        </a:rPr>
                        <a:t>，录制游戏介绍解说视频，提交最终游戏设计文档，汇报展示完成的游戏原型系统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44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1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44149" y="1221953"/>
            <a:ext cx="1046460" cy="1046460"/>
            <a:chOff x="1677608" y="2996952"/>
            <a:chExt cx="1395643" cy="1395643"/>
          </a:xfrm>
        </p:grpSpPr>
        <p:sp>
          <p:nvSpPr>
            <p:cNvPr id="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" name="Oval 29"/>
            <p:cNvSpPr>
              <a:spLocks noChangeAspect="1"/>
            </p:cNvSpPr>
            <p:nvPr/>
          </p:nvSpPr>
          <p:spPr>
            <a:xfrm>
              <a:off x="1850114" y="3169458"/>
              <a:ext cx="1050631" cy="1050631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79534" y="124075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97397" y="1240751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15260" y="1240751"/>
            <a:ext cx="1046460" cy="1046460"/>
            <a:chOff x="1677608" y="2996952"/>
            <a:chExt cx="1395643" cy="1395643"/>
          </a:xfrm>
        </p:grpSpPr>
        <p:sp>
          <p:nvSpPr>
            <p:cNvPr id="1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</p:grp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2250347" y="2503177"/>
            <a:ext cx="4653558" cy="50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299" b="1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演示完毕   谢谢观看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250348" y="3018278"/>
            <a:ext cx="46481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2700000">
            <a:off x="2872930" y="4168592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1147315" y="3950902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6406108" y="4023965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4564748" y="3923694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矩形 29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1" name="矩形 30"/>
          <p:cNvSpPr/>
          <p:nvPr/>
        </p:nvSpPr>
        <p:spPr>
          <a:xfrm rot="2700000">
            <a:off x="7564938" y="3515676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2" name="矩形 31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3" name="矩形 32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4" name="矩形 33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5" name="矩形 34"/>
          <p:cNvSpPr/>
          <p:nvPr/>
        </p:nvSpPr>
        <p:spPr>
          <a:xfrm rot="2700000">
            <a:off x="4057979" y="4419791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6" name="矩形 35"/>
          <p:cNvSpPr/>
          <p:nvPr/>
        </p:nvSpPr>
        <p:spPr>
          <a:xfrm rot="2700000">
            <a:off x="2557354" y="4245158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1250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00548" y="1059976"/>
            <a:ext cx="7288912" cy="3146115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4581677" y="358081"/>
            <a:ext cx="1046460" cy="1046460"/>
            <a:chOff x="1677608" y="2996952"/>
            <a:chExt cx="1395643" cy="1395643"/>
          </a:xfrm>
        </p:grpSpPr>
        <p:sp>
          <p:nvSpPr>
            <p:cNvPr id="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15865" y="358081"/>
            <a:ext cx="1046460" cy="1046460"/>
            <a:chOff x="1677608" y="2996952"/>
            <a:chExt cx="1395643" cy="1395643"/>
          </a:xfrm>
        </p:grpSpPr>
        <p:sp>
          <p:nvSpPr>
            <p:cNvPr id="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srgbClr val="01ABB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1" name="TextBox 31"/>
          <p:cNvSpPr txBox="1"/>
          <p:nvPr/>
        </p:nvSpPr>
        <p:spPr>
          <a:xfrm flipH="1">
            <a:off x="3918005" y="581293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2"/>
          <p:cNvSpPr txBox="1"/>
          <p:nvPr/>
        </p:nvSpPr>
        <p:spPr>
          <a:xfrm flipH="1">
            <a:off x="4969927" y="581293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5" name="矩形 14"/>
          <p:cNvSpPr/>
          <p:nvPr/>
        </p:nvSpPr>
        <p:spPr>
          <a:xfrm rot="2700000">
            <a:off x="-571369" y="3007771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6" name="矩形 15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7" name="矩形 16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8" name="矩形 17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9" name="矩形 18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0" name="矩形 19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1" name="矩形 20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2" name="矩形 21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3" name="矩形 22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4" name="矩形 23"/>
          <p:cNvSpPr/>
          <p:nvPr/>
        </p:nvSpPr>
        <p:spPr>
          <a:xfrm rot="2700000">
            <a:off x="7564938" y="3587888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5" name="矩形 24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6" name="矩形 25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7" name="矩形 26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8" name="矩形 27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29" name="矩形 28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C40F42C3-9E17-4B11-BFBB-3CBFE8B2DE23}"/>
              </a:ext>
            </a:extLst>
          </p:cNvPr>
          <p:cNvSpPr txBox="1"/>
          <p:nvPr/>
        </p:nvSpPr>
        <p:spPr>
          <a:xfrm>
            <a:off x="1680549" y="1684762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643975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1500" b="1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en-US" altLang="zh-CN" sz="1500" b="1" dirty="0">
              <a:solidFill>
                <a:srgbClr val="6439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C357D4E3-BBAD-4FEB-9C58-09D1EC4A2058}"/>
              </a:ext>
            </a:extLst>
          </p:cNvPr>
          <p:cNvSpPr txBox="1"/>
          <p:nvPr/>
        </p:nvSpPr>
        <p:spPr>
          <a:xfrm>
            <a:off x="1680549" y="2987876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EB750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15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配置环境及风险</a:t>
            </a:r>
            <a:endParaRPr lang="en-US" altLang="zh-CN" sz="1500" b="1" dirty="0">
              <a:solidFill>
                <a:srgbClr val="FEB7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2EEE3933-6218-4BED-9B7F-9EF52707398B}"/>
              </a:ext>
            </a:extLst>
          </p:cNvPr>
          <p:cNvSpPr txBox="1"/>
          <p:nvPr/>
        </p:nvSpPr>
        <p:spPr>
          <a:xfrm>
            <a:off x="5628137" y="1640272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15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en-US" altLang="zh-CN" sz="15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F07420F5-CC4A-494C-B346-9165A6C6AFB1}"/>
              </a:ext>
            </a:extLst>
          </p:cNvPr>
          <p:cNvSpPr txBox="1"/>
          <p:nvPr/>
        </p:nvSpPr>
        <p:spPr>
          <a:xfrm>
            <a:off x="5628137" y="2998513"/>
            <a:ext cx="1835314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en-US" altLang="zh-CN" sz="15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9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64397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04778" y="2819191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79559" y="2364145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小组分工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643975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43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643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643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6439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en-US" altLang="ko-KR" sz="1012" kern="0" dirty="0">
              <a:solidFill>
                <a:srgbClr val="6439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8415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643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643975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82781" y="166769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3DB1DD4-8A4C-4D98-8796-32F0792E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43001"/>
              </p:ext>
            </p:extLst>
          </p:nvPr>
        </p:nvGraphicFramePr>
        <p:xfrm>
          <a:off x="1100031" y="1322969"/>
          <a:ext cx="7067693" cy="2919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4678">
                  <a:extLst>
                    <a:ext uri="{9D8B030D-6E8A-4147-A177-3AD203B41FA5}">
                      <a16:colId xmlns:a16="http://schemas.microsoft.com/office/drawing/2014/main" val="204965797"/>
                    </a:ext>
                  </a:extLst>
                </a:gridCol>
                <a:gridCol w="1671898">
                  <a:extLst>
                    <a:ext uri="{9D8B030D-6E8A-4147-A177-3AD203B41FA5}">
                      <a16:colId xmlns:a16="http://schemas.microsoft.com/office/drawing/2014/main" val="3895713723"/>
                    </a:ext>
                  </a:extLst>
                </a:gridCol>
                <a:gridCol w="1928624">
                  <a:extLst>
                    <a:ext uri="{9D8B030D-6E8A-4147-A177-3AD203B41FA5}">
                      <a16:colId xmlns:a16="http://schemas.microsoft.com/office/drawing/2014/main" val="1159727158"/>
                    </a:ext>
                  </a:extLst>
                </a:gridCol>
                <a:gridCol w="1392493">
                  <a:extLst>
                    <a:ext uri="{9D8B030D-6E8A-4147-A177-3AD203B41FA5}">
                      <a16:colId xmlns:a16="http://schemas.microsoft.com/office/drawing/2014/main" val="2422869721"/>
                    </a:ext>
                  </a:extLst>
                </a:gridCol>
              </a:tblGrid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小组名称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>
                          <a:effectLst/>
                        </a:rPr>
                        <a:t>没了园长的</a:t>
                      </a:r>
                      <a:r>
                        <a:rPr lang="zh-CN" sz="1400" kern="100" dirty="0">
                          <a:effectLst/>
                        </a:rPr>
                        <a:t>北理幼儿园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2761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猪猪公寓</a:t>
                      </a:r>
                      <a:r>
                        <a:rPr lang="en-US" sz="1200" kern="100">
                          <a:effectLst/>
                        </a:rPr>
                        <a:t>-</a:t>
                      </a:r>
                      <a:r>
                        <a:rPr lang="zh-CN" sz="1200" kern="100">
                          <a:effectLst/>
                        </a:rPr>
                        <a:t>游戏过程内容生成算法设计实现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37913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kern="0">
                          <a:effectLst/>
                        </a:rPr>
                        <a:t>角色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（负责人）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kern="0">
                          <a:effectLst/>
                        </a:rPr>
                        <a:t>角色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034244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龙锴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1120173335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美工设计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2710936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窦义通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1120172111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美工设计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522175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王翌丰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1120172985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测试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550602"/>
                  </a:ext>
                </a:extLst>
              </a:tr>
              <a:tr h="417003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陈敬天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1120173299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>
                          <a:effectLst/>
                        </a:rPr>
                        <a:t>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kern="0" dirty="0">
                          <a:effectLst/>
                        </a:rPr>
                        <a:t>测试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76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01ABB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69358" y="282572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08862" y="2385837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概要设计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01ABBD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01A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01A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01AB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en-US" altLang="ko-KR" sz="1012" kern="0" dirty="0">
              <a:solidFill>
                <a:srgbClr val="01AB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36831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C9508C6-2FC4-4D7F-8E90-BC1F8BEB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30" y="731360"/>
            <a:ext cx="6690940" cy="36807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01A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01ABBD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9" y="152453"/>
            <a:ext cx="145778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60326E-53E7-4BE1-AB55-5026A9DD6E4F}"/>
              </a:ext>
            </a:extLst>
          </p:cNvPr>
          <p:cNvSpPr txBox="1"/>
          <p:nvPr/>
        </p:nvSpPr>
        <p:spPr>
          <a:xfrm>
            <a:off x="1011891" y="1349905"/>
            <a:ext cx="71202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800" b="1" kern="100" dirty="0">
                <a:latin typeface="+mj-ea"/>
                <a:ea typeface="+mj-ea"/>
                <a:cs typeface="Times New Roman" panose="02020603050405020304" pitchFamily="18" charset="0"/>
              </a:rPr>
              <a:t>我们的初步概要设计是：</a:t>
            </a:r>
            <a:endParaRPr lang="en-US" altLang="zh-CN" sz="18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在关卡地图中，当玩家移动到某一个位置、或者关卡进行到一定时间，会在周围环境地面（或者墙体）动态生成——陷阱</a:t>
            </a:r>
            <a:r>
              <a:rPr lang="zh-CN" altLang="en-US" sz="1800" b="1" kern="100" dirty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对玩家造成伤害</a:t>
            </a:r>
            <a:r>
              <a:rPr lang="zh-CN" altLang="en-US" sz="1800" b="1" kern="100" dirty="0">
                <a:latin typeface="+mj-ea"/>
                <a:ea typeface="+mj-ea"/>
                <a:cs typeface="Times New Roman" panose="02020603050405020304" pitchFamily="18" charset="0"/>
              </a:rPr>
              <a:t>或者其他不良影响</a:t>
            </a:r>
            <a:r>
              <a:rPr lang="zh-CN" altLang="en-US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18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18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1800" b="1" kern="100" dirty="0">
                <a:latin typeface="+mj-ea"/>
                <a:ea typeface="+mj-ea"/>
                <a:cs typeface="Times New Roman" panose="02020603050405020304" pitchFamily="18" charset="0"/>
              </a:rPr>
              <a:t>随着关卡的推进，会随机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怪物，并改变背景音乐。</a:t>
            </a:r>
            <a:endParaRPr lang="en-US" altLang="zh-CN" sz="18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18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地图的随意位置会刷新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BUFF</a:t>
            </a:r>
            <a:r>
              <a:rPr lang="zh-CN" altLang="en-US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，提高玩家的属性。</a:t>
            </a:r>
            <a:endParaRPr lang="en-US" altLang="zh-CN" sz="18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如果有余力，尝试</a:t>
            </a:r>
            <a:r>
              <a:rPr lang="en-US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3D</a:t>
            </a:r>
            <a:r>
              <a:rPr lang="zh-CN" altLang="zh-CN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线性关卡地图生成。</a:t>
            </a:r>
          </a:p>
        </p:txBody>
      </p:sp>
    </p:spTree>
    <p:extLst>
      <p:ext uri="{BB962C8B-B14F-4D97-AF65-F5344CB8AC3E}">
        <p14:creationId xmlns:p14="http://schemas.microsoft.com/office/powerpoint/2010/main" val="21833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FEB7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801960" y="2851849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43675" y="2413292"/>
            <a:ext cx="2398376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配置环境及风险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FEB750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FEB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FEB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FEB7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FEB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en-US" altLang="ko-KR" sz="1012" kern="0" dirty="0">
              <a:solidFill>
                <a:srgbClr val="FEB7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2986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FEB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5" name="组合 4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EB750"/>
          </a:solidFill>
        </p:grpSpPr>
        <p:sp>
          <p:nvSpPr>
            <p:cNvPr id="6" name="矩形 5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8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630588" y="152453"/>
            <a:ext cx="2557111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配置环境及风险</a:t>
            </a:r>
            <a:endParaRPr lang="en-US" altLang="ko-KR" sz="15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1" name="矩形 10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2" name="矩形 11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3" name="矩形 12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123C48-67D6-45E6-9254-3349AF468373}"/>
              </a:ext>
            </a:extLst>
          </p:cNvPr>
          <p:cNvSpPr txBox="1"/>
          <p:nvPr/>
        </p:nvSpPr>
        <p:spPr>
          <a:xfrm>
            <a:off x="369287" y="779749"/>
            <a:ext cx="48476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b="1" kern="100" dirty="0">
                <a:effectLst/>
                <a:latin typeface="+mn-ea"/>
                <a:cs typeface="Times New Roman" panose="02020603050405020304" pitchFamily="18" charset="0"/>
              </a:rPr>
              <a:t>运行编译环境：</a:t>
            </a:r>
            <a:endParaRPr lang="en-US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引擎：采用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Unity3D 3.4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游戏引擎</a:t>
            </a:r>
            <a:endParaRPr lang="en-US" altLang="zh-CN" sz="1800" b="1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建模：采用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Blender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3DS MAX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MAYA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进行场景、道具和人物建模</a:t>
            </a:r>
            <a:endParaRPr lang="en-US" altLang="zh-CN" sz="1800" b="1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外设：鼠标 键盘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D09789-791C-451F-A532-5C77F1A8857D}"/>
              </a:ext>
            </a:extLst>
          </p:cNvPr>
          <p:cNvSpPr txBox="1"/>
          <p:nvPr/>
        </p:nvSpPr>
        <p:spPr>
          <a:xfrm>
            <a:off x="369287" y="2685784"/>
            <a:ext cx="48476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b="1" kern="100" dirty="0">
                <a:effectLst/>
                <a:latin typeface="+mn-ea"/>
                <a:cs typeface="Times New Roman" panose="02020603050405020304" pitchFamily="18" charset="0"/>
              </a:rPr>
              <a:t>风险困难：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  </a:t>
            </a:r>
          </a:p>
          <a:p>
            <a:pPr algn="just"/>
            <a:endParaRPr lang="en-US" altLang="zh-CN" sz="1800" b="1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b="1" kern="100" dirty="0">
                <a:effectLst/>
                <a:latin typeface="+mn-ea"/>
                <a:cs typeface="Times New Roman" panose="02020603050405020304" pitchFamily="18" charset="0"/>
              </a:rPr>
              <a:t>陷阱的触发方式的设定：碰撞体积的位置</a:t>
            </a:r>
            <a:endParaRPr lang="en-US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latin typeface="+mn-ea"/>
                <a:cs typeface="Times New Roman" panose="02020603050405020304" pitchFamily="18" charset="0"/>
              </a:rPr>
              <a:t>BUFF</a:t>
            </a:r>
            <a:r>
              <a:rPr lang="zh-CN" altLang="en-US" sz="1800" b="1" kern="100" dirty="0">
                <a:latin typeface="+mn-ea"/>
                <a:cs typeface="Times New Roman" panose="02020603050405020304" pitchFamily="18" charset="0"/>
              </a:rPr>
              <a:t>的触发设定：是碰触生效还是有交互动作</a:t>
            </a:r>
            <a:endParaRPr lang="en-US" altLang="zh-CN" sz="1800" b="1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b="1" kern="100" dirty="0">
                <a:latin typeface="+mn-ea"/>
                <a:cs typeface="Times New Roman" panose="02020603050405020304" pitchFamily="18" charset="0"/>
              </a:rPr>
              <a:t>怪物的随机生成位置，是否出现</a:t>
            </a:r>
            <a:r>
              <a:rPr lang="en-US" altLang="zh-CN" sz="1800" b="1" kern="100" dirty="0">
                <a:latin typeface="+mn-ea"/>
                <a:cs typeface="Times New Roman" panose="02020603050405020304" pitchFamily="18" charset="0"/>
              </a:rPr>
              <a:t>BUG</a:t>
            </a:r>
          </a:p>
          <a:p>
            <a:pPr algn="just"/>
            <a:r>
              <a:rPr lang="zh-CN" altLang="en-US" sz="1800" b="1" kern="100" dirty="0">
                <a:effectLst/>
                <a:latin typeface="+mn-ea"/>
                <a:cs typeface="Times New Roman" panose="02020603050405020304" pitchFamily="18" charset="0"/>
              </a:rPr>
              <a:t>地图的随机生成</a:t>
            </a:r>
            <a:endParaRPr lang="en-US" altLang="zh-CN" sz="18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solidFill>
            <a:srgbClr val="E8707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cxnSp>
        <p:nvCxnSpPr>
          <p:cNvPr id="5" name="直接连接符 4"/>
          <p:cNvCxnSpPr/>
          <p:nvPr/>
        </p:nvCxnSpPr>
        <p:spPr>
          <a:xfrm>
            <a:off x="3738065" y="2838785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08862" y="2400228"/>
            <a:ext cx="1997701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项目计划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244" y="2048522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solidFill>
              <a:srgbClr val="E87071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10" name="KSO_Shape"/>
          <p:cNvSpPr/>
          <p:nvPr/>
        </p:nvSpPr>
        <p:spPr bwMode="auto">
          <a:xfrm>
            <a:off x="3255906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669"/>
            <a:ext cx="738572" cy="43726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grpSp>
        <p:nvGrpSpPr>
          <p:cNvPr id="32" name="组合 31"/>
          <p:cNvGrpSpPr/>
          <p:nvPr/>
        </p:nvGrpSpPr>
        <p:grpSpPr>
          <a:xfrm>
            <a:off x="144661" y="669"/>
            <a:ext cx="431936" cy="627371"/>
            <a:chOff x="841003" y="360040"/>
            <a:chExt cx="504056" cy="836712"/>
          </a:xfrm>
          <a:solidFill>
            <a:srgbClr val="F66C47"/>
          </a:solidFill>
        </p:grpSpPr>
        <p:sp>
          <p:nvSpPr>
            <p:cNvPr id="33" name="矩形 32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/>
            </a:p>
          </p:txBody>
        </p:sp>
      </p:grpSp>
      <p:sp>
        <p:nvSpPr>
          <p:cNvPr id="35" name="文本框 9"/>
          <p:cNvSpPr txBox="1"/>
          <p:nvPr/>
        </p:nvSpPr>
        <p:spPr>
          <a:xfrm>
            <a:off x="630588" y="152453"/>
            <a:ext cx="971855" cy="20767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/>
            <a:r>
              <a:rPr lang="en-US" altLang="zh-CN" sz="1012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zh-CN" altLang="en-US" sz="1012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ko-KR" sz="1012" kern="0" dirty="0">
              <a:solidFill>
                <a:srgbClr val="E870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250845" y="191576"/>
            <a:ext cx="219568" cy="16650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2872930" y="424080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8" name="矩形 37"/>
          <p:cNvSpPr/>
          <p:nvPr/>
        </p:nvSpPr>
        <p:spPr>
          <a:xfrm rot="2700000">
            <a:off x="1147315" y="412665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39" name="矩形 38"/>
          <p:cNvSpPr/>
          <p:nvPr/>
        </p:nvSpPr>
        <p:spPr>
          <a:xfrm rot="2700000">
            <a:off x="-207106" y="3876767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0" name="矩形 39"/>
          <p:cNvSpPr/>
          <p:nvPr/>
        </p:nvSpPr>
        <p:spPr>
          <a:xfrm rot="2700000">
            <a:off x="957345" y="4948967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1" name="矩形 40"/>
          <p:cNvSpPr/>
          <p:nvPr/>
        </p:nvSpPr>
        <p:spPr>
          <a:xfrm rot="2700000">
            <a:off x="2118758" y="4644971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2" name="矩形 41"/>
          <p:cNvSpPr/>
          <p:nvPr/>
        </p:nvSpPr>
        <p:spPr>
          <a:xfrm rot="2700000">
            <a:off x="3536199" y="5129757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3" name="矩形 42"/>
          <p:cNvSpPr/>
          <p:nvPr/>
        </p:nvSpPr>
        <p:spPr>
          <a:xfrm rot="2700000">
            <a:off x="4213837" y="4564379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4" name="矩形 43"/>
          <p:cNvSpPr/>
          <p:nvPr/>
        </p:nvSpPr>
        <p:spPr>
          <a:xfrm rot="2700000">
            <a:off x="6406108" y="409617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5" name="矩形 44"/>
          <p:cNvSpPr/>
          <p:nvPr/>
        </p:nvSpPr>
        <p:spPr>
          <a:xfrm rot="2700000">
            <a:off x="4564748" y="399590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6" name="矩形 45"/>
          <p:cNvSpPr/>
          <p:nvPr/>
        </p:nvSpPr>
        <p:spPr>
          <a:xfrm rot="2700000">
            <a:off x="5630731" y="4754894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7" name="矩形 46"/>
          <p:cNvSpPr/>
          <p:nvPr/>
        </p:nvSpPr>
        <p:spPr>
          <a:xfrm rot="2700000">
            <a:off x="5827316" y="3933315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8" name="矩形 47"/>
          <p:cNvSpPr/>
          <p:nvPr/>
        </p:nvSpPr>
        <p:spPr>
          <a:xfrm rot="2700000">
            <a:off x="8000882" y="4384599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49" name="矩形 48"/>
          <p:cNvSpPr/>
          <p:nvPr/>
        </p:nvSpPr>
        <p:spPr>
          <a:xfrm rot="2700000">
            <a:off x="8746039" y="3660773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0" name="矩形 49"/>
          <p:cNvSpPr/>
          <p:nvPr/>
        </p:nvSpPr>
        <p:spPr>
          <a:xfrm rot="2700000">
            <a:off x="4057979" y="449200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1" name="矩形 50"/>
          <p:cNvSpPr/>
          <p:nvPr/>
        </p:nvSpPr>
        <p:spPr>
          <a:xfrm rot="2700000">
            <a:off x="2557354" y="4317371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2" name="矩形 51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3" name="矩形 52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4" name="矩形 53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  <p:sp>
        <p:nvSpPr>
          <p:cNvPr id="55" name="矩形 54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/>
          </a:p>
        </p:txBody>
      </p:sp>
    </p:spTree>
    <p:extLst>
      <p:ext uri="{BB962C8B-B14F-4D97-AF65-F5344CB8AC3E}">
        <p14:creationId xmlns:p14="http://schemas.microsoft.com/office/powerpoint/2010/main" val="17258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417</Words>
  <Application>Microsoft Office PowerPoint</Application>
  <PresentationFormat>全屏显示(16:9)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DIN-BoldItalic</vt:lpstr>
      <vt:lpstr>Impact MT Std</vt:lpstr>
      <vt:lpstr>等线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cp:lastModifiedBy>陈敬天</cp:lastModifiedBy>
  <cp:revision>32</cp:revision>
  <dcterms:created xsi:type="dcterms:W3CDTF">2017-02-06T11:22:15Z</dcterms:created>
  <dcterms:modified xsi:type="dcterms:W3CDTF">2020-09-08T14:21:00Z</dcterms:modified>
</cp:coreProperties>
</file>