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6"/>
  </p:notesMasterIdLst>
  <p:sldIdLst>
    <p:sldId id="256" r:id="rId3"/>
    <p:sldId id="257" r:id="rId4"/>
    <p:sldId id="283" r:id="rId5"/>
    <p:sldId id="281" r:id="rId6"/>
    <p:sldId id="262" r:id="rId7"/>
    <p:sldId id="279" r:id="rId8"/>
    <p:sldId id="278" r:id="rId9"/>
    <p:sldId id="269" r:id="rId10"/>
    <p:sldId id="270" r:id="rId11"/>
    <p:sldId id="271" r:id="rId12"/>
    <p:sldId id="274" r:id="rId13"/>
    <p:sldId id="276" r:id="rId14"/>
    <p:sldId id="268" r:id="rId15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Nova Square" panose="020B0604020202020204" charset="-18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192162-1FA8-43E6-B2F3-ED86DCB81F26}">
  <a:tblStyle styleId="{44192162-1FA8-43E6-B2F3-ED86DCB81F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2e7e1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2e7e1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2e7e13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2e7e13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30a66b0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30a66b0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4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30a66b0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30a66b0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30a66b0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30a66b0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662E7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50600" y="2522900"/>
            <a:ext cx="28428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Bit Algo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FFFFFF"/>
                </a:solidFill>
                <a:latin typeface="Nova Square"/>
                <a:ea typeface="Nova Square"/>
                <a:cs typeface="Nova Square"/>
                <a:sym typeface="Nova Square"/>
              </a:rPr>
              <a:t>START</a:t>
            </a:r>
            <a:endParaRPr sz="3000">
              <a:solidFill>
                <a:srgbClr val="FFFFFF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4394100" cy="9354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-36225" y="808775"/>
            <a:ext cx="851100" cy="40560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8329125" y="609600"/>
            <a:ext cx="875100" cy="42009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36564"/>
          <a:stretch/>
        </p:blipFill>
        <p:spPr>
          <a:xfrm>
            <a:off x="3600450" y="1049395"/>
            <a:ext cx="1943100" cy="13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tAlgo PLUS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None/>
              <a:defRPr sz="3000" b="1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62E7D"/>
              </a:buClr>
              <a:buSzPts val="3000"/>
              <a:buFont typeface="Trebuchet MS"/>
              <a:buChar char="●"/>
              <a:defRPr sz="30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○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2400"/>
              <a:buFont typeface="Trebuchet MS"/>
              <a:buChar char="■"/>
              <a:defRPr sz="24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●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○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662E7D"/>
              </a:buClr>
              <a:buSzPts val="1800"/>
              <a:buFont typeface="Trebuchet MS"/>
              <a:buChar char="■"/>
              <a:defRPr sz="1800">
                <a:solidFill>
                  <a:srgbClr val="662E7D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8">
            <a:alphaModFix/>
          </a:blip>
          <a:srcRect l="19549" t="5468" r="14539" b="38449"/>
          <a:stretch/>
        </p:blipFill>
        <p:spPr>
          <a:xfrm>
            <a:off x="0" y="0"/>
            <a:ext cx="840101" cy="7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PLUS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37050" y="-30175"/>
            <a:ext cx="9205200" cy="8187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8">
            <a:alphaModFix/>
          </a:blip>
          <a:srcRect l="19549" t="5469" r="14539" b="40432"/>
          <a:stretch/>
        </p:blipFill>
        <p:spPr>
          <a:xfrm>
            <a:off x="0" y="0"/>
            <a:ext cx="8401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49950" y="148625"/>
            <a:ext cx="4064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3F3F3"/>
                </a:solidFill>
                <a:latin typeface="Nova Square"/>
                <a:ea typeface="Nova Square"/>
                <a:cs typeface="Nova Square"/>
                <a:sym typeface="Nova Square"/>
              </a:rPr>
              <a:t>Bit Algo START</a:t>
            </a:r>
            <a:endParaRPr sz="2400">
              <a:solidFill>
                <a:srgbClr val="F3F3F3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37050" y="4678625"/>
            <a:ext cx="9205200" cy="518100"/>
          </a:xfrm>
          <a:prstGeom prst="rect">
            <a:avLst/>
          </a:prstGeom>
          <a:solidFill>
            <a:srgbClr val="662E7D"/>
          </a:solidFill>
          <a:ln w="19050" cap="flat" cmpd="sng">
            <a:solidFill>
              <a:srgbClr val="662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-LGO-START/Semestr2-2019-2020/blob/master/NotDeepQuickSort.py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bitalgoag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-LGO-START/Semestr2-2019-2020/blob/master/findPair.py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-LGO-START/Semestr2-2019-2020/blob/master/merge_k_sorted_lists.py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1350B2-5A91-487F-B2FF-CA83BC5D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</a:t>
            </a:r>
            <a:r>
              <a:rPr lang="pl-PL" dirty="0" smtClean="0"/>
              <a:t>5 [Algorytm]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A1370A-A997-47B0-97A2-6B5F817C2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i="1" dirty="0"/>
              <a:t>Zaimplementuj funkcję </a:t>
            </a:r>
            <a:r>
              <a:rPr lang="pl-PL" sz="2000" dirty="0" err="1"/>
              <a:t>average_score</a:t>
            </a:r>
            <a:r>
              <a:rPr lang="pl-PL" sz="2000" dirty="0"/>
              <a:t>(</a:t>
            </a:r>
            <a:r>
              <a:rPr lang="pl-PL" sz="2000" dirty="0" err="1"/>
              <a:t>arr</a:t>
            </a:r>
            <a:r>
              <a:rPr lang="pl-PL" sz="2000" dirty="0"/>
              <a:t>, n, </a:t>
            </a:r>
            <a:r>
              <a:rPr lang="pl-PL" sz="2000" dirty="0" err="1"/>
              <a:t>lowest</a:t>
            </a:r>
            <a:r>
              <a:rPr lang="pl-PL" sz="2000" dirty="0"/>
              <a:t>, </a:t>
            </a:r>
            <a:r>
              <a:rPr lang="pl-PL" sz="2000" dirty="0" err="1"/>
              <a:t>highest</a:t>
            </a:r>
            <a:r>
              <a:rPr lang="pl-PL" sz="2000" dirty="0"/>
              <a:t>). Funkcja ta przyjmuje na wejściu tablicę n liczb rzeczywistych (ich rozkład nie jest znany, ale wszystkie są parami różne) i zwraca średnią wartość podanych liczb po odrzuceniu </a:t>
            </a:r>
            <a:r>
              <a:rPr lang="pl-PL" sz="2000" dirty="0" err="1"/>
              <a:t>lowest</a:t>
            </a:r>
            <a:r>
              <a:rPr lang="pl-PL" sz="2000" dirty="0"/>
              <a:t> najmniejszych oraz </a:t>
            </a:r>
            <a:r>
              <a:rPr lang="pl-PL" sz="2000" dirty="0" err="1"/>
              <a:t>highest</a:t>
            </a:r>
            <a:r>
              <a:rPr lang="pl-PL" sz="2000" dirty="0"/>
              <a:t> największych. </a:t>
            </a:r>
            <a:r>
              <a:rPr lang="pl-PL" sz="2000" i="1" dirty="0"/>
              <a:t>Zaimplementowana funkcja </a:t>
            </a:r>
            <a:r>
              <a:rPr lang="pl-PL" sz="2000" dirty="0"/>
              <a:t>powinna być możliwie jak najszybsza. Oszacuj jej złożoność czasową (oraz bardzo krótko uzasadnić to oszacowanie</a:t>
            </a:r>
            <a:r>
              <a:rPr lang="pl-PL" sz="2000" dirty="0" smtClean="0"/>
              <a:t>).</a:t>
            </a:r>
          </a:p>
          <a:p>
            <a:pPr marL="38100" indent="0">
              <a:buNone/>
            </a:pPr>
            <a:r>
              <a:rPr lang="pl-PL" sz="2000" dirty="0" smtClean="0"/>
              <a:t>Ale my skupimy się tylko na algorytmie :D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79746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71CF9C-E016-414F-8094-62DEB872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</a:t>
            </a:r>
            <a:r>
              <a:rPr lang="pl-PL" dirty="0"/>
              <a:t>6</a:t>
            </a:r>
            <a:r>
              <a:rPr lang="pl-PL" dirty="0" smtClean="0"/>
              <a:t> [Algorytm]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BB6326-504E-441A-9DE8-A8233EF3A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Dana jest tablica zawierająca liczby rzeczywiste. Różnych wartości w tablicy jest tylko log(n), gdzie n to rozmiar tablicy. Proszę zaproponować algorytm sortujący tablicę w czasie O(</a:t>
            </a:r>
            <a:r>
              <a:rPr lang="pl-PL" sz="2000" dirty="0" err="1"/>
              <a:t>nlog</a:t>
            </a:r>
            <a:r>
              <a:rPr lang="pl-PL" sz="2000" dirty="0"/>
              <a:t>(log(n)). Wskazówka: problem da się </a:t>
            </a:r>
            <a:r>
              <a:rPr lang="pl-PL" sz="2000" dirty="0" smtClean="0"/>
              <a:t>rozwiązać </a:t>
            </a:r>
            <a:r>
              <a:rPr lang="pl-PL" sz="2000" dirty="0"/>
              <a:t>wykorzystując algorytm wyszukiwania binarnego i dodatkową tablicę o rozmiarze log(n).</a:t>
            </a:r>
          </a:p>
        </p:txBody>
      </p:sp>
    </p:spTree>
    <p:extLst>
      <p:ext uri="{BB962C8B-B14F-4D97-AF65-F5344CB8AC3E}">
        <p14:creationId xmlns:p14="http://schemas.microsoft.com/office/powerpoint/2010/main" val="381426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1B832-818E-4508-8C69-DB439FF5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</a:t>
            </a:r>
            <a:r>
              <a:rPr lang="pl-PL" dirty="0" smtClean="0"/>
              <a:t>7 [Algorytm, Implementacja]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FAEC77-A7E7-4950-85C4-D296039E0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800" dirty="0"/>
              <a:t>Proszę zaimplementować algorytm </a:t>
            </a:r>
            <a:r>
              <a:rPr lang="pl-PL" sz="2800" dirty="0" err="1"/>
              <a:t>QuickSort</a:t>
            </a:r>
            <a:r>
              <a:rPr lang="pl-PL" sz="2800" dirty="0"/>
              <a:t>, tak aby głębokość stosu rekursji nie </a:t>
            </a:r>
            <a:r>
              <a:rPr lang="pl-PL" sz="2800" dirty="0" smtClean="0"/>
              <a:t>przekraczała </a:t>
            </a:r>
            <a:r>
              <a:rPr lang="pl-PL" sz="2800" dirty="0"/>
              <a:t>O(log(n</a:t>
            </a:r>
            <a:r>
              <a:rPr lang="pl-PL" sz="2800" dirty="0" smtClean="0"/>
              <a:t>)).</a:t>
            </a:r>
          </a:p>
          <a:p>
            <a:pPr marL="38100" indent="0">
              <a:buNone/>
            </a:pPr>
            <a:r>
              <a:rPr lang="pl-PL" sz="2800" dirty="0">
                <a:hlinkClick r:id="rId2"/>
              </a:rPr>
              <a:t>https://github.com/BIT-LGO-START/Semestr2-2019-2020/blob/master/NotDeepQuickSort.py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0385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457200" y="788401"/>
            <a:ext cx="82296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Sprawy organizacyjne</a:t>
            </a:r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272850" y="1282625"/>
            <a:ext cx="85983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buSzPts val="2400"/>
            </a:pPr>
            <a:r>
              <a:rPr lang="pl" sz="2400" dirty="0"/>
              <a:t>zajęcia regularnie co tydzień: poniedziałek </a:t>
            </a:r>
            <a:r>
              <a:rPr lang="pl" sz="2400" dirty="0"/>
              <a:t>16:15-17:50 </a:t>
            </a:r>
            <a:r>
              <a:rPr lang="pl" sz="2400" dirty="0" smtClean="0"/>
              <a:t>(3.27), </a:t>
            </a:r>
            <a:r>
              <a:rPr lang="pl" sz="2400" dirty="0"/>
              <a:t>środa 16:15-17:50 (?)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sz="2400" u="sng" dirty="0">
                <a:solidFill>
                  <a:schemeClr val="hlink"/>
                </a:solidFill>
                <a:hlinkClick r:id="rId3"/>
              </a:rPr>
              <a:t>https://www.facebook.com/groups/bitalgoagh/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450573" y="2438400"/>
            <a:ext cx="8226671" cy="850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 dirty="0" smtClean="0"/>
              <a:t>Pon 09.03.2020</a:t>
            </a:r>
            <a:r>
              <a:rPr lang="pl" sz="4800" dirty="0" smtClean="0"/>
              <a:t/>
            </a:r>
            <a:br>
              <a:rPr lang="pl" sz="4800" dirty="0" smtClean="0"/>
            </a:br>
            <a:r>
              <a:rPr lang="pl" sz="4800" dirty="0" smtClean="0"/>
              <a:t>Merge i Quick – zadania</a:t>
            </a:r>
            <a:endParaRPr sz="4800" i="1" dirty="0"/>
          </a:p>
        </p:txBody>
      </p:sp>
    </p:spTree>
    <p:extLst>
      <p:ext uri="{BB962C8B-B14F-4D97-AF65-F5344CB8AC3E}">
        <p14:creationId xmlns:p14="http://schemas.microsoft.com/office/powerpoint/2010/main" val="305585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026940"/>
            <a:ext cx="8229600" cy="570600"/>
          </a:xfrm>
        </p:spPr>
        <p:txBody>
          <a:bodyPr/>
          <a:lstStyle/>
          <a:p>
            <a:r>
              <a:rPr lang="pl" sz="4000" dirty="0"/>
              <a:t>Założenia</a:t>
            </a:r>
            <a:endParaRPr lang="pl-PL" sz="36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485071"/>
            <a:ext cx="8229600" cy="3725700"/>
          </a:xfrm>
        </p:spPr>
        <p:txBody>
          <a:bodyPr/>
          <a:lstStyle/>
          <a:p>
            <a:r>
              <a:rPr lang="pl-PL" dirty="0" smtClean="0"/>
              <a:t>Rozumiecie </a:t>
            </a:r>
            <a:r>
              <a:rPr lang="pl-PL" dirty="0" err="1" smtClean="0"/>
              <a:t>MergeSorta</a:t>
            </a:r>
            <a:endParaRPr lang="pl-PL" dirty="0" smtClean="0"/>
          </a:p>
          <a:p>
            <a:r>
              <a:rPr lang="pl-PL" dirty="0" smtClean="0"/>
              <a:t>Rozumie</a:t>
            </a:r>
            <a:r>
              <a:rPr lang="pl-PL" dirty="0"/>
              <a:t>cie</a:t>
            </a:r>
            <a:r>
              <a:rPr lang="pl-PL" dirty="0" smtClean="0"/>
              <a:t> kopce min i max</a:t>
            </a:r>
          </a:p>
          <a:p>
            <a:r>
              <a:rPr lang="pl-PL" dirty="0" smtClean="0"/>
              <a:t>Rozumiecie </a:t>
            </a:r>
            <a:r>
              <a:rPr lang="pl-PL" dirty="0" err="1" smtClean="0"/>
              <a:t>QuickSorta</a:t>
            </a:r>
            <a:r>
              <a:rPr lang="pl-PL" dirty="0" smtClean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127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450573" y="2438400"/>
            <a:ext cx="8226671" cy="850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 dirty="0" smtClean="0"/>
              <a:t>Zadania</a:t>
            </a:r>
            <a:br>
              <a:rPr lang="pl" sz="4800" dirty="0" smtClean="0"/>
            </a:br>
            <a:r>
              <a:rPr lang="pl" sz="4800" i="1" dirty="0" smtClean="0"/>
              <a:t>MergeSort i QuickSort</a:t>
            </a:r>
            <a:endParaRPr sz="4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1 [Algorytm]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400" dirty="0" smtClean="0"/>
              <a:t>3. Mamy serię pojemników z wodą, połączonych (każdy z każdym) rurami. Pojemniki maja kształty prostokątów (2d), rury nie maja objętości (powierzchni). Każdy pojemnik opisany jest przez współrzędne lewego górnego rogu i prawego dolnego rogu. Wiemy, ze do pojemników nalano A wody (oczywiście woda rurami spłynęła do najniższych pojemników). Obliczyć ile pojemników zostało w pełni zalanych.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605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636B18-92C7-4F40-A9CE-A25B50DF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</a:t>
            </a:r>
            <a:r>
              <a:rPr lang="pl-PL" dirty="0"/>
              <a:t>2</a:t>
            </a:r>
            <a:r>
              <a:rPr lang="pl-PL" dirty="0" smtClean="0"/>
              <a:t> [Algorytm, implementacja]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77EA03-33E8-4894-B6CE-2ED0CBFCB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400" dirty="0"/>
              <a:t>Dana jest tablica zawierająca liczby naturalne. Proszę zaimplementować funkcję odpowiadającą na pytanie czy w tablicy jest para sumująca się do jakiejś liczby x. Funkcja powinna być jak najszybsza. </a:t>
            </a:r>
          </a:p>
          <a:p>
            <a:pPr marL="38100" indent="0">
              <a:buNone/>
            </a:pPr>
            <a:r>
              <a:rPr lang="pl-PL" sz="2400" dirty="0" err="1"/>
              <a:t>findPair</a:t>
            </a:r>
            <a:r>
              <a:rPr lang="pl-PL" sz="2400" dirty="0"/>
              <a:t>(</a:t>
            </a:r>
            <a:r>
              <a:rPr lang="pl-PL" sz="2400" dirty="0" err="1"/>
              <a:t>arr</a:t>
            </a:r>
            <a:r>
              <a:rPr lang="pl-PL" sz="2400" dirty="0"/>
              <a:t>, x) -&gt; </a:t>
            </a:r>
            <a:r>
              <a:rPr lang="pl-PL" sz="2400" dirty="0" err="1" smtClean="0"/>
              <a:t>bool</a:t>
            </a:r>
            <a:r>
              <a:rPr lang="pl-PL" sz="2400" dirty="0" smtClean="0"/>
              <a:t>.</a:t>
            </a:r>
          </a:p>
          <a:p>
            <a:pPr marL="38100" indent="0">
              <a:buNone/>
            </a:pPr>
            <a:r>
              <a:rPr lang="pl-PL" sz="2800" dirty="0">
                <a:hlinkClick r:id="rId2"/>
              </a:rPr>
              <a:t>https://github.com/BIT-LGO-START/Semestr2-2019-2020/blob/master/findPair.py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332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FFDF9-825B-4B5D-8C60-E7F71507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</a:t>
            </a:r>
            <a:r>
              <a:rPr lang="pl-PL" dirty="0" smtClean="0"/>
              <a:t>3 [Algorytm]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095D323-D6B9-4389-99C2-4788E4690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800" dirty="0"/>
              <a:t>Zaproponuj </a:t>
            </a:r>
            <a:r>
              <a:rPr lang="pl-PL" sz="2800" dirty="0" smtClean="0"/>
              <a:t>algorytm </a:t>
            </a:r>
            <a:r>
              <a:rPr lang="pl-PL" sz="2800" dirty="0"/>
              <a:t>scalający k posortowanych tablic w jedną posortowaną tablicę. Łączna liczba elementów we wszystkich tablicach wynosi n. Algorytm powinien najlepiej działać w czasie O(n*log(k</a:t>
            </a:r>
            <a:r>
              <a:rPr lang="pl-PL" sz="2800" dirty="0" smtClean="0"/>
              <a:t>)).</a:t>
            </a:r>
          </a:p>
          <a:p>
            <a:pPr marL="38100" indent="0">
              <a:buNone/>
            </a:pPr>
            <a:r>
              <a:rPr lang="pl-PL" sz="2800" dirty="0">
                <a:hlinkClick r:id="rId2"/>
              </a:rPr>
              <a:t>https://github.com/BIT-LGO-START/Semestr2-2019-2020/blob/master/merge_k_sorted_lists.py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42695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12B3F7-8865-4C2B-8229-3902516E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</a:t>
            </a:r>
            <a:r>
              <a:rPr lang="pl-PL" dirty="0"/>
              <a:t>4 [Algorytm]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30F8E4-B95C-4552-8DDD-9D95F4AFF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l-PL" sz="2000" dirty="0"/>
              <a:t>Dana jest n-elementowa tablica A zawierająca liczby naturalne (potencjalnie bardzo duże). Wiadomo, że tablica A powstała w dwóch krokach. Najpierw wygenerowano losowo (z nieznanym rozkładem) n różnych liczb nieparzystych i posortowano je rosnąco. Następnie wybrano losowo </a:t>
            </a:r>
            <a:r>
              <a:rPr lang="pl-PL" sz="2000" dirty="0" err="1"/>
              <a:t>ceil</a:t>
            </a:r>
            <a:r>
              <a:rPr lang="pl-PL" sz="2000" dirty="0"/>
              <a:t>(log n) elementów powstałej tablicy i zamieniono je na losowo wybrane liczby parzyste. Zaproponuj (bez implementacji!) algorytm sortowania tak powstałych danych. Algorytm powinien być możliwie jak najszybszy. Proszę oszacować i podać jego złożoność czasową.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281498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tAlgo STAR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435</Words>
  <Application>Microsoft Office PowerPoint</Application>
  <PresentationFormat>Pokaz na ekranie (16:9)</PresentationFormat>
  <Paragraphs>30</Paragraphs>
  <Slides>13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Nova Square</vt:lpstr>
      <vt:lpstr>Simple Light</vt:lpstr>
      <vt:lpstr>BitAlgo START</vt:lpstr>
      <vt:lpstr>Prezentacja programu PowerPoint</vt:lpstr>
      <vt:lpstr>Sprawy organizacyjne</vt:lpstr>
      <vt:lpstr>Pon 09.03.2020 Merge i Quick – zadania</vt:lpstr>
      <vt:lpstr>Założenia</vt:lpstr>
      <vt:lpstr>Zadania MergeSort i QuickSort</vt:lpstr>
      <vt:lpstr>Zadanie 1 [Algorytm]</vt:lpstr>
      <vt:lpstr>Zadanie 2 [Algorytm, implementacja]</vt:lpstr>
      <vt:lpstr>Zadanie 3 [Algorytm]</vt:lpstr>
      <vt:lpstr>Zadanie 4 [Algorytm]</vt:lpstr>
      <vt:lpstr>Zadanie 5 [Algorytm]</vt:lpstr>
      <vt:lpstr>Zadanie 6 [Algorytm]</vt:lpstr>
      <vt:lpstr>Zadanie 7 [Algorytm, Implementacja]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Wąsowicz</dc:creator>
  <cp:lastModifiedBy>Jan Trynda</cp:lastModifiedBy>
  <cp:revision>20</cp:revision>
  <dcterms:modified xsi:type="dcterms:W3CDTF">2020-03-09T11:47:03Z</dcterms:modified>
</cp:coreProperties>
</file>