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3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AEC-1C86-4162-9DBA-2265D01BACBD}" type="datetimeFigureOut">
              <a:rPr lang="zh-CN" altLang="en-US" smtClean="0"/>
              <a:t>2013/6/13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8CB89-14F9-42CA-AA0E-AE0022F17E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4A8E9-CEE4-4BA1-81CE-4B482DCACAE8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9E93C-8212-4063-8955-BA789F172EC5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" Target="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slide" Target="slide6.xml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总复习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89000" y="2098675"/>
            <a:ext cx="1905000" cy="16002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向量的</a:t>
            </a:r>
          </a:p>
          <a:p>
            <a:pPr algn="ctr"/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线性运算</a:t>
            </a:r>
            <a:endParaRPr kumimoji="1" lang="zh-CN" altLang="en-US" sz="2800" b="1">
              <a:solidFill>
                <a:schemeClr val="bg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58" name="Rectangle 1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553200" y="2098675"/>
            <a:ext cx="1905000" cy="16002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向量的</a:t>
            </a:r>
          </a:p>
          <a:p>
            <a:pPr algn="ctr"/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表示法</a:t>
            </a:r>
          </a:p>
        </p:txBody>
      </p:sp>
      <p:sp>
        <p:nvSpPr>
          <p:cNvPr id="2059" name="Rectangl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365875" y="4892675"/>
            <a:ext cx="2057400" cy="838200"/>
          </a:xfrm>
          <a:prstGeom prst="rect">
            <a:avLst/>
          </a:prstGeom>
          <a:solidFill>
            <a:srgbClr val="005250"/>
          </a:solidFill>
          <a:ln w="76200" cmpd="tri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向量积</a:t>
            </a:r>
          </a:p>
        </p:txBody>
      </p:sp>
      <p:sp>
        <p:nvSpPr>
          <p:cNvPr id="2060" name="Rectangle 1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89000" y="4902200"/>
            <a:ext cx="2057400" cy="838200"/>
          </a:xfrm>
          <a:prstGeom prst="rect">
            <a:avLst/>
          </a:prstGeom>
          <a:solidFill>
            <a:srgbClr val="005250"/>
          </a:solidFill>
          <a:ln w="76200" cmpd="tri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数量积</a:t>
            </a:r>
          </a:p>
        </p:txBody>
      </p:sp>
      <p:sp>
        <p:nvSpPr>
          <p:cNvPr id="2061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32200" y="4902200"/>
            <a:ext cx="2057400" cy="838200"/>
          </a:xfrm>
          <a:prstGeom prst="rect">
            <a:avLst/>
          </a:prstGeom>
          <a:solidFill>
            <a:srgbClr val="005250"/>
          </a:solidFill>
          <a:ln w="76200" cmpd="tri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混合积</a:t>
            </a:r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5918200" y="2390775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666699"/>
              </a:gs>
              <a:gs pos="100000">
                <a:srgbClr val="009900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2847975" y="2365375"/>
            <a:ext cx="685800" cy="304800"/>
          </a:xfrm>
          <a:prstGeom prst="leftArrow">
            <a:avLst>
              <a:gd name="adj1" fmla="val 50000"/>
              <a:gd name="adj2" fmla="val 56250"/>
            </a:avLst>
          </a:prstGeom>
          <a:gradFill rotWithShape="0">
            <a:gsLst>
              <a:gs pos="0">
                <a:srgbClr val="006600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4537075" y="30607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2"/>
              </a:gs>
              <a:gs pos="100000">
                <a:srgbClr val="FF9900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17675" y="4064000"/>
            <a:ext cx="5791200" cy="838200"/>
            <a:chOff x="1008" y="2400"/>
            <a:chExt cx="3648" cy="624"/>
          </a:xfrm>
        </p:grpSpPr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1060" y="2688"/>
              <a:ext cx="3491" cy="48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005250"/>
                </a:gs>
              </a:gsLst>
              <a:lin ang="5400000" scaled="1"/>
            </a:gradFill>
            <a:ln w="38100" cmpd="dbl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AutoShape 17"/>
            <p:cNvSpPr>
              <a:spLocks noChangeArrowheads="1"/>
            </p:cNvSpPr>
            <p:nvPr/>
          </p:nvSpPr>
          <p:spPr bwMode="auto">
            <a:xfrm>
              <a:off x="2784" y="2400"/>
              <a:ext cx="240" cy="624"/>
            </a:xfrm>
            <a:prstGeom prst="downArrow">
              <a:avLst>
                <a:gd name="adj1" fmla="val 50000"/>
                <a:gd name="adj2" fmla="val 65000"/>
              </a:avLst>
            </a:prstGeom>
            <a:gradFill rotWithShape="0">
              <a:gsLst>
                <a:gs pos="0">
                  <a:srgbClr val="FF9900"/>
                </a:gs>
                <a:gs pos="100000">
                  <a:srgbClr val="005250"/>
                </a:gs>
              </a:gsLst>
              <a:lin ang="5400000" scaled="1"/>
            </a:gradFill>
            <a:ln w="38100" cmpd="dbl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67" name="AutoShape 19"/>
            <p:cNvSpPr>
              <a:spLocks noChangeArrowheads="1"/>
            </p:cNvSpPr>
            <p:nvPr/>
          </p:nvSpPr>
          <p:spPr bwMode="auto">
            <a:xfrm>
              <a:off x="1008" y="268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gradFill rotWithShape="0">
              <a:gsLst>
                <a:gs pos="0">
                  <a:srgbClr val="FF9900"/>
                </a:gs>
                <a:gs pos="100000">
                  <a:srgbClr val="005250"/>
                </a:gs>
              </a:gsLst>
              <a:lin ang="5400000" scaled="1"/>
            </a:gradFill>
            <a:ln w="38100" cmpd="dbl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68" name="AutoShape 20"/>
            <p:cNvSpPr>
              <a:spLocks noChangeArrowheads="1"/>
            </p:cNvSpPr>
            <p:nvPr/>
          </p:nvSpPr>
          <p:spPr bwMode="auto">
            <a:xfrm>
              <a:off x="4464" y="268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gradFill rotWithShape="0">
              <a:gsLst>
                <a:gs pos="0">
                  <a:srgbClr val="FF9900"/>
                </a:gs>
                <a:gs pos="100000">
                  <a:srgbClr val="005250"/>
                </a:gs>
              </a:gsLst>
              <a:lin ang="5400000" scaled="1"/>
            </a:gradFill>
            <a:ln w="38100" cmpd="dbl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22625" y="3482975"/>
            <a:ext cx="2971800" cy="790575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40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向量的积</a:t>
            </a:r>
          </a:p>
        </p:txBody>
      </p:sp>
      <p:sp>
        <p:nvSpPr>
          <p:cNvPr id="2069" name="Oval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463925" y="1698625"/>
            <a:ext cx="2514600" cy="1371600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向量概念</a:t>
            </a:r>
            <a:endParaRPr kumimoji="1" lang="zh-CN" altLang="en-US" sz="4000" b="1">
              <a:solidFill>
                <a:srgbClr val="FF0066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73" name="AutoShape 25"/>
          <p:cNvSpPr>
            <a:spLocks noChangeArrowheads="1"/>
          </p:cNvSpPr>
          <p:nvPr/>
        </p:nvSpPr>
        <p:spPr bwMode="auto">
          <a:xfrm>
            <a:off x="2946400" y="5165725"/>
            <a:ext cx="647700" cy="269875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005250"/>
          </a:solidFill>
          <a:ln w="38100" cmpd="dbl">
            <a:solidFill>
              <a:srgbClr val="33CC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4" name="AutoShape 26"/>
          <p:cNvSpPr>
            <a:spLocks noChangeArrowheads="1"/>
          </p:cNvSpPr>
          <p:nvPr/>
        </p:nvSpPr>
        <p:spPr bwMode="auto">
          <a:xfrm flipH="1">
            <a:off x="5689600" y="5165725"/>
            <a:ext cx="647700" cy="269875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005250"/>
          </a:solidFill>
          <a:ln w="38100" cmpd="dbl">
            <a:solidFill>
              <a:srgbClr val="33CC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914400" y="806450"/>
            <a:ext cx="510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（一）向量代数</a:t>
            </a:r>
          </a:p>
        </p:txBody>
      </p:sp>
      <p:sp>
        <p:nvSpPr>
          <p:cNvPr id="2076" name="Rectangle 28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153400" y="6264275"/>
            <a:ext cx="762000" cy="4413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 animBg="1" autoUpdateAnimBg="0"/>
      <p:bldP spid="2058" grpId="0" animBg="1" autoUpdateAnimBg="0"/>
      <p:bldP spid="2059" grpId="0" animBg="1" autoUpdateAnimBg="0"/>
      <p:bldP spid="2060" grpId="0" animBg="1" autoUpdateAnimBg="0"/>
      <p:bldP spid="2061" grpId="0" animBg="1" autoUpdateAnimBg="0"/>
      <p:bldP spid="2062" grpId="0" animBg="1"/>
      <p:bldP spid="2063" grpId="0" animBg="1"/>
      <p:bldP spid="2064" grpId="0" animBg="1"/>
      <p:bldP spid="2056" grpId="0" animBg="1" autoUpdateAnimBg="0"/>
      <p:bldP spid="2069" grpId="0" animBg="1" autoUpdateAnimBg="0"/>
      <p:bldP spid="2073" grpId="0" animBg="1"/>
      <p:bldP spid="20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082925" y="4222750"/>
            <a:ext cx="1412875" cy="685800"/>
          </a:xfrm>
          <a:prstGeom prst="rect">
            <a:avLst/>
          </a:prstGeom>
          <a:solidFill>
            <a:srgbClr val="800080"/>
          </a:solidFill>
          <a:ln w="76200" cmpd="tri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直 线</a:t>
            </a:r>
          </a:p>
        </p:txBody>
      </p:sp>
      <p:sp>
        <p:nvSpPr>
          <p:cNvPr id="8196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983163" y="3079750"/>
            <a:ext cx="1427162" cy="7620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600" b="1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曲面</a:t>
            </a:r>
            <a:endParaRPr kumimoji="1" lang="zh-CN" altLang="en-US" sz="3600">
              <a:solidFill>
                <a:srgbClr val="FF00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197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068638" y="3079750"/>
            <a:ext cx="1427162" cy="762000"/>
          </a:xfrm>
          <a:prstGeom prst="rect">
            <a:avLst/>
          </a:prstGeom>
          <a:solidFill>
            <a:srgbClr val="006600"/>
          </a:solidFill>
          <a:ln w="76200" cmpd="tri">
            <a:solidFill>
              <a:srgbClr val="00CC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600" b="1">
                <a:solidFill>
                  <a:srgbClr val="FF6600"/>
                </a:solidFill>
                <a:latin typeface="隶书" pitchFamily="49" charset="-122"/>
                <a:ea typeface="隶书" pitchFamily="49" charset="-122"/>
              </a:rPr>
              <a:t>曲线</a:t>
            </a:r>
          </a:p>
        </p:txBody>
      </p:sp>
      <p:sp>
        <p:nvSpPr>
          <p:cNvPr id="8198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019675" y="4222750"/>
            <a:ext cx="1412875" cy="685800"/>
          </a:xfrm>
          <a:prstGeom prst="rect">
            <a:avLst/>
          </a:prstGeom>
          <a:solidFill>
            <a:srgbClr val="00CCFF"/>
          </a:solidFill>
          <a:ln w="76200" cmpd="tri">
            <a:solidFill>
              <a:srgbClr val="00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rgbClr val="FF6600"/>
                </a:solidFill>
                <a:latin typeface="隶书" pitchFamily="49" charset="-122"/>
                <a:ea typeface="隶书" pitchFamily="49" charset="-122"/>
              </a:rPr>
              <a:t>平 面</a:t>
            </a:r>
          </a:p>
        </p:txBody>
      </p:sp>
      <p:sp>
        <p:nvSpPr>
          <p:cNvPr id="8199" name="Rectangl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" y="5353050"/>
            <a:ext cx="1752600" cy="533400"/>
          </a:xfrm>
          <a:prstGeom prst="rect">
            <a:avLst/>
          </a:prstGeom>
          <a:solidFill>
            <a:srgbClr val="CC3399"/>
          </a:solidFill>
          <a:ln w="76200" cmpd="tri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参数方程</a:t>
            </a:r>
          </a:p>
        </p:txBody>
      </p:sp>
      <p:sp>
        <p:nvSpPr>
          <p:cNvPr id="8200" name="Rectangle 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989763" y="2774950"/>
            <a:ext cx="1752600" cy="5334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旋转曲面</a:t>
            </a:r>
          </a:p>
        </p:txBody>
      </p:sp>
      <p:sp>
        <p:nvSpPr>
          <p:cNvPr id="8201" name="Rectangl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989763" y="3592513"/>
            <a:ext cx="1752600" cy="5334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柱  面</a:t>
            </a:r>
          </a:p>
        </p:txBody>
      </p:sp>
      <p:sp>
        <p:nvSpPr>
          <p:cNvPr id="8202" name="Rectangle 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989763" y="4397375"/>
            <a:ext cx="1752600" cy="5334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二次曲面</a:t>
            </a:r>
          </a:p>
        </p:txBody>
      </p:sp>
      <p:sp>
        <p:nvSpPr>
          <p:cNvPr id="8203" name="Rectangl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" y="2774950"/>
            <a:ext cx="1752600" cy="533400"/>
          </a:xfrm>
          <a:prstGeom prst="rect">
            <a:avLst/>
          </a:prstGeom>
          <a:solidFill>
            <a:srgbClr val="339933"/>
          </a:solidFill>
          <a:ln w="76200" cmpd="tri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一般方程</a:t>
            </a:r>
          </a:p>
        </p:txBody>
      </p:sp>
      <p:sp>
        <p:nvSpPr>
          <p:cNvPr id="8204" name="Rectangle 1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" y="3613150"/>
            <a:ext cx="1752600" cy="533400"/>
          </a:xfrm>
          <a:prstGeom prst="rect">
            <a:avLst/>
          </a:prstGeom>
          <a:solidFill>
            <a:srgbClr val="339933"/>
          </a:solidFill>
          <a:ln w="76200" cmpd="tri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参数方程</a:t>
            </a:r>
          </a:p>
        </p:txBody>
      </p:sp>
      <p:sp>
        <p:nvSpPr>
          <p:cNvPr id="8205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" y="4406900"/>
            <a:ext cx="1752600" cy="533400"/>
          </a:xfrm>
          <a:prstGeom prst="rect">
            <a:avLst/>
          </a:prstGeom>
          <a:solidFill>
            <a:srgbClr val="CC3399"/>
          </a:solidFill>
          <a:ln w="76200" cmpd="tri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一般方程</a:t>
            </a:r>
          </a:p>
        </p:txBody>
      </p:sp>
      <p:sp>
        <p:nvSpPr>
          <p:cNvPr id="8206" name="Rectangle 1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851150" y="5308600"/>
            <a:ext cx="1905000" cy="546100"/>
          </a:xfrm>
          <a:prstGeom prst="rect">
            <a:avLst/>
          </a:prstGeom>
          <a:solidFill>
            <a:srgbClr val="CC3399"/>
          </a:solidFill>
          <a:ln w="76200" cmpd="tri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对称式方程</a:t>
            </a:r>
          </a:p>
        </p:txBody>
      </p:sp>
      <p:sp>
        <p:nvSpPr>
          <p:cNvPr id="8208" name="Rectangl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832350" y="5308600"/>
            <a:ext cx="1905000" cy="546100"/>
          </a:xfrm>
          <a:prstGeom prst="rect">
            <a:avLst/>
          </a:prstGeom>
          <a:solidFill>
            <a:srgbClr val="00CCFF"/>
          </a:solidFill>
          <a:ln w="76200" cmpd="tri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rgbClr val="FF6600"/>
                </a:solidFill>
                <a:latin typeface="隶书" pitchFamily="49" charset="-122"/>
                <a:ea typeface="隶书" pitchFamily="49" charset="-122"/>
              </a:rPr>
              <a:t>点法式方程</a:t>
            </a:r>
          </a:p>
        </p:txBody>
      </p:sp>
      <p:sp>
        <p:nvSpPr>
          <p:cNvPr id="8209" name="Rectangle 1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010400" y="5308600"/>
            <a:ext cx="1752600" cy="533400"/>
          </a:xfrm>
          <a:prstGeom prst="rect">
            <a:avLst/>
          </a:prstGeom>
          <a:solidFill>
            <a:srgbClr val="00CCFF"/>
          </a:solidFill>
          <a:ln w="76200" cmpd="tri">
            <a:solidFill>
              <a:srgbClr val="00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rgbClr val="FF6600"/>
                </a:solidFill>
                <a:latin typeface="隶书" pitchFamily="49" charset="-122"/>
                <a:ea typeface="隶书" pitchFamily="49" charset="-122"/>
              </a:rPr>
              <a:t>一般方程</a:t>
            </a:r>
          </a:p>
        </p:txBody>
      </p:sp>
      <p:sp>
        <p:nvSpPr>
          <p:cNvPr id="8210" name="AutoShape 18"/>
          <p:cNvSpPr>
            <a:spLocks noChangeArrowheads="1"/>
          </p:cNvSpPr>
          <p:nvPr/>
        </p:nvSpPr>
        <p:spPr bwMode="auto">
          <a:xfrm>
            <a:off x="3568700" y="2600325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FF6600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211" name="AutoShape 19"/>
          <p:cNvSpPr>
            <a:spLocks noChangeArrowheads="1"/>
          </p:cNvSpPr>
          <p:nvPr/>
        </p:nvSpPr>
        <p:spPr bwMode="auto">
          <a:xfrm>
            <a:off x="5549900" y="2600325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FF6600"/>
              </a:gs>
              <a:gs pos="100000">
                <a:srgbClr val="5454D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6477000" y="3003550"/>
            <a:ext cx="512763" cy="1752600"/>
            <a:chOff x="3914" y="1392"/>
            <a:chExt cx="406" cy="1104"/>
          </a:xfrm>
        </p:grpSpPr>
        <p:sp>
          <p:nvSpPr>
            <p:cNvPr id="8212" name="AutoShape 20"/>
            <p:cNvSpPr>
              <a:spLocks noChangeArrowheads="1"/>
            </p:cNvSpPr>
            <p:nvPr/>
          </p:nvSpPr>
          <p:spPr bwMode="auto">
            <a:xfrm>
              <a:off x="4176" y="1392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00CC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AutoShape 21"/>
            <p:cNvSpPr>
              <a:spLocks noChangeArrowheads="1"/>
            </p:cNvSpPr>
            <p:nvPr/>
          </p:nvSpPr>
          <p:spPr bwMode="auto">
            <a:xfrm>
              <a:off x="4176" y="1872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00CC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AutoShape 22"/>
            <p:cNvSpPr>
              <a:spLocks noChangeArrowheads="1"/>
            </p:cNvSpPr>
            <p:nvPr/>
          </p:nvSpPr>
          <p:spPr bwMode="auto">
            <a:xfrm>
              <a:off x="4176" y="2400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00CC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3914" y="1728"/>
              <a:ext cx="240" cy="4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4128" y="1427"/>
              <a:ext cx="48" cy="10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17" name="AutoShape 25"/>
          <p:cNvSpPr>
            <a:spLocks noChangeArrowheads="1"/>
          </p:cNvSpPr>
          <p:nvPr/>
        </p:nvSpPr>
        <p:spPr bwMode="auto">
          <a:xfrm>
            <a:off x="3581400" y="3860800"/>
            <a:ext cx="304800" cy="355600"/>
          </a:xfrm>
          <a:prstGeom prst="downArrow">
            <a:avLst>
              <a:gd name="adj1" fmla="val 50000"/>
              <a:gd name="adj2" fmla="val 29167"/>
            </a:avLst>
          </a:prstGeom>
          <a:gradFill rotWithShape="0">
            <a:gsLst>
              <a:gs pos="0">
                <a:srgbClr val="006600"/>
              </a:gs>
              <a:gs pos="100000">
                <a:srgbClr val="D6009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218" name="AutoShape 26"/>
          <p:cNvSpPr>
            <a:spLocks noChangeArrowheads="1"/>
          </p:cNvSpPr>
          <p:nvPr/>
        </p:nvSpPr>
        <p:spPr bwMode="auto">
          <a:xfrm>
            <a:off x="5562600" y="3895725"/>
            <a:ext cx="304800" cy="2889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514600" y="3003550"/>
            <a:ext cx="533400" cy="914400"/>
            <a:chOff x="1488" y="1392"/>
            <a:chExt cx="336" cy="576"/>
          </a:xfrm>
        </p:grpSpPr>
        <p:sp>
          <p:nvSpPr>
            <p:cNvPr id="8220" name="AutoShape 28"/>
            <p:cNvSpPr>
              <a:spLocks noChangeArrowheads="1"/>
            </p:cNvSpPr>
            <p:nvPr/>
          </p:nvSpPr>
          <p:spPr bwMode="auto">
            <a:xfrm>
              <a:off x="1488" y="1392"/>
              <a:ext cx="192" cy="9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AutoShape 29"/>
            <p:cNvSpPr>
              <a:spLocks noChangeArrowheads="1"/>
            </p:cNvSpPr>
            <p:nvPr/>
          </p:nvSpPr>
          <p:spPr bwMode="auto">
            <a:xfrm>
              <a:off x="1488" y="1872"/>
              <a:ext cx="192" cy="9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Rectangle 30"/>
            <p:cNvSpPr>
              <a:spLocks noChangeArrowheads="1"/>
            </p:cNvSpPr>
            <p:nvPr/>
          </p:nvSpPr>
          <p:spPr bwMode="auto">
            <a:xfrm>
              <a:off x="1632" y="1440"/>
              <a:ext cx="48" cy="48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1632" y="1728"/>
              <a:ext cx="192" cy="4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24" name="AutoShape 32"/>
          <p:cNvSpPr>
            <a:spLocks noChangeArrowheads="1"/>
          </p:cNvSpPr>
          <p:nvPr/>
        </p:nvSpPr>
        <p:spPr bwMode="auto">
          <a:xfrm>
            <a:off x="4572000" y="3384550"/>
            <a:ext cx="381000" cy="269875"/>
          </a:xfrm>
          <a:prstGeom prst="leftArrow">
            <a:avLst>
              <a:gd name="adj1" fmla="val 50000"/>
              <a:gd name="adj2" fmla="val 35294"/>
            </a:avLst>
          </a:prstGeom>
          <a:gradFill rotWithShape="0">
            <a:gsLst>
              <a:gs pos="0">
                <a:srgbClr val="006600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5" name="AutoShape 33"/>
          <p:cNvSpPr>
            <a:spLocks noChangeArrowheads="1"/>
          </p:cNvSpPr>
          <p:nvPr/>
        </p:nvSpPr>
        <p:spPr bwMode="auto">
          <a:xfrm>
            <a:off x="4494213" y="4473575"/>
            <a:ext cx="512762" cy="269875"/>
          </a:xfrm>
          <a:prstGeom prst="leftArrow">
            <a:avLst>
              <a:gd name="adj1" fmla="val 50000"/>
              <a:gd name="adj2" fmla="val 47500"/>
            </a:avLst>
          </a:prstGeom>
          <a:gradFill rotWithShape="0">
            <a:gsLst>
              <a:gs pos="0">
                <a:srgbClr val="D60093"/>
              </a:gs>
              <a:gs pos="100000">
                <a:srgbClr val="3399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6" name="AutoShape 34"/>
          <p:cNvSpPr>
            <a:spLocks noChangeArrowheads="1"/>
          </p:cNvSpPr>
          <p:nvPr/>
        </p:nvSpPr>
        <p:spPr bwMode="auto">
          <a:xfrm>
            <a:off x="3581400" y="4927600"/>
            <a:ext cx="304800" cy="355600"/>
          </a:xfrm>
          <a:prstGeom prst="downArrow">
            <a:avLst>
              <a:gd name="adj1" fmla="val 50000"/>
              <a:gd name="adj2" fmla="val 29167"/>
            </a:avLst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227" name="AutoShape 35"/>
          <p:cNvSpPr>
            <a:spLocks noChangeArrowheads="1"/>
          </p:cNvSpPr>
          <p:nvPr/>
        </p:nvSpPr>
        <p:spPr bwMode="auto">
          <a:xfrm>
            <a:off x="5562600" y="4927600"/>
            <a:ext cx="306388" cy="355600"/>
          </a:xfrm>
          <a:prstGeom prst="downArrow">
            <a:avLst>
              <a:gd name="adj1" fmla="val 50000"/>
              <a:gd name="adj2" fmla="val 29015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228" name="AutoShape 36"/>
          <p:cNvSpPr>
            <a:spLocks noChangeArrowheads="1"/>
          </p:cNvSpPr>
          <p:nvPr/>
        </p:nvSpPr>
        <p:spPr bwMode="auto">
          <a:xfrm>
            <a:off x="2576513" y="5483225"/>
            <a:ext cx="252412" cy="233363"/>
          </a:xfrm>
          <a:prstGeom prst="leftRightArrow">
            <a:avLst>
              <a:gd name="adj1" fmla="val 50000"/>
              <a:gd name="adj2" fmla="val 21633"/>
            </a:avLst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9" name="AutoShape 37"/>
          <p:cNvSpPr>
            <a:spLocks noChangeArrowheads="1"/>
          </p:cNvSpPr>
          <p:nvPr/>
        </p:nvSpPr>
        <p:spPr bwMode="auto">
          <a:xfrm>
            <a:off x="6757988" y="5461000"/>
            <a:ext cx="252412" cy="233363"/>
          </a:xfrm>
          <a:prstGeom prst="leftRightArrow">
            <a:avLst>
              <a:gd name="adj1" fmla="val 50000"/>
              <a:gd name="adj2" fmla="val 21633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0" name="AutoShape 38"/>
          <p:cNvSpPr>
            <a:spLocks noChangeArrowheads="1"/>
          </p:cNvSpPr>
          <p:nvPr/>
        </p:nvSpPr>
        <p:spPr bwMode="auto">
          <a:xfrm>
            <a:off x="2590800" y="4483100"/>
            <a:ext cx="468313" cy="269875"/>
          </a:xfrm>
          <a:prstGeom prst="leftArrow">
            <a:avLst>
              <a:gd name="adj1" fmla="val 50000"/>
              <a:gd name="adj2" fmla="val 43382"/>
            </a:avLst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1" name="AutoShape 39"/>
          <p:cNvSpPr>
            <a:spLocks noChangeArrowheads="1"/>
          </p:cNvSpPr>
          <p:nvPr/>
        </p:nvSpPr>
        <p:spPr bwMode="auto">
          <a:xfrm>
            <a:off x="1447800" y="5048250"/>
            <a:ext cx="304800" cy="287338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234" name="AutoShape 4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362200" y="1524000"/>
            <a:ext cx="4724400" cy="990600"/>
          </a:xfrm>
          <a:prstGeom prst="roundRect">
            <a:avLst>
              <a:gd name="adj" fmla="val 36806"/>
            </a:avLst>
          </a:prstGeom>
          <a:solidFill>
            <a:srgbClr val="FF6600"/>
          </a:solidFill>
          <a:ln w="76200" cmpd="tri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空间直角坐标系</a:t>
            </a:r>
            <a:endParaRPr kumimoji="1" lang="zh-CN" alt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914400" y="730250"/>
            <a:ext cx="510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（二）空间解析几何</a:t>
            </a:r>
          </a:p>
        </p:txBody>
      </p:sp>
      <p:sp>
        <p:nvSpPr>
          <p:cNvPr id="8238" name="Rectangle 46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153400" y="6264275"/>
            <a:ext cx="762000" cy="4413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3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 autoUpdateAnimBg="0"/>
      <p:bldP spid="8196" grpId="0" animBg="1" autoUpdateAnimBg="0"/>
      <p:bldP spid="8197" grpId="0" animBg="1" autoUpdateAnimBg="0"/>
      <p:bldP spid="8198" grpId="0" animBg="1" autoUpdateAnimBg="0"/>
      <p:bldP spid="8199" grpId="0" animBg="1" autoUpdateAnimBg="0"/>
      <p:bldP spid="8200" grpId="0" animBg="1" autoUpdateAnimBg="0"/>
      <p:bldP spid="8201" grpId="0" animBg="1" autoUpdateAnimBg="0"/>
      <p:bldP spid="8202" grpId="0" animBg="1" autoUpdateAnimBg="0"/>
      <p:bldP spid="8203" grpId="0" animBg="1" autoUpdateAnimBg="0"/>
      <p:bldP spid="8204" grpId="0" animBg="1" autoUpdateAnimBg="0"/>
      <p:bldP spid="8205" grpId="0" animBg="1" autoUpdateAnimBg="0"/>
      <p:bldP spid="8206" grpId="0" animBg="1" autoUpdateAnimBg="0"/>
      <p:bldP spid="8208" grpId="0" animBg="1" autoUpdateAnimBg="0"/>
      <p:bldP spid="8209" grpId="0" animBg="1" autoUpdateAnimBg="0"/>
      <p:bldP spid="8210" grpId="0" animBg="1"/>
      <p:bldP spid="8211" grpId="0" animBg="1"/>
      <p:bldP spid="8217" grpId="0" animBg="1"/>
      <p:bldP spid="8218" grpId="0" animBg="1"/>
      <p:bldP spid="8224" grpId="0" animBg="1"/>
      <p:bldP spid="8225" grpId="0" animBg="1"/>
      <p:bldP spid="8226" grpId="0" animBg="1"/>
      <p:bldP spid="8227" grpId="0" animBg="1"/>
      <p:bldP spid="8228" grpId="0" animBg="1"/>
      <p:bldP spid="8229" grpId="0" animBg="1"/>
      <p:bldP spid="8230" grpId="0" animBg="1"/>
      <p:bldP spid="8231" grpId="0" animBg="1"/>
      <p:bldP spid="823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327150" y="1676400"/>
            <a:ext cx="2830513" cy="12192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600" b="1">
                <a:solidFill>
                  <a:srgbClr val="FFCC66"/>
                </a:solidFill>
                <a:latin typeface="隶书" pitchFamily="49" charset="-122"/>
                <a:ea typeface="隶书" pitchFamily="49" charset="-122"/>
              </a:rPr>
              <a:t>平面点集</a:t>
            </a:r>
          </a:p>
          <a:p>
            <a:pPr algn="ctr"/>
            <a:r>
              <a:rPr kumimoji="1" lang="zh-CN" altLang="en-US" sz="3600" b="1">
                <a:solidFill>
                  <a:srgbClr val="FFCC66"/>
                </a:solidFill>
                <a:latin typeface="隶书" pitchFamily="49" charset="-122"/>
                <a:ea typeface="隶书" pitchFamily="49" charset="-122"/>
              </a:rPr>
              <a:t>和区域</a:t>
            </a:r>
            <a:endParaRPr kumimoji="1" lang="zh-CN" altLang="en-US" sz="3200" b="1">
              <a:solidFill>
                <a:srgbClr val="FFCC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57" name="Rectangl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091113" y="3048000"/>
            <a:ext cx="2971800" cy="1219200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6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多元函数</a:t>
            </a:r>
          </a:p>
          <a:p>
            <a:pPr algn="ctr"/>
            <a:r>
              <a:rPr kumimoji="1" lang="zh-CN" altLang="en-US" sz="36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的极限</a:t>
            </a:r>
          </a:p>
        </p:txBody>
      </p:sp>
      <p:sp>
        <p:nvSpPr>
          <p:cNvPr id="2058" name="Rectangle 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105400" y="4662488"/>
            <a:ext cx="2971800" cy="1066800"/>
          </a:xfrm>
          <a:prstGeom prst="rect">
            <a:avLst/>
          </a:prstGeom>
          <a:solidFill>
            <a:srgbClr val="006600"/>
          </a:solidFill>
          <a:ln w="76200" cmpd="tri">
            <a:solidFill>
              <a:srgbClr val="00CC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多元函数</a:t>
            </a:r>
          </a:p>
          <a:p>
            <a:pPr algn="ctr"/>
            <a:r>
              <a:rPr kumimoji="1" lang="zh-CN" altLang="en-US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连续的概念</a:t>
            </a:r>
            <a:endParaRPr kumimoji="1" lang="zh-CN" altLang="en-US" sz="24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59" name="Rectangle 1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355725" y="3276600"/>
            <a:ext cx="2830513" cy="914400"/>
          </a:xfrm>
          <a:prstGeom prst="rect">
            <a:avLst/>
          </a:prstGeom>
          <a:solidFill>
            <a:srgbClr val="800000"/>
          </a:solidFill>
          <a:ln w="76200" cmpd="tri">
            <a:solidFill>
              <a:srgbClr val="FF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极 限 运 算</a:t>
            </a:r>
          </a:p>
        </p:txBody>
      </p:sp>
      <p:sp>
        <p:nvSpPr>
          <p:cNvPr id="2060" name="Rectangle 1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03350" y="4648200"/>
            <a:ext cx="2830513" cy="1066800"/>
          </a:xfrm>
          <a:prstGeom prst="rect">
            <a:avLst/>
          </a:prstGeom>
          <a:solidFill>
            <a:srgbClr val="FF00FF"/>
          </a:solidFill>
          <a:ln w="76200" cmpd="tri">
            <a:solidFill>
              <a:srgbClr val="FF99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rgbClr val="FFFFCC"/>
                </a:solidFill>
                <a:latin typeface="隶书" pitchFamily="49" charset="-122"/>
                <a:ea typeface="隶书" pitchFamily="49" charset="-122"/>
              </a:rPr>
              <a:t>多元连续函数</a:t>
            </a:r>
          </a:p>
          <a:p>
            <a:pPr algn="ctr"/>
            <a:r>
              <a:rPr kumimoji="1" lang="zh-CN" altLang="en-US" sz="3200" b="1">
                <a:solidFill>
                  <a:srgbClr val="FFFFCC"/>
                </a:solidFill>
                <a:latin typeface="隶书" pitchFamily="49" charset="-122"/>
                <a:ea typeface="隶书" pitchFamily="49" charset="-122"/>
              </a:rPr>
              <a:t>的性质</a:t>
            </a:r>
            <a:endParaRPr kumimoji="1" lang="zh-CN" altLang="en-US" sz="3200" b="1">
              <a:solidFill>
                <a:srgbClr val="FF33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4233863" y="2209800"/>
            <a:ext cx="752475" cy="257175"/>
          </a:xfrm>
          <a:prstGeom prst="rightArrow">
            <a:avLst>
              <a:gd name="adj1" fmla="val 50000"/>
              <a:gd name="adj2" fmla="val 73148"/>
            </a:avLst>
          </a:prstGeom>
          <a:gradFill rotWithShape="0">
            <a:gsLst>
              <a:gs pos="0">
                <a:srgbClr val="66FFFF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6491288" y="43434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CC66"/>
              </a:gs>
              <a:gs pos="100000">
                <a:srgbClr val="006600"/>
              </a:gs>
            </a:gsLst>
            <a:lin ang="5400000" scaled="1"/>
          </a:gradFill>
          <a:ln w="38100" cmpd="dbl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4284663" y="5105400"/>
            <a:ext cx="762000" cy="228600"/>
          </a:xfrm>
          <a:prstGeom prst="leftArrow">
            <a:avLst>
              <a:gd name="adj1" fmla="val 50000"/>
              <a:gd name="adj2" fmla="val 83333"/>
            </a:avLst>
          </a:prstGeom>
          <a:gradFill rotWithShape="0">
            <a:gsLst>
              <a:gs pos="0">
                <a:srgbClr val="CC0066"/>
              </a:gs>
              <a:gs pos="100000">
                <a:srgbClr val="006600"/>
              </a:gs>
            </a:gsLst>
            <a:lin ang="0" scaled="1"/>
          </a:gradFill>
          <a:ln w="38100" cmpd="dbl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5" name="AutoShape 1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014913" y="1790700"/>
            <a:ext cx="3048000" cy="9144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76200" cmpd="tri">
            <a:solidFill>
              <a:srgbClr val="00CC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多元函数概念</a:t>
            </a:r>
            <a:endParaRPr kumimoji="1" lang="zh-CN" altLang="en-US" sz="3200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4214813" y="3581400"/>
            <a:ext cx="838200" cy="228600"/>
          </a:xfrm>
          <a:prstGeom prst="leftArrow">
            <a:avLst>
              <a:gd name="adj1" fmla="val 50000"/>
              <a:gd name="adj2" fmla="val 91667"/>
            </a:avLst>
          </a:prstGeom>
          <a:gradFill rotWithShape="0">
            <a:gsLst>
              <a:gs pos="0">
                <a:srgbClr val="660033"/>
              </a:gs>
              <a:gs pos="100000">
                <a:srgbClr val="FFCC66"/>
              </a:gs>
            </a:gsLst>
            <a:lin ang="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2546350" y="4224338"/>
            <a:ext cx="315913" cy="381000"/>
          </a:xfrm>
          <a:prstGeom prst="downArrow">
            <a:avLst>
              <a:gd name="adj1" fmla="val 50000"/>
              <a:gd name="adj2" fmla="val 30151"/>
            </a:avLst>
          </a:prstGeom>
          <a:gradFill rotWithShape="0">
            <a:gsLst>
              <a:gs pos="0">
                <a:srgbClr val="660033"/>
              </a:gs>
              <a:gs pos="100000">
                <a:srgbClr val="CC0066"/>
              </a:gs>
            </a:gsLst>
            <a:lin ang="5400000" scaled="1"/>
          </a:gradFill>
          <a:ln w="38100" cmpd="dbl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762000" y="609600"/>
            <a:ext cx="739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zh-CN" altLang="en-US" sz="4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一、主要内容</a:t>
            </a:r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6443663" y="27432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chemeClr val="accent2"/>
              </a:gs>
              <a:gs pos="100000">
                <a:srgbClr val="FFCC66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 autoUpdateAnimBg="0"/>
      <p:bldP spid="2057" grpId="0" animBg="1" autoUpdateAnimBg="0"/>
      <p:bldP spid="2058" grpId="0" animBg="1" autoUpdateAnimBg="0"/>
      <p:bldP spid="2059" grpId="0" animBg="1" autoUpdateAnimBg="0"/>
      <p:bldP spid="2060" grpId="0" animBg="1" autoUpdateAnimBg="0"/>
      <p:bldP spid="2061" grpId="0" animBg="1"/>
      <p:bldP spid="2063" grpId="0" animBg="1"/>
      <p:bldP spid="2064" grpId="0" animBg="1"/>
      <p:bldP spid="2065" grpId="0" animBg="1" autoUpdateAnimBg="0"/>
      <p:bldP spid="2066" grpId="0" animBg="1"/>
      <p:bldP spid="2067" grpId="0" animBg="1"/>
      <p:bldP spid="20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405563" y="1247775"/>
            <a:ext cx="1905000" cy="9144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全微分</a:t>
            </a:r>
          </a:p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的应用</a:t>
            </a:r>
            <a:endParaRPr kumimoji="1" lang="zh-CN" altLang="en-US" sz="2400">
              <a:solidFill>
                <a:schemeClr val="bg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196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357938" y="2514600"/>
            <a:ext cx="1968500" cy="9144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高阶偏导数</a:t>
            </a:r>
          </a:p>
        </p:txBody>
      </p:sp>
      <p:sp>
        <p:nvSpPr>
          <p:cNvPr id="8197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403975" y="3829050"/>
            <a:ext cx="1968500" cy="914400"/>
          </a:xfrm>
          <a:prstGeom prst="rect">
            <a:avLst/>
          </a:prstGeom>
          <a:solidFill>
            <a:srgbClr val="CC0099"/>
          </a:solidFill>
          <a:ln w="76200" cmpd="tri">
            <a:solidFill>
              <a:srgbClr val="FF66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隐函数</a:t>
            </a:r>
          </a:p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求导法则</a:t>
            </a:r>
            <a:endParaRPr kumimoji="1" lang="zh-CN" altLang="en-US" sz="2400">
              <a:solidFill>
                <a:schemeClr val="bg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198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146175" y="2514600"/>
            <a:ext cx="1968500" cy="914400"/>
          </a:xfrm>
          <a:prstGeom prst="rect">
            <a:avLst/>
          </a:prstGeom>
          <a:solidFill>
            <a:srgbClr val="CC0099"/>
          </a:solidFill>
          <a:ln w="76200" cmpd="tri">
            <a:solidFill>
              <a:srgbClr val="FF66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复合函数</a:t>
            </a:r>
          </a:p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求导法则</a:t>
            </a:r>
            <a:endParaRPr kumimoji="1" lang="zh-CN" altLang="en-US" sz="2400">
              <a:solidFill>
                <a:schemeClr val="bg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199" name="Rectangl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133475" y="3829050"/>
            <a:ext cx="1968500" cy="914400"/>
          </a:xfrm>
          <a:prstGeom prst="rect">
            <a:avLst/>
          </a:prstGeom>
          <a:solidFill>
            <a:srgbClr val="339966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全微分形式</a:t>
            </a:r>
          </a:p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的不变性</a:t>
            </a:r>
            <a:endParaRPr kumimoji="1" lang="zh-CN" altLang="en-US" sz="2400">
              <a:solidFill>
                <a:schemeClr val="bg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201" name="Rectangl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653088" y="5029200"/>
            <a:ext cx="2728912" cy="838200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微分法在</a:t>
            </a:r>
          </a:p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几何上的应用</a:t>
            </a:r>
            <a:endParaRPr kumimoji="1" lang="zh-CN" altLang="en-US" sz="2400">
              <a:solidFill>
                <a:schemeClr val="bg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202" name="Rectangle 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133475" y="1247775"/>
            <a:ext cx="1968500" cy="914400"/>
          </a:xfrm>
          <a:prstGeom prst="rect">
            <a:avLst/>
          </a:prstGeom>
          <a:solidFill>
            <a:srgbClr val="006600"/>
          </a:solidFill>
          <a:ln w="76200" cmpd="tri">
            <a:solidFill>
              <a:srgbClr val="33CC33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方向导数</a:t>
            </a:r>
            <a:endParaRPr kumimoji="1" lang="zh-CN" altLang="en-US" sz="2400">
              <a:solidFill>
                <a:schemeClr val="bg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204" name="Rectangle 1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133475" y="5029200"/>
            <a:ext cx="4267200" cy="838200"/>
          </a:xfrm>
          <a:prstGeom prst="rect">
            <a:avLst/>
          </a:prstGeom>
          <a:solidFill>
            <a:srgbClr val="006666"/>
          </a:solidFill>
          <a:ln w="76200" cmpd="tri">
            <a:solidFill>
              <a:srgbClr val="33CC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多元函数的极值</a:t>
            </a:r>
            <a:endParaRPr kumimoji="1" lang="zh-CN" altLang="en-US" sz="2000">
              <a:solidFill>
                <a:schemeClr val="bg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207" name="AutoShape 15"/>
          <p:cNvSpPr>
            <a:spLocks noChangeArrowheads="1"/>
          </p:cNvSpPr>
          <p:nvPr/>
        </p:nvSpPr>
        <p:spPr bwMode="auto">
          <a:xfrm>
            <a:off x="3114675" y="3062288"/>
            <a:ext cx="685800" cy="290512"/>
          </a:xfrm>
          <a:prstGeom prst="leftArrow">
            <a:avLst>
              <a:gd name="adj1" fmla="val 50000"/>
              <a:gd name="adj2" fmla="val 59016"/>
            </a:avLst>
          </a:prstGeom>
          <a:gradFill rotWithShape="0">
            <a:gsLst>
              <a:gs pos="0">
                <a:srgbClr val="D60093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FF99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0" name="AutoShape 18"/>
          <p:cNvSpPr>
            <a:spLocks noChangeArrowheads="1"/>
          </p:cNvSpPr>
          <p:nvPr/>
        </p:nvSpPr>
        <p:spPr bwMode="auto">
          <a:xfrm>
            <a:off x="5705475" y="3062288"/>
            <a:ext cx="609600" cy="290512"/>
          </a:xfrm>
          <a:prstGeom prst="rightArrow">
            <a:avLst>
              <a:gd name="adj1" fmla="val 50000"/>
              <a:gd name="adj2" fmla="val 52459"/>
            </a:avLst>
          </a:prstGeom>
          <a:solidFill>
            <a:schemeClr val="accent2"/>
          </a:soli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1" name="AutoShape 19"/>
          <p:cNvSpPr>
            <a:spLocks noChangeArrowheads="1"/>
          </p:cNvSpPr>
          <p:nvPr/>
        </p:nvSpPr>
        <p:spPr bwMode="auto">
          <a:xfrm>
            <a:off x="3114675" y="1524000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6600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2" name="AutoShape 20"/>
          <p:cNvSpPr>
            <a:spLocks noChangeArrowheads="1"/>
          </p:cNvSpPr>
          <p:nvPr/>
        </p:nvSpPr>
        <p:spPr bwMode="auto">
          <a:xfrm>
            <a:off x="1909763" y="3505200"/>
            <a:ext cx="381000" cy="3048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D60093"/>
              </a:gs>
              <a:gs pos="100000">
                <a:srgbClr val="33CC33"/>
              </a:gs>
            </a:gsLst>
            <a:lin ang="5400000" scaled="1"/>
          </a:gradFill>
          <a:ln w="38100" cmpd="dbl">
            <a:solidFill>
              <a:srgbClr val="FF99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213" name="AutoShape 21"/>
          <p:cNvSpPr>
            <a:spLocks noChangeArrowheads="1"/>
          </p:cNvSpPr>
          <p:nvPr/>
        </p:nvSpPr>
        <p:spPr bwMode="auto">
          <a:xfrm>
            <a:off x="7229475" y="4786313"/>
            <a:ext cx="304800" cy="2286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00FF"/>
              </a:gs>
              <a:gs pos="100000">
                <a:srgbClr val="FF9933"/>
              </a:gs>
            </a:gsLst>
            <a:lin ang="5400000" scaled="1"/>
          </a:gradFill>
          <a:ln w="38100" cmpd="dbl">
            <a:solidFill>
              <a:srgbClr val="FF99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214" name="AutoShape 22"/>
          <p:cNvSpPr>
            <a:spLocks noChangeArrowheads="1"/>
          </p:cNvSpPr>
          <p:nvPr/>
        </p:nvSpPr>
        <p:spPr bwMode="auto">
          <a:xfrm rot="10804229">
            <a:off x="4608513" y="2400300"/>
            <a:ext cx="257175" cy="533400"/>
          </a:xfrm>
          <a:prstGeom prst="upArrow">
            <a:avLst>
              <a:gd name="adj1" fmla="val 50000"/>
              <a:gd name="adj2" fmla="val 51852"/>
            </a:avLst>
          </a:prstGeom>
          <a:solidFill>
            <a:srgbClr val="0000FF"/>
          </a:soli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215" name="AutoShape 23"/>
          <p:cNvSpPr>
            <a:spLocks noChangeArrowheads="1"/>
          </p:cNvSpPr>
          <p:nvPr/>
        </p:nvSpPr>
        <p:spPr bwMode="auto">
          <a:xfrm rot="1728555">
            <a:off x="2809875" y="2501900"/>
            <a:ext cx="1752600" cy="228600"/>
          </a:xfrm>
          <a:prstGeom prst="leftArrow">
            <a:avLst>
              <a:gd name="adj1" fmla="val 50000"/>
              <a:gd name="adj2" fmla="val 191667"/>
            </a:avLst>
          </a:prstGeom>
          <a:gradFill rotWithShape="0">
            <a:gsLst>
              <a:gs pos="0">
                <a:srgbClr val="006600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" name="Oval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19500" y="990600"/>
            <a:ext cx="2286000" cy="1524000"/>
          </a:xfrm>
          <a:prstGeom prst="ellipse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600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76200" cmpd="tri">
            <a:solidFill>
              <a:srgbClr val="00CC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en-US" altLang="zh-CN" sz="3200" b="1">
              <a:latin typeface="Times New Roman" pitchFamily="18" charset="0"/>
              <a:ea typeface="黑体" pitchFamily="2" charset="-122"/>
            </a:endParaRPr>
          </a:p>
          <a:p>
            <a:pPr algn="ctr"/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全微分</a:t>
            </a:r>
          </a:p>
          <a:p>
            <a:pPr algn="ctr"/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概念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  <a:p>
            <a:pPr algn="ctr"/>
            <a:endParaRPr kumimoji="1" lang="en-US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194" name="AutoShap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95700" y="2971800"/>
            <a:ext cx="2058988" cy="1676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3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76200" cmpd="tri">
            <a:solidFill>
              <a:srgbClr val="00CC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偏导数</a:t>
            </a:r>
          </a:p>
          <a:p>
            <a:pPr algn="ctr"/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概念</a:t>
            </a:r>
            <a:endParaRPr kumimoji="1" lang="zh-CN" altLang="en-US" sz="2400">
              <a:solidFill>
                <a:schemeClr val="bg1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218" name="AutoShape 26"/>
          <p:cNvSpPr>
            <a:spLocks noChangeArrowheads="1"/>
          </p:cNvSpPr>
          <p:nvPr/>
        </p:nvSpPr>
        <p:spPr bwMode="auto">
          <a:xfrm>
            <a:off x="4610100" y="47244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2"/>
              </a:gs>
              <a:gs pos="100000">
                <a:srgbClr val="008080"/>
              </a:gs>
            </a:gsLst>
            <a:lin ang="540000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208" name="AutoShape 16"/>
          <p:cNvSpPr>
            <a:spLocks noChangeArrowheads="1"/>
          </p:cNvSpPr>
          <p:nvPr/>
        </p:nvSpPr>
        <p:spPr bwMode="auto">
          <a:xfrm>
            <a:off x="5934075" y="16002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0000FF"/>
              </a:gs>
              <a:gs pos="100000">
                <a:srgbClr val="66FFFF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6" name="AutoShape 24"/>
          <p:cNvSpPr>
            <a:spLocks noChangeArrowheads="1"/>
          </p:cNvSpPr>
          <p:nvPr/>
        </p:nvSpPr>
        <p:spPr bwMode="auto">
          <a:xfrm>
            <a:off x="5838825" y="412432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gradFill rotWithShape="0">
            <a:gsLst>
              <a:gs pos="0">
                <a:schemeClr val="accent2"/>
              </a:gs>
              <a:gs pos="100000">
                <a:srgbClr val="D60093"/>
              </a:gs>
            </a:gsLst>
            <a:lin ang="0" scaled="1"/>
          </a:gradFill>
          <a:ln w="38100" cmpd="dbl">
            <a:solidFill>
              <a:srgbClr val="FF99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 autoUpdateAnimBg="0"/>
      <p:bldP spid="8196" grpId="0" animBg="1" autoUpdateAnimBg="0"/>
      <p:bldP spid="8197" grpId="0" animBg="1" autoUpdateAnimBg="0"/>
      <p:bldP spid="8198" grpId="0" animBg="1" autoUpdateAnimBg="0"/>
      <p:bldP spid="8199" grpId="0" animBg="1" autoUpdateAnimBg="0"/>
      <p:bldP spid="8201" grpId="0" animBg="1" autoUpdateAnimBg="0"/>
      <p:bldP spid="8202" grpId="0" animBg="1" autoUpdateAnimBg="0"/>
      <p:bldP spid="8204" grpId="0" animBg="1" autoUpdateAnimBg="0"/>
      <p:bldP spid="8207" grpId="0" animBg="1"/>
      <p:bldP spid="8210" grpId="0" animBg="1"/>
      <p:bldP spid="8211" grpId="0" animBg="1"/>
      <p:bldP spid="8212" grpId="0" animBg="1"/>
      <p:bldP spid="8213" grpId="0" animBg="1"/>
      <p:bldP spid="8214" grpId="0" animBg="1"/>
      <p:bldP spid="8215" grpId="0" animBg="1"/>
      <p:bldP spid="8205" grpId="0" animBg="1" autoUpdateAnimBg="0"/>
      <p:bldP spid="8218" grpId="0" animBg="1"/>
      <p:bldP spid="8208" grpId="0" animBg="1"/>
      <p:bldP spid="82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167063" y="1752600"/>
            <a:ext cx="1600200" cy="609600"/>
          </a:xfrm>
          <a:prstGeom prst="roundRect">
            <a:avLst>
              <a:gd name="adj" fmla="val 47023"/>
            </a:avLst>
          </a:prstGeom>
          <a:solidFill>
            <a:srgbClr val="FF6600"/>
          </a:solidFill>
          <a:ln w="76200" cmpd="tri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定 义</a:t>
            </a:r>
          </a:p>
        </p:txBody>
      </p:sp>
      <p:sp>
        <p:nvSpPr>
          <p:cNvPr id="2053" name="AutoShap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167063" y="2638425"/>
            <a:ext cx="1600200" cy="609600"/>
          </a:xfrm>
          <a:prstGeom prst="roundRect">
            <a:avLst>
              <a:gd name="adj" fmla="val 47023"/>
            </a:avLst>
          </a:prstGeom>
          <a:solidFill>
            <a:srgbClr val="008000"/>
          </a:solidFill>
          <a:ln w="76200" cmpd="tri">
            <a:solidFill>
              <a:srgbClr val="33CC33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几何意义</a:t>
            </a:r>
            <a:endParaRPr kumimoji="1" lang="zh-CN" altLang="en-US" sz="28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54" name="AutoShap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167063" y="3490913"/>
            <a:ext cx="1600200" cy="609600"/>
          </a:xfrm>
          <a:prstGeom prst="roundRect">
            <a:avLst>
              <a:gd name="adj" fmla="val 47023"/>
            </a:avLst>
          </a:prstGeom>
          <a:solidFill>
            <a:srgbClr val="800080"/>
          </a:solidFill>
          <a:ln w="76200" cmpd="tri">
            <a:solidFill>
              <a:srgbClr val="CC66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性 质</a:t>
            </a:r>
          </a:p>
        </p:txBody>
      </p:sp>
      <p:sp>
        <p:nvSpPr>
          <p:cNvPr id="2055" name="AutoShap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167063" y="4329113"/>
            <a:ext cx="1600200" cy="609600"/>
          </a:xfrm>
          <a:prstGeom prst="roundRect">
            <a:avLst>
              <a:gd name="adj" fmla="val 47023"/>
            </a:avLst>
          </a:prstGeom>
          <a:solidFill>
            <a:srgbClr val="008080"/>
          </a:solidFill>
          <a:ln w="76200" cmpd="tri">
            <a:solidFill>
              <a:srgbClr val="00FF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计算法</a:t>
            </a:r>
          </a:p>
        </p:txBody>
      </p:sp>
      <p:sp>
        <p:nvSpPr>
          <p:cNvPr id="2056" name="AutoShap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167063" y="5167313"/>
            <a:ext cx="1600200" cy="609600"/>
          </a:xfrm>
          <a:prstGeom prst="roundRect">
            <a:avLst>
              <a:gd name="adj" fmla="val 47023"/>
            </a:avLst>
          </a:prstGeom>
          <a:solidFill>
            <a:srgbClr val="0000FF"/>
          </a:solidFill>
          <a:ln w="76200" cmpd="tri">
            <a:solidFill>
              <a:srgbClr val="00CC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应 用</a:t>
            </a:r>
            <a:endParaRPr kumimoji="1" lang="zh-CN" altLang="en-US" sz="28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 rot="-1260744">
            <a:off x="1981200" y="2201863"/>
            <a:ext cx="1241425" cy="298450"/>
          </a:xfrm>
          <a:prstGeom prst="rightArrow">
            <a:avLst>
              <a:gd name="adj1" fmla="val 50000"/>
              <a:gd name="adj2" fmla="val 103989"/>
            </a:avLst>
          </a:prstGeom>
          <a:gradFill rotWithShape="0">
            <a:gsLst>
              <a:gs pos="0">
                <a:schemeClr val="accent2"/>
              </a:gs>
              <a:gs pos="100000">
                <a:srgbClr val="E46006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2286000" y="2805113"/>
            <a:ext cx="890588" cy="288925"/>
          </a:xfrm>
          <a:prstGeom prst="rightArrow">
            <a:avLst>
              <a:gd name="adj1" fmla="val 50000"/>
              <a:gd name="adj2" fmla="val 77060"/>
            </a:avLst>
          </a:prstGeom>
          <a:gradFill rotWithShape="0">
            <a:gsLst>
              <a:gs pos="0">
                <a:schemeClr val="accent2"/>
              </a:gs>
              <a:gs pos="100000">
                <a:srgbClr val="006600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2395538" y="3657600"/>
            <a:ext cx="763587" cy="314325"/>
          </a:xfrm>
          <a:prstGeom prst="rightArrow">
            <a:avLst>
              <a:gd name="adj1" fmla="val 50000"/>
              <a:gd name="adj2" fmla="val 60732"/>
            </a:avLst>
          </a:prstGeom>
          <a:gradFill rotWithShape="0">
            <a:gsLst>
              <a:gs pos="0">
                <a:srgbClr val="3366FF"/>
              </a:gs>
              <a:gs pos="100000">
                <a:srgbClr val="993366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2330450" y="4481513"/>
            <a:ext cx="827088" cy="280987"/>
          </a:xfrm>
          <a:prstGeom prst="rightArrow">
            <a:avLst>
              <a:gd name="adj1" fmla="val 50000"/>
              <a:gd name="adj2" fmla="val 73588"/>
            </a:avLst>
          </a:prstGeom>
          <a:gradFill rotWithShape="0">
            <a:gsLst>
              <a:gs pos="0">
                <a:srgbClr val="3366FF"/>
              </a:gs>
              <a:gs pos="100000">
                <a:srgbClr val="269996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 rot="1316226" flipV="1">
            <a:off x="2124075" y="5164138"/>
            <a:ext cx="1084263" cy="242887"/>
          </a:xfrm>
          <a:prstGeom prst="rightArrow">
            <a:avLst>
              <a:gd name="adj1" fmla="val 50000"/>
              <a:gd name="adj2" fmla="val 111602"/>
            </a:avLst>
          </a:prstGeom>
          <a:gradFill rotWithShape="0">
            <a:gsLst>
              <a:gs pos="0">
                <a:srgbClr val="3366FF"/>
              </a:gs>
              <a:gs pos="100000">
                <a:srgbClr val="0000FF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50" name="Oval 2"/>
          <p:cNvSpPr>
            <a:spLocks noChangeArrowheads="1"/>
          </p:cNvSpPr>
          <p:nvPr/>
        </p:nvSpPr>
        <p:spPr bwMode="auto">
          <a:xfrm>
            <a:off x="1066800" y="2195513"/>
            <a:ext cx="1447800" cy="3276600"/>
          </a:xfrm>
          <a:prstGeom prst="ellipse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3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57150" cmpd="thinThick">
            <a:solidFill>
              <a:srgbClr val="3366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>
              <a:defRPr/>
            </a:pPr>
            <a:r>
              <a:rPr kumimoji="1" lang="zh-CN" altLang="en-US" sz="4400" b="1">
                <a:solidFill>
                  <a:srgbClr val="FF9900"/>
                </a:solidFill>
                <a:latin typeface="Times New Roman" pitchFamily="18" charset="0"/>
                <a:ea typeface="黑体" pitchFamily="2" charset="-122"/>
              </a:rPr>
              <a:t>二重积分</a:t>
            </a:r>
            <a:endParaRPr kumimoji="1" lang="zh-CN" altLang="en-US" sz="240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76" name="AutoShape 2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648200" y="1752600"/>
            <a:ext cx="1600200" cy="609600"/>
          </a:xfrm>
          <a:prstGeom prst="roundRect">
            <a:avLst>
              <a:gd name="adj" fmla="val 47023"/>
            </a:avLst>
          </a:prstGeom>
          <a:solidFill>
            <a:srgbClr val="FE6700"/>
          </a:solidFill>
          <a:ln w="76200" cmpd="tri">
            <a:solidFill>
              <a:srgbClr val="FFCC99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定 义</a:t>
            </a:r>
          </a:p>
        </p:txBody>
      </p:sp>
      <p:sp>
        <p:nvSpPr>
          <p:cNvPr id="2077" name="AutoShape 2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648200" y="2638425"/>
            <a:ext cx="1600200" cy="609600"/>
          </a:xfrm>
          <a:prstGeom prst="roundRect">
            <a:avLst>
              <a:gd name="adj" fmla="val 47023"/>
            </a:avLst>
          </a:prstGeom>
          <a:solidFill>
            <a:srgbClr val="339966"/>
          </a:solidFill>
          <a:ln w="76200" cmpd="tri">
            <a:solidFill>
              <a:srgbClr val="33CC33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几何意义</a:t>
            </a:r>
            <a:endParaRPr kumimoji="1" lang="zh-CN" altLang="en-US" sz="28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78" name="AutoShape 3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648200" y="3490913"/>
            <a:ext cx="1600200" cy="609600"/>
          </a:xfrm>
          <a:prstGeom prst="roundRect">
            <a:avLst>
              <a:gd name="adj" fmla="val 47023"/>
            </a:avLst>
          </a:prstGeom>
          <a:solidFill>
            <a:srgbClr val="993366"/>
          </a:solidFill>
          <a:ln w="76200" cmpd="tri">
            <a:solidFill>
              <a:srgbClr val="CC66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性 质</a:t>
            </a:r>
          </a:p>
        </p:txBody>
      </p:sp>
      <p:sp>
        <p:nvSpPr>
          <p:cNvPr id="2079" name="AutoShape 3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648200" y="4329113"/>
            <a:ext cx="1600200" cy="609600"/>
          </a:xfrm>
          <a:prstGeom prst="roundRect">
            <a:avLst>
              <a:gd name="adj" fmla="val 47023"/>
            </a:avLst>
          </a:prstGeom>
          <a:solidFill>
            <a:srgbClr val="269996"/>
          </a:solidFill>
          <a:ln w="76200" cmpd="tri">
            <a:solidFill>
              <a:srgbClr val="CCFF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计算法</a:t>
            </a:r>
          </a:p>
        </p:txBody>
      </p:sp>
      <p:sp>
        <p:nvSpPr>
          <p:cNvPr id="2080" name="AutoShape 3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648200" y="5167313"/>
            <a:ext cx="1600200" cy="609600"/>
          </a:xfrm>
          <a:prstGeom prst="roundRect">
            <a:avLst>
              <a:gd name="adj" fmla="val 47023"/>
            </a:avLst>
          </a:prstGeom>
          <a:solidFill>
            <a:srgbClr val="3366FF"/>
          </a:solidFill>
          <a:ln w="76200" cmpd="tri">
            <a:solidFill>
              <a:srgbClr val="99CC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应 用</a:t>
            </a:r>
            <a:endParaRPr kumimoji="1" lang="zh-CN" altLang="en-US" sz="28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 rot="-9492344">
            <a:off x="6172200" y="2243138"/>
            <a:ext cx="1239838" cy="325437"/>
          </a:xfrm>
          <a:prstGeom prst="rightArrow">
            <a:avLst>
              <a:gd name="adj1" fmla="val 50000"/>
              <a:gd name="adj2" fmla="val 95244"/>
            </a:avLst>
          </a:prstGeom>
          <a:gradFill rotWithShape="0">
            <a:gsLst>
              <a:gs pos="0">
                <a:srgbClr val="FF6600"/>
              </a:gs>
              <a:gs pos="100000">
                <a:srgbClr val="006666"/>
              </a:gs>
            </a:gsLst>
            <a:lin ang="0" scaled="1"/>
          </a:gradFill>
          <a:ln w="38100" cmpd="dbl">
            <a:solidFill>
              <a:srgbClr val="26999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6248400" y="2857500"/>
            <a:ext cx="839788" cy="252413"/>
          </a:xfrm>
          <a:prstGeom prst="leftArrow">
            <a:avLst>
              <a:gd name="adj1" fmla="val 50000"/>
              <a:gd name="adj2" fmla="val 83176"/>
            </a:avLst>
          </a:prstGeom>
          <a:gradFill rotWithShape="0">
            <a:gsLst>
              <a:gs pos="0">
                <a:srgbClr val="006600"/>
              </a:gs>
              <a:gs pos="100000">
                <a:srgbClr val="269996"/>
              </a:gs>
            </a:gsLst>
            <a:lin ang="0" scaled="1"/>
          </a:gradFill>
          <a:ln w="38100" cmpd="dbl">
            <a:solidFill>
              <a:srgbClr val="26999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6248400" y="3643313"/>
            <a:ext cx="720725" cy="298450"/>
          </a:xfrm>
          <a:prstGeom prst="leftArrow">
            <a:avLst>
              <a:gd name="adj1" fmla="val 50000"/>
              <a:gd name="adj2" fmla="val 60372"/>
            </a:avLst>
          </a:prstGeom>
          <a:gradFill rotWithShape="0">
            <a:gsLst>
              <a:gs pos="0">
                <a:srgbClr val="990099"/>
              </a:gs>
              <a:gs pos="100000">
                <a:srgbClr val="006666"/>
              </a:gs>
            </a:gsLst>
            <a:lin ang="0" scaled="1"/>
          </a:gradFill>
          <a:ln w="38100" cmpd="dbl">
            <a:solidFill>
              <a:srgbClr val="26999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6275388" y="4495800"/>
            <a:ext cx="720725" cy="298450"/>
          </a:xfrm>
          <a:prstGeom prst="leftArrow">
            <a:avLst>
              <a:gd name="adj1" fmla="val 50000"/>
              <a:gd name="adj2" fmla="val 60372"/>
            </a:avLst>
          </a:prstGeom>
          <a:solidFill>
            <a:srgbClr val="269996"/>
          </a:solidFill>
          <a:ln w="38100" cmpd="dbl">
            <a:solidFill>
              <a:srgbClr val="20848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 rot="-11845697">
            <a:off x="6259513" y="5162550"/>
            <a:ext cx="1081087" cy="244475"/>
          </a:xfrm>
          <a:prstGeom prst="rightArrow">
            <a:avLst>
              <a:gd name="adj1" fmla="val 50000"/>
              <a:gd name="adj2" fmla="val 110552"/>
            </a:avLst>
          </a:prstGeom>
          <a:gradFill rotWithShape="0">
            <a:gsLst>
              <a:gs pos="0">
                <a:schemeClr val="accent2"/>
              </a:gs>
              <a:gs pos="100000">
                <a:srgbClr val="006666"/>
              </a:gs>
            </a:gsLst>
            <a:lin ang="0" scaled="1"/>
          </a:gradFill>
          <a:ln w="38100" cmpd="dbl">
            <a:solidFill>
              <a:srgbClr val="26999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6781800" y="2271713"/>
            <a:ext cx="1447800" cy="3276600"/>
          </a:xfrm>
          <a:prstGeom prst="ellipse">
            <a:avLst/>
          </a:prstGeom>
          <a:gradFill rotWithShape="0">
            <a:gsLst>
              <a:gs pos="0">
                <a:srgbClr val="006666"/>
              </a:gs>
              <a:gs pos="100000">
                <a:srgbClr val="006666">
                  <a:gamma/>
                  <a:shade val="1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57150" cmpd="thinThick">
            <a:solidFill>
              <a:srgbClr val="33CC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>
              <a:defRPr/>
            </a:pPr>
            <a:r>
              <a:rPr kumimoji="1" lang="zh-CN" altLang="en-US" sz="4400" b="1">
                <a:solidFill>
                  <a:srgbClr val="EA8B00"/>
                </a:solidFill>
                <a:latin typeface="Times New Roman" pitchFamily="18" charset="0"/>
                <a:ea typeface="黑体" pitchFamily="2" charset="-122"/>
              </a:rPr>
              <a:t>三重积分</a:t>
            </a:r>
          </a:p>
        </p:txBody>
      </p:sp>
      <p:sp>
        <p:nvSpPr>
          <p:cNvPr id="24600" name="Rectangle 34"/>
          <p:cNvSpPr>
            <a:spLocks noChangeArrowheads="1"/>
          </p:cNvSpPr>
          <p:nvPr/>
        </p:nvSpPr>
        <p:spPr bwMode="auto">
          <a:xfrm>
            <a:off x="914400" y="609600"/>
            <a:ext cx="739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zh-CN" altLang="en-US" sz="4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一、主要内容</a:t>
            </a:r>
            <a:endParaRPr kumimoji="1" lang="zh-CN" altLang="en-US" sz="4000">
              <a:solidFill>
                <a:schemeClr val="accent2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 autoUpdateAnimBg="0"/>
      <p:bldP spid="2053" grpId="0" animBg="1" autoUpdateAnimBg="0"/>
      <p:bldP spid="2054" grpId="0" animBg="1" autoUpdateAnimBg="0"/>
      <p:bldP spid="2055" grpId="0" animBg="1" autoUpdateAnimBg="0"/>
      <p:bldP spid="2056" grpId="0" animBg="1" autoUpdateAnimBg="0"/>
      <p:bldP spid="2057" grpId="0" animBg="1"/>
      <p:bldP spid="2059" grpId="0" animBg="1"/>
      <p:bldP spid="2061" grpId="0" animBg="1"/>
      <p:bldP spid="2062" grpId="0" animBg="1"/>
      <p:bldP spid="2065" grpId="0" animBg="1"/>
      <p:bldP spid="2050" grpId="0" animBg="1" autoUpdateAnimBg="0"/>
      <p:bldP spid="2076" grpId="0" animBg="1" autoUpdateAnimBg="0"/>
      <p:bldP spid="2077" grpId="0" animBg="1" autoUpdateAnimBg="0"/>
      <p:bldP spid="2078" grpId="0" animBg="1" autoUpdateAnimBg="0"/>
      <p:bldP spid="2079" grpId="0" animBg="1" autoUpdateAnimBg="0"/>
      <p:bldP spid="2080" grpId="0" animBg="1" autoUpdateAnimBg="0"/>
      <p:bldP spid="2058" grpId="0" animBg="1"/>
      <p:bldP spid="2060" grpId="0" animBg="1"/>
      <p:bldP spid="2063" grpId="0" animBg="1"/>
      <p:bldP spid="2064" grpId="0" animBg="1"/>
      <p:bldP spid="2066" grpId="0" animBg="1"/>
      <p:bldP spid="205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AutoShape 1031"/>
          <p:cNvSpPr>
            <a:spLocks noChangeArrowheads="1"/>
          </p:cNvSpPr>
          <p:nvPr/>
        </p:nvSpPr>
        <p:spPr bwMode="auto">
          <a:xfrm rot="5400000" flipV="1">
            <a:off x="7429500" y="4943475"/>
            <a:ext cx="838200" cy="762000"/>
          </a:xfrm>
          <a:custGeom>
            <a:avLst/>
            <a:gdLst>
              <a:gd name="G0" fmla="+- 10841 0 0"/>
              <a:gd name="G1" fmla="+- 18000 0 0"/>
              <a:gd name="G2" fmla="+- 6550 0 0"/>
              <a:gd name="G3" fmla="*/ 10841 1 2"/>
              <a:gd name="G4" fmla="+- G3 10800 0"/>
              <a:gd name="G5" fmla="+- 21600 10841 18000"/>
              <a:gd name="G6" fmla="+- 18000 6550 0"/>
              <a:gd name="G7" fmla="*/ G6 1 2"/>
              <a:gd name="G8" fmla="*/ 18000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000 1 2"/>
              <a:gd name="G15" fmla="+- G5 0 G4"/>
              <a:gd name="G16" fmla="+- G0 0 G4"/>
              <a:gd name="G17" fmla="*/ G2 G15 G16"/>
              <a:gd name="T0" fmla="*/ 16221 w 21600"/>
              <a:gd name="T1" fmla="*/ 0 h 21600"/>
              <a:gd name="T2" fmla="*/ 10841 w 21600"/>
              <a:gd name="T3" fmla="*/ 6550 h 21600"/>
              <a:gd name="T4" fmla="*/ 0 w 21600"/>
              <a:gd name="T5" fmla="*/ 19465 h 21600"/>
              <a:gd name="T6" fmla="*/ 9000 w 21600"/>
              <a:gd name="T7" fmla="*/ 21600 h 21600"/>
              <a:gd name="T8" fmla="*/ 18000 w 21600"/>
              <a:gd name="T9" fmla="*/ 14730 h 21600"/>
              <a:gd name="T10" fmla="*/ 21600 w 21600"/>
              <a:gd name="T11" fmla="*/ 655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21" y="0"/>
                </a:moveTo>
                <a:lnTo>
                  <a:pt x="10841" y="6550"/>
                </a:lnTo>
                <a:lnTo>
                  <a:pt x="14441" y="6550"/>
                </a:lnTo>
                <a:lnTo>
                  <a:pt x="14441" y="17329"/>
                </a:lnTo>
                <a:lnTo>
                  <a:pt x="0" y="17329"/>
                </a:lnTo>
                <a:lnTo>
                  <a:pt x="0" y="21600"/>
                </a:lnTo>
                <a:lnTo>
                  <a:pt x="18000" y="21600"/>
                </a:lnTo>
                <a:lnTo>
                  <a:pt x="18000" y="6550"/>
                </a:lnTo>
                <a:lnTo>
                  <a:pt x="21600" y="6550"/>
                </a:lnTo>
                <a:close/>
              </a:path>
            </a:pathLst>
          </a:custGeom>
          <a:gradFill rotWithShape="0">
            <a:gsLst>
              <a:gs pos="0">
                <a:srgbClr val="660033"/>
              </a:gs>
              <a:gs pos="100000">
                <a:srgbClr val="FF6600"/>
              </a:gs>
            </a:gsLst>
            <a:lin ang="0" scaled="1"/>
          </a:gradFill>
          <a:ln w="38100" cmpd="dbl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AutoShape 1028"/>
          <p:cNvSpPr>
            <a:spLocks noChangeArrowheads="1"/>
          </p:cNvSpPr>
          <p:nvPr/>
        </p:nvSpPr>
        <p:spPr bwMode="auto">
          <a:xfrm rot="16200000">
            <a:off x="7429500" y="1822450"/>
            <a:ext cx="838200" cy="762000"/>
          </a:xfrm>
          <a:custGeom>
            <a:avLst/>
            <a:gdLst>
              <a:gd name="G0" fmla="+- 10841 0 0"/>
              <a:gd name="G1" fmla="+- 18000 0 0"/>
              <a:gd name="G2" fmla="+- 6550 0 0"/>
              <a:gd name="G3" fmla="*/ 10841 1 2"/>
              <a:gd name="G4" fmla="+- G3 10800 0"/>
              <a:gd name="G5" fmla="+- 21600 10841 18000"/>
              <a:gd name="G6" fmla="+- 18000 6550 0"/>
              <a:gd name="G7" fmla="*/ G6 1 2"/>
              <a:gd name="G8" fmla="*/ 18000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000 1 2"/>
              <a:gd name="G15" fmla="+- G5 0 G4"/>
              <a:gd name="G16" fmla="+- G0 0 G4"/>
              <a:gd name="G17" fmla="*/ G2 G15 G16"/>
              <a:gd name="T0" fmla="*/ 16221 w 21600"/>
              <a:gd name="T1" fmla="*/ 0 h 21600"/>
              <a:gd name="T2" fmla="*/ 10841 w 21600"/>
              <a:gd name="T3" fmla="*/ 6550 h 21600"/>
              <a:gd name="T4" fmla="*/ 0 w 21600"/>
              <a:gd name="T5" fmla="*/ 19465 h 21600"/>
              <a:gd name="T6" fmla="*/ 9000 w 21600"/>
              <a:gd name="T7" fmla="*/ 21600 h 21600"/>
              <a:gd name="T8" fmla="*/ 18000 w 21600"/>
              <a:gd name="T9" fmla="*/ 14730 h 21600"/>
              <a:gd name="T10" fmla="*/ 21600 w 21600"/>
              <a:gd name="T11" fmla="*/ 655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21" y="0"/>
                </a:moveTo>
                <a:lnTo>
                  <a:pt x="10841" y="6550"/>
                </a:lnTo>
                <a:lnTo>
                  <a:pt x="14441" y="6550"/>
                </a:lnTo>
                <a:lnTo>
                  <a:pt x="14441" y="17329"/>
                </a:lnTo>
                <a:lnTo>
                  <a:pt x="0" y="17329"/>
                </a:lnTo>
                <a:lnTo>
                  <a:pt x="0" y="21600"/>
                </a:lnTo>
                <a:lnTo>
                  <a:pt x="18000" y="21600"/>
                </a:lnTo>
                <a:lnTo>
                  <a:pt x="18000" y="6550"/>
                </a:lnTo>
                <a:lnTo>
                  <a:pt x="21600" y="6550"/>
                </a:lnTo>
                <a:close/>
              </a:path>
            </a:pathLst>
          </a:custGeom>
          <a:gradFill rotWithShape="0">
            <a:gsLst>
              <a:gs pos="0">
                <a:srgbClr val="660033"/>
              </a:gs>
              <a:gs pos="100000">
                <a:srgbClr val="FF6600"/>
              </a:gs>
            </a:gsLst>
            <a:lin ang="0" scaled="1"/>
          </a:gradFill>
          <a:ln w="38100" cmpd="dbl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AutoShape 1029"/>
          <p:cNvSpPr>
            <a:spLocks noChangeArrowheads="1"/>
          </p:cNvSpPr>
          <p:nvPr/>
        </p:nvSpPr>
        <p:spPr bwMode="auto">
          <a:xfrm rot="5400000">
            <a:off x="1104900" y="4838700"/>
            <a:ext cx="838200" cy="762000"/>
          </a:xfrm>
          <a:custGeom>
            <a:avLst/>
            <a:gdLst>
              <a:gd name="G0" fmla="+- 10841 0 0"/>
              <a:gd name="G1" fmla="+- 18000 0 0"/>
              <a:gd name="G2" fmla="+- 6550 0 0"/>
              <a:gd name="G3" fmla="*/ 10841 1 2"/>
              <a:gd name="G4" fmla="+- G3 10800 0"/>
              <a:gd name="G5" fmla="+- 21600 10841 18000"/>
              <a:gd name="G6" fmla="+- 18000 6550 0"/>
              <a:gd name="G7" fmla="*/ G6 1 2"/>
              <a:gd name="G8" fmla="*/ 18000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000 1 2"/>
              <a:gd name="G15" fmla="+- G5 0 G4"/>
              <a:gd name="G16" fmla="+- G0 0 G4"/>
              <a:gd name="G17" fmla="*/ G2 G15 G16"/>
              <a:gd name="T0" fmla="*/ 16221 w 21600"/>
              <a:gd name="T1" fmla="*/ 0 h 21600"/>
              <a:gd name="T2" fmla="*/ 10841 w 21600"/>
              <a:gd name="T3" fmla="*/ 6550 h 21600"/>
              <a:gd name="T4" fmla="*/ 0 w 21600"/>
              <a:gd name="T5" fmla="*/ 19465 h 21600"/>
              <a:gd name="T6" fmla="*/ 9000 w 21600"/>
              <a:gd name="T7" fmla="*/ 21600 h 21600"/>
              <a:gd name="T8" fmla="*/ 18000 w 21600"/>
              <a:gd name="T9" fmla="*/ 14730 h 21600"/>
              <a:gd name="T10" fmla="*/ 21600 w 21600"/>
              <a:gd name="T11" fmla="*/ 655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21" y="0"/>
                </a:moveTo>
                <a:lnTo>
                  <a:pt x="10841" y="6550"/>
                </a:lnTo>
                <a:lnTo>
                  <a:pt x="14441" y="6550"/>
                </a:lnTo>
                <a:lnTo>
                  <a:pt x="14441" y="17329"/>
                </a:lnTo>
                <a:lnTo>
                  <a:pt x="0" y="17329"/>
                </a:lnTo>
                <a:lnTo>
                  <a:pt x="0" y="21600"/>
                </a:lnTo>
                <a:lnTo>
                  <a:pt x="18000" y="21600"/>
                </a:lnTo>
                <a:lnTo>
                  <a:pt x="18000" y="6550"/>
                </a:lnTo>
                <a:lnTo>
                  <a:pt x="21600" y="6550"/>
                </a:ln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100000">
                <a:srgbClr val="800000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AutoShape 1030"/>
          <p:cNvSpPr>
            <a:spLocks noChangeArrowheads="1"/>
          </p:cNvSpPr>
          <p:nvPr/>
        </p:nvSpPr>
        <p:spPr bwMode="auto">
          <a:xfrm rot="5400000" flipH="1">
            <a:off x="1063625" y="1724025"/>
            <a:ext cx="838200" cy="838200"/>
          </a:xfrm>
          <a:custGeom>
            <a:avLst/>
            <a:gdLst>
              <a:gd name="G0" fmla="+- 10841 0 0"/>
              <a:gd name="G1" fmla="+- 18000 0 0"/>
              <a:gd name="G2" fmla="+- 6550 0 0"/>
              <a:gd name="G3" fmla="*/ 10841 1 2"/>
              <a:gd name="G4" fmla="+- G3 10800 0"/>
              <a:gd name="G5" fmla="+- 21600 10841 18000"/>
              <a:gd name="G6" fmla="+- 18000 6550 0"/>
              <a:gd name="G7" fmla="*/ G6 1 2"/>
              <a:gd name="G8" fmla="*/ 18000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000 1 2"/>
              <a:gd name="G15" fmla="+- G5 0 G4"/>
              <a:gd name="G16" fmla="+- G0 0 G4"/>
              <a:gd name="G17" fmla="*/ G2 G15 G16"/>
              <a:gd name="T0" fmla="*/ 16221 w 21600"/>
              <a:gd name="T1" fmla="*/ 0 h 21600"/>
              <a:gd name="T2" fmla="*/ 10841 w 21600"/>
              <a:gd name="T3" fmla="*/ 6550 h 21600"/>
              <a:gd name="T4" fmla="*/ 0 w 21600"/>
              <a:gd name="T5" fmla="*/ 19465 h 21600"/>
              <a:gd name="T6" fmla="*/ 9000 w 21600"/>
              <a:gd name="T7" fmla="*/ 21600 h 21600"/>
              <a:gd name="T8" fmla="*/ 18000 w 21600"/>
              <a:gd name="T9" fmla="*/ 14730 h 21600"/>
              <a:gd name="T10" fmla="*/ 21600 w 21600"/>
              <a:gd name="T11" fmla="*/ 655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21" y="0"/>
                </a:moveTo>
                <a:lnTo>
                  <a:pt x="10841" y="6550"/>
                </a:lnTo>
                <a:lnTo>
                  <a:pt x="14441" y="6550"/>
                </a:lnTo>
                <a:lnTo>
                  <a:pt x="14441" y="17329"/>
                </a:lnTo>
                <a:lnTo>
                  <a:pt x="0" y="17329"/>
                </a:lnTo>
                <a:lnTo>
                  <a:pt x="0" y="21600"/>
                </a:lnTo>
                <a:lnTo>
                  <a:pt x="18000" y="21600"/>
                </a:lnTo>
                <a:lnTo>
                  <a:pt x="18000" y="6550"/>
                </a:lnTo>
                <a:lnTo>
                  <a:pt x="21600" y="6550"/>
                </a:ln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100000">
                <a:srgbClr val="800000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2" name="Rectangle 1026"/>
          <p:cNvSpPr>
            <a:spLocks noChangeArrowheads="1"/>
          </p:cNvSpPr>
          <p:nvPr/>
        </p:nvSpPr>
        <p:spPr bwMode="auto">
          <a:xfrm>
            <a:off x="838200" y="2514600"/>
            <a:ext cx="838200" cy="23622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r>
              <a:rPr lang="zh-CN" altLang="en-US" sz="3600" b="1">
                <a:solidFill>
                  <a:srgbClr val="FFCC66"/>
                </a:solidFill>
                <a:ea typeface="黑体" pitchFamily="2" charset="-122"/>
              </a:rPr>
              <a:t>曲线积分</a:t>
            </a:r>
            <a:endParaRPr lang="zh-CN" altLang="en-US">
              <a:solidFill>
                <a:srgbClr val="FFCC66"/>
              </a:solidFill>
              <a:ea typeface="黑体" pitchFamily="2" charset="-122"/>
            </a:endParaRPr>
          </a:p>
        </p:txBody>
      </p:sp>
      <p:sp>
        <p:nvSpPr>
          <p:cNvPr id="40963" name="Rectangle 1027"/>
          <p:cNvSpPr>
            <a:spLocks noChangeArrowheads="1"/>
          </p:cNvSpPr>
          <p:nvPr/>
        </p:nvSpPr>
        <p:spPr bwMode="auto">
          <a:xfrm>
            <a:off x="7696200" y="2590800"/>
            <a:ext cx="838200" cy="2362200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r>
              <a:rPr lang="zh-CN" altLang="en-US" sz="3600" b="1">
                <a:solidFill>
                  <a:schemeClr val="bg1"/>
                </a:solidFill>
                <a:ea typeface="黑体" pitchFamily="2" charset="-122"/>
              </a:rPr>
              <a:t>曲面积分</a:t>
            </a:r>
          </a:p>
        </p:txBody>
      </p:sp>
      <p:sp>
        <p:nvSpPr>
          <p:cNvPr id="40969" name="AutoShape 1033"/>
          <p:cNvSpPr>
            <a:spLocks noChangeArrowheads="1"/>
          </p:cNvSpPr>
          <p:nvPr/>
        </p:nvSpPr>
        <p:spPr bwMode="auto">
          <a:xfrm>
            <a:off x="6791325" y="2667000"/>
            <a:ext cx="311150" cy="449263"/>
          </a:xfrm>
          <a:prstGeom prst="downArrow">
            <a:avLst>
              <a:gd name="adj1" fmla="val 50000"/>
              <a:gd name="adj2" fmla="val 36097"/>
            </a:avLst>
          </a:prstGeom>
          <a:gradFill rotWithShape="0">
            <a:gsLst>
              <a:gs pos="0">
                <a:srgbClr val="993366"/>
              </a:gs>
              <a:gs pos="100000">
                <a:srgbClr val="009900"/>
              </a:gs>
            </a:gsLst>
            <a:lin ang="5400000" scaled="1"/>
          </a:gradFill>
          <a:ln w="38100" cmpd="dbl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0971" name="AutoShape 1035"/>
          <p:cNvSpPr>
            <a:spLocks noChangeArrowheads="1"/>
          </p:cNvSpPr>
          <p:nvPr/>
        </p:nvSpPr>
        <p:spPr bwMode="auto">
          <a:xfrm>
            <a:off x="3917950" y="25908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FF6600"/>
              </a:gs>
              <a:gs pos="100000">
                <a:srgbClr val="009900"/>
              </a:gs>
            </a:gsLst>
            <a:lin ang="540000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0972" name="AutoShape 1036"/>
          <p:cNvSpPr>
            <a:spLocks noChangeArrowheads="1"/>
          </p:cNvSpPr>
          <p:nvPr/>
        </p:nvSpPr>
        <p:spPr bwMode="auto">
          <a:xfrm>
            <a:off x="5153025" y="26670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993366"/>
              </a:gs>
              <a:gs pos="100000">
                <a:srgbClr val="FF9966"/>
              </a:gs>
            </a:gsLst>
            <a:lin ang="5400000" scaled="1"/>
          </a:gradFill>
          <a:ln w="38100" cmpd="dbl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0973" name="AutoShape 1037"/>
          <p:cNvSpPr>
            <a:spLocks noChangeArrowheads="1"/>
          </p:cNvSpPr>
          <p:nvPr/>
        </p:nvSpPr>
        <p:spPr bwMode="auto">
          <a:xfrm>
            <a:off x="5133975" y="4362450"/>
            <a:ext cx="304800" cy="477838"/>
          </a:xfrm>
          <a:prstGeom prst="upArrow">
            <a:avLst>
              <a:gd name="adj1" fmla="val 50000"/>
              <a:gd name="adj2" fmla="val 39193"/>
            </a:avLst>
          </a:prstGeom>
          <a:gradFill rotWithShape="0">
            <a:gsLst>
              <a:gs pos="0">
                <a:srgbClr val="FF9966"/>
              </a:gs>
              <a:gs pos="100000">
                <a:srgbClr val="993366"/>
              </a:gs>
            </a:gsLst>
            <a:lin ang="5400000" scaled="1"/>
          </a:gradFill>
          <a:ln w="38100" cmpd="dbl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0974" name="AutoShape 1038"/>
          <p:cNvSpPr>
            <a:spLocks noChangeArrowheads="1"/>
          </p:cNvSpPr>
          <p:nvPr/>
        </p:nvSpPr>
        <p:spPr bwMode="auto">
          <a:xfrm>
            <a:off x="2362200" y="2590800"/>
            <a:ext cx="304800" cy="476250"/>
          </a:xfrm>
          <a:prstGeom prst="downArrow">
            <a:avLst>
              <a:gd name="adj1" fmla="val 50000"/>
              <a:gd name="adj2" fmla="val 39063"/>
            </a:avLst>
          </a:prstGeom>
          <a:solidFill>
            <a:srgbClr val="FF6600"/>
          </a:solidFill>
          <a:ln w="38100" cmpd="dbl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0975" name="AutoShape 1039"/>
          <p:cNvSpPr>
            <a:spLocks noChangeArrowheads="1"/>
          </p:cNvSpPr>
          <p:nvPr/>
        </p:nvSpPr>
        <p:spPr bwMode="auto">
          <a:xfrm>
            <a:off x="2374900" y="4324350"/>
            <a:ext cx="307975" cy="504825"/>
          </a:xfrm>
          <a:prstGeom prst="upArrow">
            <a:avLst>
              <a:gd name="adj1" fmla="val 50000"/>
              <a:gd name="adj2" fmla="val 40979"/>
            </a:avLst>
          </a:prstGeom>
          <a:solidFill>
            <a:srgbClr val="FF6600"/>
          </a:solidFill>
          <a:ln w="38100" cmpd="dbl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0976" name="Rectangle 104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800600" y="1536700"/>
            <a:ext cx="2590800" cy="990600"/>
          </a:xfrm>
          <a:prstGeom prst="rect">
            <a:avLst/>
          </a:prstGeom>
          <a:solidFill>
            <a:srgbClr val="800080"/>
          </a:solidFill>
          <a:ln w="76200" cmpd="tri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3200" b="1">
                <a:solidFill>
                  <a:srgbClr val="FFCC99"/>
                </a:solidFill>
                <a:ea typeface="隶书" pitchFamily="49" charset="-122"/>
              </a:rPr>
              <a:t>对面积的</a:t>
            </a:r>
          </a:p>
          <a:p>
            <a:r>
              <a:rPr lang="zh-CN" altLang="en-US" sz="3200" b="1">
                <a:solidFill>
                  <a:srgbClr val="FFCC99"/>
                </a:solidFill>
                <a:ea typeface="隶书" pitchFamily="49" charset="-122"/>
              </a:rPr>
              <a:t>曲面积分</a:t>
            </a:r>
            <a:endParaRPr lang="zh-CN" altLang="en-US" sz="2800">
              <a:solidFill>
                <a:srgbClr val="FFCC99"/>
              </a:solidFill>
              <a:ea typeface="隶书" pitchFamily="49" charset="-122"/>
            </a:endParaRPr>
          </a:p>
        </p:txBody>
      </p:sp>
      <p:sp>
        <p:nvSpPr>
          <p:cNvPr id="40977" name="Rectangle 104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800600" y="4876800"/>
            <a:ext cx="2590800" cy="990600"/>
          </a:xfrm>
          <a:prstGeom prst="rect">
            <a:avLst/>
          </a:prstGeom>
          <a:solidFill>
            <a:srgbClr val="800080"/>
          </a:solidFill>
          <a:ln w="76200" cmpd="tri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3200" b="1">
                <a:solidFill>
                  <a:srgbClr val="FFCC99"/>
                </a:solidFill>
                <a:ea typeface="隶书" pitchFamily="49" charset="-122"/>
              </a:rPr>
              <a:t>对坐标的</a:t>
            </a:r>
          </a:p>
          <a:p>
            <a:r>
              <a:rPr lang="zh-CN" altLang="en-US" sz="3200" b="1">
                <a:solidFill>
                  <a:srgbClr val="FFCC99"/>
                </a:solidFill>
                <a:ea typeface="隶书" pitchFamily="49" charset="-122"/>
              </a:rPr>
              <a:t>曲面积分</a:t>
            </a:r>
            <a:endParaRPr lang="zh-CN" altLang="en-US" sz="2800">
              <a:solidFill>
                <a:srgbClr val="FFCC99"/>
              </a:solidFill>
              <a:ea typeface="隶书" pitchFamily="49" charset="-122"/>
            </a:endParaRPr>
          </a:p>
        </p:txBody>
      </p:sp>
      <p:sp>
        <p:nvSpPr>
          <p:cNvPr id="40978" name="Rectangle 104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936750" y="1539875"/>
            <a:ext cx="2590800" cy="990600"/>
          </a:xfrm>
          <a:prstGeom prst="rect">
            <a:avLst/>
          </a:prstGeom>
          <a:solidFill>
            <a:srgbClr val="9933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3200" b="1">
                <a:solidFill>
                  <a:srgbClr val="FFCC66"/>
                </a:solidFill>
                <a:ea typeface="隶书" pitchFamily="49" charset="-122"/>
              </a:rPr>
              <a:t>对弧长的</a:t>
            </a:r>
          </a:p>
          <a:p>
            <a:r>
              <a:rPr lang="zh-CN" altLang="en-US" sz="3200" b="1">
                <a:solidFill>
                  <a:srgbClr val="FFCC66"/>
                </a:solidFill>
                <a:ea typeface="隶书" pitchFamily="49" charset="-122"/>
              </a:rPr>
              <a:t>曲线积分</a:t>
            </a:r>
            <a:endParaRPr lang="zh-CN" altLang="en-US" sz="2800">
              <a:solidFill>
                <a:srgbClr val="FFCC66"/>
              </a:solidFill>
              <a:ea typeface="隶书" pitchFamily="49" charset="-122"/>
            </a:endParaRPr>
          </a:p>
        </p:txBody>
      </p:sp>
      <p:sp>
        <p:nvSpPr>
          <p:cNvPr id="40979" name="Rectangle 104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936750" y="4876800"/>
            <a:ext cx="2590800" cy="990600"/>
          </a:xfrm>
          <a:prstGeom prst="rect">
            <a:avLst/>
          </a:prstGeom>
          <a:solidFill>
            <a:srgbClr val="9933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3200" b="1">
                <a:solidFill>
                  <a:srgbClr val="FFCC66"/>
                </a:solidFill>
                <a:ea typeface="隶书" pitchFamily="49" charset="-122"/>
              </a:rPr>
              <a:t>对坐标的</a:t>
            </a:r>
          </a:p>
          <a:p>
            <a:r>
              <a:rPr lang="zh-CN" altLang="en-US" sz="3200" b="1">
                <a:solidFill>
                  <a:srgbClr val="FFCC66"/>
                </a:solidFill>
                <a:ea typeface="隶书" pitchFamily="49" charset="-122"/>
              </a:rPr>
              <a:t>曲线积分</a:t>
            </a:r>
            <a:endParaRPr lang="zh-CN" altLang="en-US" sz="2800">
              <a:solidFill>
                <a:srgbClr val="FFCC66"/>
              </a:solidFill>
              <a:ea typeface="隶书" pitchFamily="49" charset="-122"/>
            </a:endParaRPr>
          </a:p>
        </p:txBody>
      </p:sp>
      <p:sp>
        <p:nvSpPr>
          <p:cNvPr id="40980" name="AutoShape 1044"/>
          <p:cNvSpPr>
            <a:spLocks noChangeArrowheads="1"/>
          </p:cNvSpPr>
          <p:nvPr/>
        </p:nvSpPr>
        <p:spPr bwMode="auto">
          <a:xfrm rot="16831">
            <a:off x="2057400" y="2987675"/>
            <a:ext cx="987425" cy="1374775"/>
          </a:xfrm>
          <a:prstGeom prst="moon">
            <a:avLst>
              <a:gd name="adj" fmla="val 73944"/>
            </a:avLst>
          </a:prstGeom>
          <a:solidFill>
            <a:srgbClr val="FF66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r>
              <a:rPr lang="zh-CN" altLang="en-US" sz="3200" b="1">
                <a:solidFill>
                  <a:schemeClr val="bg1"/>
                </a:solidFill>
                <a:ea typeface="隶书" pitchFamily="49" charset="-122"/>
              </a:rPr>
              <a:t>定义</a:t>
            </a:r>
            <a:endParaRPr lang="zh-CN" altLang="en-US" sz="280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40981" name="AutoShape 1045"/>
          <p:cNvSpPr>
            <a:spLocks noChangeArrowheads="1"/>
          </p:cNvSpPr>
          <p:nvPr/>
        </p:nvSpPr>
        <p:spPr bwMode="auto">
          <a:xfrm rot="10800000">
            <a:off x="3581400" y="3006725"/>
            <a:ext cx="990600" cy="1371600"/>
          </a:xfrm>
          <a:prstGeom prst="moon">
            <a:avLst>
              <a:gd name="adj" fmla="val 74356"/>
            </a:avLst>
          </a:prstGeom>
          <a:solidFill>
            <a:srgbClr val="008000"/>
          </a:solidFill>
          <a:ln w="76200" cmpd="tri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rot="10800000" vert="eaVert" wrap="none" anchor="ctr"/>
          <a:lstStyle/>
          <a:p>
            <a:pPr algn="dist"/>
            <a:r>
              <a:rPr lang="zh-CN" altLang="en-US" sz="3200" b="1">
                <a:solidFill>
                  <a:schemeClr val="bg1"/>
                </a:solidFill>
                <a:ea typeface="隶书" pitchFamily="49" charset="-122"/>
              </a:rPr>
              <a:t>计算</a:t>
            </a:r>
            <a:endParaRPr lang="zh-CN" altLang="en-US" sz="280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40982" name="AutoShape 1046"/>
          <p:cNvSpPr>
            <a:spLocks noChangeArrowheads="1"/>
          </p:cNvSpPr>
          <p:nvPr/>
        </p:nvSpPr>
        <p:spPr bwMode="auto">
          <a:xfrm rot="16831">
            <a:off x="4876800" y="3028950"/>
            <a:ext cx="987425" cy="1374775"/>
          </a:xfrm>
          <a:prstGeom prst="moon">
            <a:avLst>
              <a:gd name="adj" fmla="val 73944"/>
            </a:avLst>
          </a:prstGeom>
          <a:solidFill>
            <a:srgbClr val="FF66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r>
              <a:rPr lang="zh-CN" altLang="en-US" sz="3200" b="1">
                <a:solidFill>
                  <a:schemeClr val="bg1"/>
                </a:solidFill>
                <a:ea typeface="隶书" pitchFamily="49" charset="-122"/>
              </a:rPr>
              <a:t>定义</a:t>
            </a:r>
            <a:endParaRPr lang="zh-CN" altLang="en-US" sz="280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40983" name="AutoShape 1047"/>
          <p:cNvSpPr>
            <a:spLocks noChangeArrowheads="1"/>
          </p:cNvSpPr>
          <p:nvPr/>
        </p:nvSpPr>
        <p:spPr bwMode="auto">
          <a:xfrm rot="10800000">
            <a:off x="6400800" y="3048000"/>
            <a:ext cx="990600" cy="1371600"/>
          </a:xfrm>
          <a:prstGeom prst="moon">
            <a:avLst>
              <a:gd name="adj" fmla="val 74356"/>
            </a:avLst>
          </a:prstGeom>
          <a:solidFill>
            <a:srgbClr val="008000"/>
          </a:solidFill>
          <a:ln w="76200" cmpd="tri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rot="10800000" vert="eaVert" wrap="none" anchor="ctr"/>
          <a:lstStyle/>
          <a:p>
            <a:pPr algn="dist"/>
            <a:r>
              <a:rPr lang="zh-CN" altLang="en-US" sz="3200" b="1">
                <a:solidFill>
                  <a:schemeClr val="bg1"/>
                </a:solidFill>
                <a:ea typeface="隶书" pitchFamily="49" charset="-122"/>
              </a:rPr>
              <a:t>计算</a:t>
            </a:r>
            <a:endParaRPr lang="zh-CN" altLang="en-US" sz="2800">
              <a:solidFill>
                <a:schemeClr val="bg1"/>
              </a:solidFill>
              <a:ea typeface="隶书" pitchFamily="49" charset="-122"/>
            </a:endParaRPr>
          </a:p>
        </p:txBody>
      </p:sp>
      <p:grpSp>
        <p:nvGrpSpPr>
          <p:cNvPr id="2" name="Group 1059"/>
          <p:cNvGrpSpPr>
            <a:grpSpLocks/>
          </p:cNvGrpSpPr>
          <p:nvPr/>
        </p:nvGrpSpPr>
        <p:grpSpPr bwMode="auto">
          <a:xfrm>
            <a:off x="2895600" y="2590800"/>
            <a:ext cx="823913" cy="2260600"/>
            <a:chOff x="1728" y="1632"/>
            <a:chExt cx="519" cy="1424"/>
          </a:xfrm>
        </p:grpSpPr>
        <p:sp>
          <p:nvSpPr>
            <p:cNvPr id="40985" name="AutoShape 1049"/>
            <p:cNvSpPr>
              <a:spLocks noChangeArrowheads="1"/>
            </p:cNvSpPr>
            <p:nvPr/>
          </p:nvSpPr>
          <p:spPr bwMode="auto">
            <a:xfrm>
              <a:off x="1890" y="2800"/>
              <a:ext cx="192" cy="256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008080"/>
            </a:solidFill>
            <a:ln w="38100" cmpd="dbl">
              <a:solidFill>
                <a:srgbClr val="33CCCC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0986" name="AutoShape 1050"/>
            <p:cNvSpPr>
              <a:spLocks noChangeArrowheads="1"/>
            </p:cNvSpPr>
            <p:nvPr/>
          </p:nvSpPr>
          <p:spPr bwMode="auto">
            <a:xfrm>
              <a:off x="1890" y="1632"/>
              <a:ext cx="192" cy="336"/>
            </a:xfrm>
            <a:prstGeom prst="upArrow">
              <a:avLst>
                <a:gd name="adj1" fmla="val 50000"/>
                <a:gd name="adj2" fmla="val 43750"/>
              </a:avLst>
            </a:prstGeom>
            <a:solidFill>
              <a:srgbClr val="008080"/>
            </a:solidFill>
            <a:ln w="38100" cmpd="dbl">
              <a:solidFill>
                <a:srgbClr val="33CCCC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0987" name="Oval 1051"/>
            <p:cNvSpPr>
              <a:spLocks noChangeArrowheads="1"/>
            </p:cNvSpPr>
            <p:nvPr/>
          </p:nvSpPr>
          <p:spPr bwMode="auto">
            <a:xfrm>
              <a:off x="1728" y="1872"/>
              <a:ext cx="519" cy="912"/>
            </a:xfrm>
            <a:prstGeom prst="ellipse">
              <a:avLst/>
            </a:prstGeom>
            <a:solidFill>
              <a:srgbClr val="006666"/>
            </a:solidFill>
            <a:ln w="38100" cmpd="dbl">
              <a:solidFill>
                <a:srgbClr val="33CCCC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eaVert" wrap="none" anchor="ctr"/>
            <a:lstStyle/>
            <a:p>
              <a:r>
                <a:rPr lang="zh-CN" altLang="en-US" sz="3200" b="1">
                  <a:solidFill>
                    <a:schemeClr val="bg1"/>
                  </a:solidFill>
                  <a:ea typeface="隶书" pitchFamily="49" charset="-122"/>
                </a:rPr>
                <a:t>联系</a:t>
              </a:r>
              <a:endParaRPr lang="zh-CN" altLang="en-US">
                <a:solidFill>
                  <a:schemeClr val="bg1"/>
                </a:solidFill>
                <a:ea typeface="隶书" pitchFamily="49" charset="-122"/>
              </a:endParaRPr>
            </a:p>
          </p:txBody>
        </p:sp>
      </p:grpSp>
      <p:grpSp>
        <p:nvGrpSpPr>
          <p:cNvPr id="3" name="Group 1060"/>
          <p:cNvGrpSpPr>
            <a:grpSpLocks/>
          </p:cNvGrpSpPr>
          <p:nvPr/>
        </p:nvGrpSpPr>
        <p:grpSpPr bwMode="auto">
          <a:xfrm>
            <a:off x="5708650" y="2590800"/>
            <a:ext cx="823913" cy="2254250"/>
            <a:chOff x="3500" y="1632"/>
            <a:chExt cx="519" cy="1420"/>
          </a:xfrm>
        </p:grpSpPr>
        <p:sp>
          <p:nvSpPr>
            <p:cNvPr id="40989" name="AutoShape 1053"/>
            <p:cNvSpPr>
              <a:spLocks noChangeArrowheads="1"/>
            </p:cNvSpPr>
            <p:nvPr/>
          </p:nvSpPr>
          <p:spPr bwMode="auto">
            <a:xfrm>
              <a:off x="3666" y="2796"/>
              <a:ext cx="192" cy="256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008080"/>
            </a:solidFill>
            <a:ln w="38100" cmpd="dbl">
              <a:solidFill>
                <a:srgbClr val="33CCCC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0990" name="AutoShape 1054"/>
            <p:cNvSpPr>
              <a:spLocks noChangeArrowheads="1"/>
            </p:cNvSpPr>
            <p:nvPr/>
          </p:nvSpPr>
          <p:spPr bwMode="auto">
            <a:xfrm>
              <a:off x="3664" y="1632"/>
              <a:ext cx="208" cy="303"/>
            </a:xfrm>
            <a:prstGeom prst="upArrow">
              <a:avLst>
                <a:gd name="adj1" fmla="val 50000"/>
                <a:gd name="adj2" fmla="val 36418"/>
              </a:avLst>
            </a:prstGeom>
            <a:solidFill>
              <a:srgbClr val="008080"/>
            </a:solidFill>
            <a:ln w="38100" cmpd="dbl">
              <a:solidFill>
                <a:srgbClr val="33CCCC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0991" name="Oval 1055"/>
            <p:cNvSpPr>
              <a:spLocks noChangeArrowheads="1"/>
            </p:cNvSpPr>
            <p:nvPr/>
          </p:nvSpPr>
          <p:spPr bwMode="auto">
            <a:xfrm>
              <a:off x="3500" y="1898"/>
              <a:ext cx="519" cy="912"/>
            </a:xfrm>
            <a:prstGeom prst="ellipse">
              <a:avLst/>
            </a:prstGeom>
            <a:solidFill>
              <a:srgbClr val="006666"/>
            </a:solidFill>
            <a:ln w="38100" cmpd="dbl">
              <a:solidFill>
                <a:srgbClr val="33CCCC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eaVert" wrap="none" anchor="ctr"/>
            <a:lstStyle/>
            <a:p>
              <a:r>
                <a:rPr lang="zh-CN" altLang="en-US" sz="3200" b="1">
                  <a:solidFill>
                    <a:schemeClr val="bg1"/>
                  </a:solidFill>
                  <a:ea typeface="隶书" pitchFamily="49" charset="-122"/>
                </a:rPr>
                <a:t>联系</a:t>
              </a:r>
              <a:endParaRPr lang="zh-CN" altLang="en-US">
                <a:solidFill>
                  <a:schemeClr val="bg1"/>
                </a:solidFill>
                <a:ea typeface="隶书" pitchFamily="49" charset="-122"/>
              </a:endParaRPr>
            </a:p>
          </p:txBody>
        </p:sp>
      </p:grpSp>
      <p:sp>
        <p:nvSpPr>
          <p:cNvPr id="40993" name="Text Box 1057"/>
          <p:cNvSpPr txBox="1">
            <a:spLocks noChangeArrowheads="1"/>
          </p:cNvSpPr>
          <p:nvPr/>
        </p:nvSpPr>
        <p:spPr bwMode="auto">
          <a:xfrm>
            <a:off x="779463" y="654050"/>
            <a:ext cx="56975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（一）</a:t>
            </a:r>
            <a:r>
              <a:rPr lang="zh-CN" altLang="en-US" sz="3600" b="1">
                <a:ea typeface="黑体" pitchFamily="2" charset="-122"/>
              </a:rPr>
              <a:t>曲线积分与曲面积分</a:t>
            </a:r>
          </a:p>
        </p:txBody>
      </p:sp>
      <p:sp>
        <p:nvSpPr>
          <p:cNvPr id="40994" name="AutoShape 105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53400" y="6248400"/>
            <a:ext cx="685800" cy="415925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40968" name="AutoShape 1032"/>
          <p:cNvSpPr>
            <a:spLocks noChangeArrowheads="1"/>
          </p:cNvSpPr>
          <p:nvPr/>
        </p:nvSpPr>
        <p:spPr bwMode="auto">
          <a:xfrm>
            <a:off x="3886200" y="4359275"/>
            <a:ext cx="304800" cy="477838"/>
          </a:xfrm>
          <a:prstGeom prst="upArrow">
            <a:avLst>
              <a:gd name="adj1" fmla="val 50000"/>
              <a:gd name="adj2" fmla="val 39193"/>
            </a:avLst>
          </a:prstGeom>
          <a:gradFill rotWithShape="0">
            <a:gsLst>
              <a:gs pos="0">
                <a:srgbClr val="009900"/>
              </a:gs>
              <a:gs pos="100000">
                <a:srgbClr val="FF6600"/>
              </a:gs>
            </a:gsLst>
            <a:lin ang="540000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0970" name="AutoShape 1034"/>
          <p:cNvSpPr>
            <a:spLocks noChangeArrowheads="1"/>
          </p:cNvSpPr>
          <p:nvPr/>
        </p:nvSpPr>
        <p:spPr bwMode="auto">
          <a:xfrm>
            <a:off x="6788150" y="4359275"/>
            <a:ext cx="304800" cy="477838"/>
          </a:xfrm>
          <a:prstGeom prst="upArrow">
            <a:avLst>
              <a:gd name="adj1" fmla="val 50000"/>
              <a:gd name="adj2" fmla="val 39193"/>
            </a:avLst>
          </a:prstGeom>
          <a:gradFill rotWithShape="0">
            <a:gsLst>
              <a:gs pos="0">
                <a:srgbClr val="009900"/>
              </a:gs>
              <a:gs pos="100000">
                <a:srgbClr val="993366"/>
              </a:gs>
            </a:gsLst>
            <a:lin ang="5400000" scaled="1"/>
          </a:gradFill>
          <a:ln w="38100" cmpd="dbl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nimBg="1"/>
      <p:bldP spid="40964" grpId="0" animBg="1"/>
      <p:bldP spid="40965" grpId="0" animBg="1"/>
      <p:bldP spid="40966" grpId="0" animBg="1"/>
      <p:bldP spid="40962" grpId="0" animBg="1" autoUpdateAnimBg="0"/>
      <p:bldP spid="40963" grpId="0" animBg="1" autoUpdateAnimBg="0"/>
      <p:bldP spid="40969" grpId="0" animBg="1"/>
      <p:bldP spid="40971" grpId="0" animBg="1"/>
      <p:bldP spid="40972" grpId="0" animBg="1"/>
      <p:bldP spid="40973" grpId="0" animBg="1"/>
      <p:bldP spid="40974" grpId="0" animBg="1"/>
      <p:bldP spid="40975" grpId="0" animBg="1"/>
      <p:bldP spid="40976" grpId="0" animBg="1" autoUpdateAnimBg="0"/>
      <p:bldP spid="40977" grpId="0" animBg="1" autoUpdateAnimBg="0"/>
      <p:bldP spid="40978" grpId="0" animBg="1" autoUpdateAnimBg="0"/>
      <p:bldP spid="40979" grpId="0" animBg="1" autoUpdateAnimBg="0"/>
      <p:bldP spid="40980" grpId="0" animBg="1" autoUpdateAnimBg="0"/>
      <p:bldP spid="40981" grpId="0" animBg="1" autoUpdateAnimBg="0"/>
      <p:bldP spid="40982" grpId="0" animBg="1" autoUpdateAnimBg="0"/>
      <p:bldP spid="40983" grpId="0" animBg="1" autoUpdateAnimBg="0"/>
      <p:bldP spid="40968" grpId="0" animBg="1"/>
      <p:bldP spid="409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7" name="AutoShape 69"/>
          <p:cNvSpPr>
            <a:spLocks noChangeArrowheads="1"/>
          </p:cNvSpPr>
          <p:nvPr/>
        </p:nvSpPr>
        <p:spPr bwMode="auto">
          <a:xfrm>
            <a:off x="3305175" y="2133600"/>
            <a:ext cx="2743200" cy="228600"/>
          </a:xfrm>
          <a:prstGeom prst="leftArrow">
            <a:avLst>
              <a:gd name="adj1" fmla="val 50000"/>
              <a:gd name="adj2" fmla="val 300000"/>
            </a:avLst>
          </a:prstGeom>
          <a:gradFill rotWithShape="0">
            <a:gsLst>
              <a:gs pos="0">
                <a:srgbClr val="0000FF"/>
              </a:gs>
              <a:gs pos="100000">
                <a:srgbClr val="339966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89000" y="1828800"/>
            <a:ext cx="2362200" cy="5334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00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常数项级数</a:t>
            </a:r>
          </a:p>
        </p:txBody>
      </p:sp>
      <p:sp>
        <p:nvSpPr>
          <p:cNvPr id="7171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096000" y="1828800"/>
            <a:ext cx="2362200" cy="5334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00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函数项级数</a:t>
            </a:r>
          </a:p>
        </p:txBody>
      </p:sp>
      <p:sp>
        <p:nvSpPr>
          <p:cNvPr id="7172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25513" y="2803525"/>
            <a:ext cx="609600" cy="1920875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一</a:t>
            </a:r>
          </a:p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般</a:t>
            </a:r>
          </a:p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项</a:t>
            </a:r>
          </a:p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级</a:t>
            </a:r>
          </a:p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数</a:t>
            </a:r>
            <a:endParaRPr kumimoji="1" lang="zh-CN" altLang="en-US" sz="240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73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806575" y="2814638"/>
            <a:ext cx="609600" cy="19050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正</a:t>
            </a:r>
          </a:p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项</a:t>
            </a:r>
          </a:p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级</a:t>
            </a:r>
          </a:p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数</a:t>
            </a:r>
            <a:endParaRPr kumimoji="1" lang="zh-CN" altLang="en-US" sz="240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74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343400" y="2841625"/>
            <a:ext cx="1905000" cy="514350"/>
          </a:xfrm>
          <a:prstGeom prst="rect">
            <a:avLst/>
          </a:prstGeom>
          <a:solidFill>
            <a:srgbClr val="CC0099"/>
          </a:solidFill>
          <a:ln w="76200" cmpd="tri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幂级数</a:t>
            </a:r>
            <a:endParaRPr kumimoji="1" lang="zh-CN" altLang="en-US" sz="2800" b="1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75" name="Rectangl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530975" y="2841625"/>
            <a:ext cx="1905000" cy="514350"/>
          </a:xfrm>
          <a:prstGeom prst="rect">
            <a:avLst/>
          </a:prstGeom>
          <a:solidFill>
            <a:srgbClr val="FF5050"/>
          </a:solidFill>
          <a:ln w="76200" cmpd="tri">
            <a:solidFill>
              <a:srgbClr val="FF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三角级数</a:t>
            </a:r>
            <a:endParaRPr kumimoji="1" lang="zh-CN" altLang="en-US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76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95675" y="2819400"/>
            <a:ext cx="533400" cy="2209800"/>
          </a:xfrm>
          <a:prstGeom prst="rect">
            <a:avLst/>
          </a:prstGeom>
          <a:solidFill>
            <a:srgbClr val="006666"/>
          </a:solidFill>
          <a:ln w="76200" cmpd="tri">
            <a:solidFill>
              <a:srgbClr val="33CC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收</a:t>
            </a:r>
          </a:p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敛</a:t>
            </a:r>
          </a:p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半</a:t>
            </a:r>
          </a:p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径</a:t>
            </a:r>
          </a:p>
          <a:p>
            <a:pPr algn="ctr"/>
            <a:r>
              <a:rPr kumimoji="1" lang="en-US" altLang="zh-CN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R</a:t>
            </a:r>
            <a:endParaRPr kumimoji="1" lang="en-US" altLang="zh-CN" sz="24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77" name="Rectangl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343400" y="3657600"/>
            <a:ext cx="1905000" cy="546100"/>
          </a:xfrm>
          <a:prstGeom prst="rect">
            <a:avLst/>
          </a:prstGeom>
          <a:solidFill>
            <a:srgbClr val="FF00FF"/>
          </a:solidFill>
          <a:ln w="76200" cmpd="tri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泰勒展开式</a:t>
            </a:r>
            <a:endParaRPr kumimoji="1" lang="zh-CN" altLang="en-US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733800" y="5562600"/>
            <a:ext cx="1828800" cy="533400"/>
          </a:xfrm>
          <a:prstGeom prst="rect">
            <a:avLst/>
          </a:prstGeom>
          <a:solidFill>
            <a:srgbClr val="FFCC00"/>
          </a:solidFill>
          <a:ln w="76200" cmpd="tri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数或函数</a:t>
            </a:r>
            <a:endParaRPr kumimoji="1" lang="zh-CN" altLang="en-US" sz="2800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6858000" y="5605463"/>
            <a:ext cx="1524000" cy="4572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函   数</a:t>
            </a:r>
            <a:endParaRPr kumimoji="1" lang="zh-CN" altLang="en-US" sz="2400">
              <a:solidFill>
                <a:schemeClr val="bg1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990600" y="5613400"/>
            <a:ext cx="1600200" cy="4572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数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181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684463" y="2814638"/>
            <a:ext cx="609600" cy="19050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任</a:t>
            </a:r>
          </a:p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意</a:t>
            </a:r>
          </a:p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项</a:t>
            </a:r>
          </a:p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级</a:t>
            </a:r>
          </a:p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数</a:t>
            </a:r>
            <a:endParaRPr kumimoji="1" lang="zh-CN" altLang="en-US" sz="240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82" name="Rectangle 1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553200" y="3657600"/>
            <a:ext cx="1905000" cy="546100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傅氏展开式</a:t>
            </a:r>
            <a:endParaRPr kumimoji="1" lang="zh-CN" altLang="en-US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83" name="Rectangle 1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553200" y="4567238"/>
            <a:ext cx="1905000" cy="476250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傅氏级数</a:t>
            </a:r>
          </a:p>
        </p:txBody>
      </p:sp>
      <p:sp>
        <p:nvSpPr>
          <p:cNvPr id="7184" name="Rectangl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343400" y="4567238"/>
            <a:ext cx="1905000" cy="476250"/>
          </a:xfrm>
          <a:prstGeom prst="rect">
            <a:avLst/>
          </a:prstGeom>
          <a:solidFill>
            <a:srgbClr val="FF00FF"/>
          </a:solidFill>
          <a:ln w="76200" cmpd="tri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泰勒级数</a:t>
            </a:r>
            <a:endParaRPr kumimoji="1" lang="zh-CN" altLang="en-US" sz="280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86" name="AutoShape 18"/>
          <p:cNvSpPr>
            <a:spLocks noChangeArrowheads="1"/>
          </p:cNvSpPr>
          <p:nvPr/>
        </p:nvSpPr>
        <p:spPr bwMode="auto">
          <a:xfrm>
            <a:off x="5607050" y="5715000"/>
            <a:ext cx="1219200" cy="239713"/>
          </a:xfrm>
          <a:prstGeom prst="rightArrow">
            <a:avLst>
              <a:gd name="adj1" fmla="val 50000"/>
              <a:gd name="adj2" fmla="val 127152"/>
            </a:avLst>
          </a:prstGeom>
          <a:gradFill rotWithShape="0">
            <a:gsLst>
              <a:gs pos="0">
                <a:srgbClr val="FF9933"/>
              </a:gs>
              <a:gs pos="100000">
                <a:srgbClr val="008000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2590800" y="5715000"/>
            <a:ext cx="1081088" cy="239713"/>
          </a:xfrm>
          <a:prstGeom prst="leftArrow">
            <a:avLst>
              <a:gd name="adj1" fmla="val 50000"/>
              <a:gd name="adj2" fmla="val 112748"/>
            </a:avLst>
          </a:prstGeom>
          <a:gradFill rotWithShape="0">
            <a:gsLst>
              <a:gs pos="0">
                <a:schemeClr val="accent2"/>
              </a:gs>
              <a:gs pos="100000">
                <a:srgbClr val="FF9933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8" name="AutoShape 20"/>
          <p:cNvSpPr>
            <a:spLocks noChangeArrowheads="1"/>
          </p:cNvSpPr>
          <p:nvPr/>
        </p:nvSpPr>
        <p:spPr bwMode="auto">
          <a:xfrm rot="16200000" flipV="1">
            <a:off x="4062413" y="3025775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3EAFC2"/>
              </a:gs>
              <a:gs pos="100000">
                <a:srgbClr val="FF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197" name="AutoShape 29"/>
          <p:cNvSpPr>
            <a:spLocks noChangeArrowheads="1"/>
          </p:cNvSpPr>
          <p:nvPr/>
        </p:nvSpPr>
        <p:spPr bwMode="auto">
          <a:xfrm>
            <a:off x="4953000" y="3386138"/>
            <a:ext cx="228600" cy="249237"/>
          </a:xfrm>
          <a:prstGeom prst="upArrow">
            <a:avLst>
              <a:gd name="adj1" fmla="val 50000"/>
              <a:gd name="adj2" fmla="val 27257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198" name="AutoShape 30"/>
          <p:cNvSpPr>
            <a:spLocks noChangeArrowheads="1"/>
          </p:cNvSpPr>
          <p:nvPr/>
        </p:nvSpPr>
        <p:spPr bwMode="auto">
          <a:xfrm>
            <a:off x="7389813" y="4232275"/>
            <a:ext cx="228600" cy="279400"/>
          </a:xfrm>
          <a:prstGeom prst="upArrow">
            <a:avLst>
              <a:gd name="adj1" fmla="val 50000"/>
              <a:gd name="adj2" fmla="val 30556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199" name="AutoShape 31"/>
          <p:cNvSpPr>
            <a:spLocks noChangeArrowheads="1"/>
          </p:cNvSpPr>
          <p:nvPr/>
        </p:nvSpPr>
        <p:spPr bwMode="auto">
          <a:xfrm>
            <a:off x="4953000" y="4229100"/>
            <a:ext cx="228600" cy="279400"/>
          </a:xfrm>
          <a:prstGeom prst="upArrow">
            <a:avLst>
              <a:gd name="adj1" fmla="val 50000"/>
              <a:gd name="adj2" fmla="val 30556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200" name="AutoShape 32"/>
          <p:cNvSpPr>
            <a:spLocks noChangeArrowheads="1"/>
          </p:cNvSpPr>
          <p:nvPr/>
        </p:nvSpPr>
        <p:spPr bwMode="auto">
          <a:xfrm>
            <a:off x="7378700" y="3378200"/>
            <a:ext cx="228600" cy="249238"/>
          </a:xfrm>
          <a:prstGeom prst="upArrow">
            <a:avLst>
              <a:gd name="adj1" fmla="val 50000"/>
              <a:gd name="adj2" fmla="val 27257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089025" y="2362200"/>
            <a:ext cx="2057400" cy="412750"/>
            <a:chOff x="528" y="1392"/>
            <a:chExt cx="1296" cy="260"/>
          </a:xfrm>
        </p:grpSpPr>
        <p:sp>
          <p:nvSpPr>
            <p:cNvPr id="7202" name="Rectangle 34"/>
            <p:cNvSpPr>
              <a:spLocks noChangeArrowheads="1"/>
            </p:cNvSpPr>
            <p:nvPr/>
          </p:nvSpPr>
          <p:spPr bwMode="auto">
            <a:xfrm>
              <a:off x="562" y="1488"/>
              <a:ext cx="1226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AutoShape 35"/>
            <p:cNvSpPr>
              <a:spLocks noChangeArrowheads="1"/>
            </p:cNvSpPr>
            <p:nvPr/>
          </p:nvSpPr>
          <p:spPr bwMode="auto">
            <a:xfrm>
              <a:off x="1093" y="1392"/>
              <a:ext cx="155" cy="260"/>
            </a:xfrm>
            <a:prstGeom prst="downArrow">
              <a:avLst>
                <a:gd name="adj1" fmla="val 50000"/>
                <a:gd name="adj2" fmla="val 41935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rgbClr val="33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04" name="AutoShape 36"/>
            <p:cNvSpPr>
              <a:spLocks noChangeArrowheads="1"/>
            </p:cNvSpPr>
            <p:nvPr/>
          </p:nvSpPr>
          <p:spPr bwMode="auto">
            <a:xfrm>
              <a:off x="528" y="1488"/>
              <a:ext cx="144" cy="159"/>
            </a:xfrm>
            <a:prstGeom prst="downArrow">
              <a:avLst>
                <a:gd name="adj1" fmla="val 50000"/>
                <a:gd name="adj2" fmla="val 2760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rgbClr val="33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05" name="AutoShape 37"/>
            <p:cNvSpPr>
              <a:spLocks noChangeArrowheads="1"/>
            </p:cNvSpPr>
            <p:nvPr/>
          </p:nvSpPr>
          <p:spPr bwMode="auto">
            <a:xfrm>
              <a:off x="1680" y="1488"/>
              <a:ext cx="144" cy="159"/>
            </a:xfrm>
            <a:prstGeom prst="downArrow">
              <a:avLst>
                <a:gd name="adj1" fmla="val 50000"/>
                <a:gd name="adj2" fmla="val 2760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rgbClr val="33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213" name="Object 45"/>
          <p:cNvGraphicFramePr>
            <a:graphicFrameLocks noChangeAspect="1"/>
          </p:cNvGraphicFramePr>
          <p:nvPr/>
        </p:nvGraphicFramePr>
        <p:xfrm>
          <a:off x="5168900" y="4270375"/>
          <a:ext cx="1122363" cy="309563"/>
        </p:xfrm>
        <a:graphic>
          <a:graphicData uri="http://schemas.openxmlformats.org/presentationml/2006/ole">
            <p:oleObj spid="_x0000_s1026" name="公式" r:id="rId5" imgW="1600200" imgH="444240" progId="Equation.3">
              <p:embed/>
            </p:oleObj>
          </a:graphicData>
        </a:graphic>
      </p:graphicFrame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1876425" y="1447800"/>
            <a:ext cx="2162175" cy="381000"/>
            <a:chOff x="1086" y="816"/>
            <a:chExt cx="1362" cy="240"/>
          </a:xfrm>
        </p:grpSpPr>
        <p:sp>
          <p:nvSpPr>
            <p:cNvPr id="7215" name="Rectangle 47"/>
            <p:cNvSpPr>
              <a:spLocks noChangeArrowheads="1"/>
            </p:cNvSpPr>
            <p:nvPr/>
          </p:nvSpPr>
          <p:spPr bwMode="auto">
            <a:xfrm flipV="1">
              <a:off x="1191" y="816"/>
              <a:ext cx="1257" cy="79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FF66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6" name="AutoShape 48"/>
            <p:cNvSpPr>
              <a:spLocks noChangeArrowheads="1"/>
            </p:cNvSpPr>
            <p:nvPr/>
          </p:nvSpPr>
          <p:spPr bwMode="auto">
            <a:xfrm>
              <a:off x="1086" y="817"/>
              <a:ext cx="159" cy="239"/>
            </a:xfrm>
            <a:prstGeom prst="downArrow">
              <a:avLst>
                <a:gd name="adj1" fmla="val 50000"/>
                <a:gd name="adj2" fmla="val 37579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5257800" y="1447800"/>
            <a:ext cx="2209800" cy="381000"/>
            <a:chOff x="3216" y="816"/>
            <a:chExt cx="1392" cy="240"/>
          </a:xfrm>
        </p:grpSpPr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 flipV="1">
              <a:off x="3216" y="816"/>
              <a:ext cx="1296" cy="79"/>
            </a:xfrm>
            <a:prstGeom prst="rect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3399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" name="AutoShape 51"/>
            <p:cNvSpPr>
              <a:spLocks noChangeArrowheads="1"/>
            </p:cNvSpPr>
            <p:nvPr/>
          </p:nvSpPr>
          <p:spPr bwMode="auto">
            <a:xfrm>
              <a:off x="4449" y="816"/>
              <a:ext cx="159" cy="240"/>
            </a:xfrm>
            <a:prstGeom prst="downArrow">
              <a:avLst>
                <a:gd name="adj1" fmla="val 50000"/>
                <a:gd name="adj2" fmla="val 37736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220" name="Object 52"/>
          <p:cNvGraphicFramePr>
            <a:graphicFrameLocks noChangeAspect="1"/>
          </p:cNvGraphicFramePr>
          <p:nvPr/>
        </p:nvGraphicFramePr>
        <p:xfrm>
          <a:off x="2514600" y="1098550"/>
          <a:ext cx="1143000" cy="349250"/>
        </p:xfrm>
        <a:graphic>
          <a:graphicData uri="http://schemas.openxmlformats.org/presentationml/2006/ole">
            <p:oleObj spid="_x0000_s1027" name="公式" r:id="rId6" imgW="1536480" imgH="469800" progId="Equation.3">
              <p:embed/>
            </p:oleObj>
          </a:graphicData>
        </a:graphic>
      </p:graphicFrame>
      <p:graphicFrame>
        <p:nvGraphicFramePr>
          <p:cNvPr id="7221" name="Object 53"/>
          <p:cNvGraphicFramePr>
            <a:graphicFrameLocks noChangeAspect="1"/>
          </p:cNvGraphicFramePr>
          <p:nvPr/>
        </p:nvGraphicFramePr>
        <p:xfrm>
          <a:off x="5486400" y="1098550"/>
          <a:ext cx="1871663" cy="349250"/>
        </p:xfrm>
        <a:graphic>
          <a:graphicData uri="http://schemas.openxmlformats.org/presentationml/2006/ole">
            <p:oleObj spid="_x0000_s1028" name="公式" r:id="rId7" imgW="2514600" imgH="469800" progId="Equation.3">
              <p:embed/>
            </p:oleObj>
          </a:graphicData>
        </a:graphic>
      </p:graphicFrame>
      <p:sp>
        <p:nvSpPr>
          <p:cNvPr id="7222" name="Text Box 54"/>
          <p:cNvSpPr txBox="1">
            <a:spLocks noChangeArrowheads="1"/>
          </p:cNvSpPr>
          <p:nvPr/>
        </p:nvSpPr>
        <p:spPr bwMode="auto">
          <a:xfrm>
            <a:off x="6629400" y="4265613"/>
            <a:ext cx="182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满足狄    氏条件</a:t>
            </a:r>
          </a:p>
        </p:txBody>
      </p:sp>
      <p:graphicFrame>
        <p:nvGraphicFramePr>
          <p:cNvPr id="7223" name="Object 55"/>
          <p:cNvGraphicFramePr>
            <a:graphicFrameLocks noChangeAspect="1"/>
          </p:cNvGraphicFramePr>
          <p:nvPr/>
        </p:nvGraphicFramePr>
        <p:xfrm>
          <a:off x="4194175" y="1892300"/>
          <a:ext cx="1200150" cy="368300"/>
        </p:xfrm>
        <a:graphic>
          <a:graphicData uri="http://schemas.openxmlformats.org/presentationml/2006/ole">
            <p:oleObj spid="_x0000_s1029" name="公式" r:id="rId8" imgW="1485720" imgH="457200" progId="Equation.3">
              <p:embed/>
            </p:oleObj>
          </a:graphicData>
        </a:graphic>
      </p:graphicFrame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143000" y="5029200"/>
            <a:ext cx="2286000" cy="619125"/>
            <a:chOff x="612" y="3225"/>
            <a:chExt cx="1440" cy="390"/>
          </a:xfrm>
        </p:grpSpPr>
        <p:sp>
          <p:nvSpPr>
            <p:cNvPr id="7225" name="Text Box 57"/>
            <p:cNvSpPr txBox="1">
              <a:spLocks noChangeArrowheads="1"/>
            </p:cNvSpPr>
            <p:nvPr/>
          </p:nvSpPr>
          <p:spPr bwMode="auto">
            <a:xfrm>
              <a:off x="612" y="3225"/>
              <a:ext cx="14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在收敛      级数与数</a:t>
              </a:r>
            </a:p>
          </p:txBody>
        </p:sp>
        <p:sp>
          <p:nvSpPr>
            <p:cNvPr id="7226" name="Text Box 58"/>
            <p:cNvSpPr txBox="1">
              <a:spLocks noChangeArrowheads="1"/>
            </p:cNvSpPr>
            <p:nvPr/>
          </p:nvSpPr>
          <p:spPr bwMode="auto">
            <a:xfrm>
              <a:off x="612" y="3384"/>
              <a:ext cx="14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条件下      相互转化  </a:t>
              </a: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1058863" y="4746625"/>
            <a:ext cx="2054225" cy="827088"/>
            <a:chOff x="509" y="2894"/>
            <a:chExt cx="1294" cy="521"/>
          </a:xfrm>
        </p:grpSpPr>
        <p:sp>
          <p:nvSpPr>
            <p:cNvPr id="7207" name="AutoShape 39"/>
            <p:cNvSpPr>
              <a:spLocks noChangeArrowheads="1"/>
            </p:cNvSpPr>
            <p:nvPr/>
          </p:nvSpPr>
          <p:spPr bwMode="auto">
            <a:xfrm>
              <a:off x="1097" y="2896"/>
              <a:ext cx="144" cy="179"/>
            </a:xfrm>
            <a:prstGeom prst="upArrow">
              <a:avLst>
                <a:gd name="adj1" fmla="val 50000"/>
                <a:gd name="adj2" fmla="val 31076"/>
              </a:avLst>
            </a:prstGeom>
            <a:gradFill rotWithShape="0">
              <a:gsLst>
                <a:gs pos="0">
                  <a:srgbClr val="3399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09" name="Rectangle 41"/>
            <p:cNvSpPr>
              <a:spLocks noChangeArrowheads="1"/>
            </p:cNvSpPr>
            <p:nvPr/>
          </p:nvSpPr>
          <p:spPr bwMode="auto">
            <a:xfrm>
              <a:off x="1128" y="3031"/>
              <a:ext cx="72" cy="38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0" name="Rectangle 42"/>
            <p:cNvSpPr>
              <a:spLocks noChangeArrowheads="1"/>
            </p:cNvSpPr>
            <p:nvPr/>
          </p:nvSpPr>
          <p:spPr bwMode="auto">
            <a:xfrm>
              <a:off x="555" y="3024"/>
              <a:ext cx="1152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1" name="AutoShape 43"/>
            <p:cNvSpPr>
              <a:spLocks noChangeArrowheads="1"/>
            </p:cNvSpPr>
            <p:nvPr/>
          </p:nvSpPr>
          <p:spPr bwMode="auto">
            <a:xfrm>
              <a:off x="1659" y="2894"/>
              <a:ext cx="144" cy="179"/>
            </a:xfrm>
            <a:prstGeom prst="upArrow">
              <a:avLst>
                <a:gd name="adj1" fmla="val 50000"/>
                <a:gd name="adj2" fmla="val 31076"/>
              </a:avLst>
            </a:prstGeom>
            <a:gradFill rotWithShape="0">
              <a:gsLst>
                <a:gs pos="0">
                  <a:srgbClr val="3399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08" name="AutoShape 40"/>
            <p:cNvSpPr>
              <a:spLocks noChangeArrowheads="1"/>
            </p:cNvSpPr>
            <p:nvPr/>
          </p:nvSpPr>
          <p:spPr bwMode="auto">
            <a:xfrm>
              <a:off x="509" y="2894"/>
              <a:ext cx="144" cy="179"/>
            </a:xfrm>
            <a:prstGeom prst="upArrow">
              <a:avLst>
                <a:gd name="adj1" fmla="val 50000"/>
                <a:gd name="adj2" fmla="val 31076"/>
              </a:avLst>
            </a:prstGeom>
            <a:gradFill rotWithShape="0">
              <a:gsLst>
                <a:gs pos="0">
                  <a:srgbClr val="3399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4033838" y="1030288"/>
          <a:ext cx="1239837" cy="792162"/>
        </p:xfrm>
        <a:graphic>
          <a:graphicData uri="http://schemas.openxmlformats.org/presentationml/2006/ole">
            <p:oleObj spid="_x0000_s1030" name="Equation" r:id="rId9" imgW="1511280" imgH="965160" progId="Equation.3">
              <p:embed/>
            </p:oleObj>
          </a:graphicData>
        </a:graphic>
      </p:graphicFrame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4953000" y="2384425"/>
            <a:ext cx="2667000" cy="450850"/>
            <a:chOff x="3024" y="1406"/>
            <a:chExt cx="1680" cy="284"/>
          </a:xfrm>
        </p:grpSpPr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3072" y="1488"/>
              <a:ext cx="1539" cy="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AutoShape 24"/>
            <p:cNvSpPr>
              <a:spLocks noChangeArrowheads="1"/>
            </p:cNvSpPr>
            <p:nvPr/>
          </p:nvSpPr>
          <p:spPr bwMode="auto">
            <a:xfrm>
              <a:off x="3024" y="1488"/>
              <a:ext cx="144" cy="202"/>
            </a:xfrm>
            <a:prstGeom prst="downArrow">
              <a:avLst>
                <a:gd name="adj1" fmla="val 50000"/>
                <a:gd name="adj2" fmla="val 35069"/>
              </a:avLst>
            </a:prstGeom>
            <a:gradFill rotWithShape="0">
              <a:gsLst>
                <a:gs pos="0">
                  <a:srgbClr val="009900"/>
                </a:gs>
                <a:gs pos="100000">
                  <a:srgbClr val="FF66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190" name="AutoShape 22"/>
            <p:cNvSpPr>
              <a:spLocks noChangeArrowheads="1"/>
            </p:cNvSpPr>
            <p:nvPr/>
          </p:nvSpPr>
          <p:spPr bwMode="auto">
            <a:xfrm>
              <a:off x="4533" y="1406"/>
              <a:ext cx="171" cy="278"/>
            </a:xfrm>
            <a:prstGeom prst="downArrow">
              <a:avLst>
                <a:gd name="adj1" fmla="val 50000"/>
                <a:gd name="adj2" fmla="val 40643"/>
              </a:avLst>
            </a:prstGeom>
            <a:gradFill rotWithShape="0">
              <a:gsLst>
                <a:gs pos="0">
                  <a:srgbClr val="009900"/>
                </a:gs>
                <a:gs pos="100000">
                  <a:srgbClr val="FF66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953000" y="5070475"/>
            <a:ext cx="2667000" cy="492125"/>
            <a:chOff x="3024" y="3098"/>
            <a:chExt cx="1680" cy="310"/>
          </a:xfrm>
        </p:grpSpPr>
        <p:sp>
          <p:nvSpPr>
            <p:cNvPr id="7195" name="Rectangle 27"/>
            <p:cNvSpPr>
              <a:spLocks noChangeArrowheads="1"/>
            </p:cNvSpPr>
            <p:nvPr/>
          </p:nvSpPr>
          <p:spPr bwMode="auto">
            <a:xfrm>
              <a:off x="3072" y="3264"/>
              <a:ext cx="1536" cy="4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AutoShape 28"/>
            <p:cNvSpPr>
              <a:spLocks noChangeArrowheads="1"/>
            </p:cNvSpPr>
            <p:nvPr/>
          </p:nvSpPr>
          <p:spPr bwMode="auto">
            <a:xfrm>
              <a:off x="3024" y="3109"/>
              <a:ext cx="144" cy="203"/>
            </a:xfrm>
            <a:prstGeom prst="upArrow">
              <a:avLst>
                <a:gd name="adj1" fmla="val 50000"/>
                <a:gd name="adj2" fmla="val 35243"/>
              </a:avLst>
            </a:prstGeom>
            <a:gradFill rotWithShape="0">
              <a:gsLst>
                <a:gs pos="0">
                  <a:srgbClr val="FF66CC"/>
                </a:gs>
                <a:gs pos="100000">
                  <a:srgbClr val="0080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194" name="AutoShape 26"/>
            <p:cNvSpPr>
              <a:spLocks noChangeArrowheads="1"/>
            </p:cNvSpPr>
            <p:nvPr/>
          </p:nvSpPr>
          <p:spPr bwMode="auto">
            <a:xfrm>
              <a:off x="4550" y="3098"/>
              <a:ext cx="154" cy="310"/>
            </a:xfrm>
            <a:prstGeom prst="upArrow">
              <a:avLst>
                <a:gd name="adj1" fmla="val 50000"/>
                <a:gd name="adj2" fmla="val 50325"/>
              </a:avLst>
            </a:prstGeom>
            <a:gradFill rotWithShape="0">
              <a:gsLst>
                <a:gs pos="0">
                  <a:srgbClr val="FF6600"/>
                </a:gs>
                <a:gs pos="100000">
                  <a:srgbClr val="0080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7238" name="Text Box 70"/>
          <p:cNvSpPr txBox="1">
            <a:spLocks noChangeArrowheads="1"/>
          </p:cNvSpPr>
          <p:nvPr/>
        </p:nvSpPr>
        <p:spPr bwMode="auto">
          <a:xfrm>
            <a:off x="990600" y="304800"/>
            <a:ext cx="5410200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一、主要内容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75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"/>
                            </p:stCondLst>
                            <p:childTnLst>
                              <p:par>
                                <p:cTn id="1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45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7" grpId="0" animBg="1"/>
      <p:bldP spid="7170" grpId="0" animBg="1" autoUpdateAnimBg="0"/>
      <p:bldP spid="7171" grpId="0" animBg="1" autoUpdateAnimBg="0"/>
      <p:bldP spid="7172" grpId="0" animBg="1" autoUpdateAnimBg="0"/>
      <p:bldP spid="7173" grpId="0" animBg="1" autoUpdateAnimBg="0"/>
      <p:bldP spid="7174" grpId="0" animBg="1" autoUpdateAnimBg="0"/>
      <p:bldP spid="7175" grpId="0" animBg="1" autoUpdateAnimBg="0"/>
      <p:bldP spid="7176" grpId="0" animBg="1" autoUpdateAnimBg="0"/>
      <p:bldP spid="7177" grpId="0" animBg="1" autoUpdateAnimBg="0"/>
      <p:bldP spid="7178" grpId="0" animBg="1" autoUpdateAnimBg="0"/>
      <p:bldP spid="7179" grpId="0" animBg="1" autoUpdateAnimBg="0"/>
      <p:bldP spid="7180" grpId="0" animBg="1" autoUpdateAnimBg="0"/>
      <p:bldP spid="7181" grpId="0" animBg="1" autoUpdateAnimBg="0"/>
      <p:bldP spid="7182" grpId="0" animBg="1" autoUpdateAnimBg="0"/>
      <p:bldP spid="7183" grpId="0" animBg="1" autoUpdateAnimBg="0"/>
      <p:bldP spid="7184" grpId="0" animBg="1" autoUpdateAnimBg="0"/>
      <p:bldP spid="7186" grpId="0" animBg="1"/>
      <p:bldP spid="7187" grpId="0" animBg="1"/>
      <p:bldP spid="7188" grpId="0" animBg="1"/>
      <p:bldP spid="7197" grpId="0" animBg="1"/>
      <p:bldP spid="7198" grpId="0" animBg="1"/>
      <p:bldP spid="7199" grpId="0" animBg="1"/>
      <p:bldP spid="7200" grpId="0" animBg="1"/>
      <p:bldP spid="7222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230</Words>
  <Application>Microsoft Office PowerPoint</Application>
  <PresentationFormat>全屏显示(4:3)</PresentationFormat>
  <Paragraphs>122</Paragraphs>
  <Slides>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Office 主题</vt:lpstr>
      <vt:lpstr>Microsoft Equation 3.0</vt:lpstr>
      <vt:lpstr>Microsoft 公式 3.0</vt:lpstr>
      <vt:lpstr>总复习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总复习</dc:title>
  <dc:creator>Houbao</dc:creator>
  <cp:lastModifiedBy>Houbao</cp:lastModifiedBy>
  <cp:revision>2</cp:revision>
  <dcterms:created xsi:type="dcterms:W3CDTF">2013-06-13T13:14:01Z</dcterms:created>
  <dcterms:modified xsi:type="dcterms:W3CDTF">2013-06-13T13:16:37Z</dcterms:modified>
</cp:coreProperties>
</file>