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36"/>
  </p:notesMasterIdLst>
  <p:handoutMasterIdLst>
    <p:handoutMasterId r:id="rId37"/>
  </p:handoutMasterIdLst>
  <p:sldIdLst>
    <p:sldId id="3105" r:id="rId2"/>
    <p:sldId id="3106" r:id="rId3"/>
    <p:sldId id="3107" r:id="rId4"/>
    <p:sldId id="3112" r:id="rId5"/>
    <p:sldId id="3159" r:id="rId6"/>
    <p:sldId id="3186" r:id="rId7"/>
    <p:sldId id="3185" r:id="rId8"/>
    <p:sldId id="3187" r:id="rId9"/>
    <p:sldId id="3188" r:id="rId10"/>
    <p:sldId id="3189" r:id="rId11"/>
    <p:sldId id="3190" r:id="rId12"/>
    <p:sldId id="3191" r:id="rId13"/>
    <p:sldId id="3192" r:id="rId14"/>
    <p:sldId id="3164" r:id="rId15"/>
    <p:sldId id="3165" r:id="rId16"/>
    <p:sldId id="3166" r:id="rId17"/>
    <p:sldId id="3167" r:id="rId18"/>
    <p:sldId id="3154" r:id="rId19"/>
    <p:sldId id="3172" r:id="rId20"/>
    <p:sldId id="3173" r:id="rId21"/>
    <p:sldId id="3174" r:id="rId22"/>
    <p:sldId id="3184" r:id="rId23"/>
    <p:sldId id="3176" r:id="rId24"/>
    <p:sldId id="3177" r:id="rId25"/>
    <p:sldId id="3178" r:id="rId26"/>
    <p:sldId id="3179" r:id="rId27"/>
    <p:sldId id="3180" r:id="rId28"/>
    <p:sldId id="3181" r:id="rId29"/>
    <p:sldId id="3182" r:id="rId30"/>
    <p:sldId id="3117" r:id="rId31"/>
    <p:sldId id="3193" r:id="rId32"/>
    <p:sldId id="3122" r:id="rId33"/>
    <p:sldId id="3149" r:id="rId34"/>
    <p:sldId id="3126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A44"/>
    <a:srgbClr val="FFFFFF"/>
    <a:srgbClr val="38271F"/>
    <a:srgbClr val="C00000"/>
    <a:srgbClr val="191F28"/>
    <a:srgbClr val="CA8F45"/>
    <a:srgbClr val="3B5C94"/>
    <a:srgbClr val="7F7F7F"/>
    <a:srgbClr val="333F50"/>
    <a:srgbClr val="28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5317" autoAdjust="0"/>
  </p:normalViewPr>
  <p:slideViewPr>
    <p:cSldViewPr>
      <p:cViewPr varScale="1">
        <p:scale>
          <a:sx n="83" d="100"/>
          <a:sy n="83" d="100"/>
        </p:scale>
        <p:origin x="499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9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5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30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7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4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5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4F507-70E7-442B-96A0-DC8211DD2DE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01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20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76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0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3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27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1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96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2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4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3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8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9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9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121" y="272564"/>
            <a:ext cx="11090672" cy="1397978"/>
          </a:xfrm>
        </p:spPr>
        <p:txBody>
          <a:bodyPr anchor="ctr" anchorCtr="0">
            <a:normAutofit/>
          </a:bodyPr>
          <a:lstStyle>
            <a:lvl1pPr>
              <a:defRPr sz="2531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1925358"/>
            <a:ext cx="11090672" cy="4589050"/>
          </a:xfrm>
        </p:spPr>
        <p:txBody>
          <a:bodyPr>
            <a:normAutofit/>
          </a:bodyPr>
          <a:lstStyle>
            <a:lvl1pPr>
              <a:defRPr sz="21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9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029632" y="3996944"/>
            <a:ext cx="2189886" cy="4420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第三次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15627" y="1600101"/>
            <a:ext cx="744855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bg1"/>
                </a:solidFill>
                <a:cs typeface="Arial" panose="020B0604020202020204" pitchFamily="34" charset="0"/>
              </a:rPr>
              <a:t>高效科研实验室网站的设计与实现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017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阶段已完成设管理员模块，和用户管理模块的大部分内容。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一阶段将完成信息展示模块，剩余的用户管理模块和功能模块。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后端负责人 何祎君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473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23544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已完成对需求规格说明书的审查；已制定测试计划和测试方案；完善项目风险管理的计划；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在代码到一定程度时，开始进行测试工作，编写测试用例并进行测试。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测试负责人 张嘉熙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828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完成需求规格说明书、概要设计说明书、详细设计说明书、数据库设计文档。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 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界面设计文档和用户操作手册。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文档负责人 潘恋军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79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415498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老师给出的资金说明，修改小组资金预算，将各款项明确分类，总预算限制在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万以内，并给每个款项设定经办人和审批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人；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设立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财务执行流程中的标准规范，并形成文档归入配置管理中。组员如需申请资金，或修改预算，都必须按照流程要求进行审批。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 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预算和流程规定中描述不清晰的部分进行修改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完善；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标准规范文档严格执行财务流程，统计开发中的每笔收入支出。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财务负责人 刘硕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528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功能性测试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37" y="1321968"/>
            <a:ext cx="11090063" cy="4589050"/>
          </a:xfrm>
        </p:spPr>
        <p:txBody>
          <a:bodyPr/>
          <a:lstStyle/>
          <a:p>
            <a:r>
              <a:rPr lang="zh-CN" altLang="en-US" dirty="0"/>
              <a:t>针对系统的全部功能，进行等价类划分，设计功能全覆盖的测试用例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0" y="1819547"/>
            <a:ext cx="10770621" cy="5279835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易用性测试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测试</a:t>
            </a:r>
            <a:r>
              <a:rPr lang="zh-CN" altLang="en-US" sz="2400" b="0" dirty="0" smtClean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人员主观感受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30" y="2104157"/>
            <a:ext cx="11090063" cy="4589050"/>
          </a:xfrm>
        </p:spPr>
        <p:txBody>
          <a:bodyPr>
            <a:normAutofit/>
          </a:bodyPr>
          <a:lstStyle/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界面美观、组件布局合理、风格统一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界面切换符合人类审美认知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文字测试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字体字号统一、美观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无错别字、标点使用正确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表单能够正常显示异常数据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表单输入异常数据时不崩溃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兼容性测试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2104157"/>
            <a:ext cx="11090063" cy="458905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保证网页在多种浏览器下能够正常显示运行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尝试使用工具：IETester，SpoonBrowserSandBox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测试浏览器如下：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IE浏览器：IE8-IE11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360浏览器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火狐、chrome浏览器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QQ、搜狗浏览器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安全性测试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711" y="2248173"/>
            <a:ext cx="11090063" cy="4589050"/>
          </a:xfrm>
        </p:spPr>
        <p:txBody>
          <a:bodyPr/>
          <a:lstStyle/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针对表单提交和文件上传等容易出现漏洞的功能点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使用常见的攻击手法设计测试用例，并进行供给测试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隐藏页面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管理员页面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扫描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会话管理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退出账号后再次访问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使用普通用户尝试访问其他用户信息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09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0" y="1312069"/>
            <a:ext cx="11587830" cy="5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8" y="1096045"/>
            <a:ext cx="9160034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7633432" y="248572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4047594" y="248572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 flipV="1">
            <a:off x="7633432" y="465023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flipH="1" flipV="1">
            <a:off x="4047594" y="465023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5"/>
          <p:cNvSpPr/>
          <p:nvPr>
            <p:custDataLst>
              <p:tags r:id="rId6"/>
            </p:custDataLst>
          </p:nvPr>
        </p:nvSpPr>
        <p:spPr>
          <a:xfrm>
            <a:off x="4946624" y="2238551"/>
            <a:ext cx="1275295" cy="1275294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6"/>
          <p:cNvSpPr/>
          <p:nvPr>
            <p:custDataLst>
              <p:tags r:id="rId7"/>
            </p:custDataLst>
          </p:nvPr>
        </p:nvSpPr>
        <p:spPr>
          <a:xfrm>
            <a:off x="6690581" y="2238551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7"/>
          <p:cNvSpPr/>
          <p:nvPr>
            <p:custDataLst>
              <p:tags r:id="rId8"/>
            </p:custDataLst>
          </p:nvPr>
        </p:nvSpPr>
        <p:spPr>
          <a:xfrm>
            <a:off x="4946624" y="3982507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8"/>
          <p:cNvSpPr/>
          <p:nvPr>
            <p:custDataLst>
              <p:tags r:id="rId9"/>
            </p:custDataLst>
          </p:nvPr>
        </p:nvSpPr>
        <p:spPr>
          <a:xfrm>
            <a:off x="6690580" y="3982506"/>
            <a:ext cx="1275293" cy="1275292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 txBox="1"/>
          <p:nvPr>
            <p:custDataLst>
              <p:tags r:id="rId10"/>
            </p:custDataLst>
          </p:nvPr>
        </p:nvSpPr>
        <p:spPr>
          <a:xfrm>
            <a:off x="308696" y="2163963"/>
            <a:ext cx="341207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 txBox="1"/>
          <p:nvPr>
            <p:custDataLst>
              <p:tags r:id="rId11"/>
            </p:custDataLst>
          </p:nvPr>
        </p:nvSpPr>
        <p:spPr>
          <a:xfrm>
            <a:off x="9072646" y="2163963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3"/>
          <p:cNvSpPr txBox="1"/>
          <p:nvPr>
            <p:custDataLst>
              <p:tags r:id="rId12"/>
            </p:custDataLst>
          </p:nvPr>
        </p:nvSpPr>
        <p:spPr>
          <a:xfrm>
            <a:off x="1100782" y="4564506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4"/>
          <p:cNvSpPr txBox="1"/>
          <p:nvPr>
            <p:custDataLst>
              <p:tags r:id="rId13"/>
            </p:custDataLst>
          </p:nvPr>
        </p:nvSpPr>
        <p:spPr>
          <a:xfrm>
            <a:off x="9072646" y="4564506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4"/>
            </p:custDataLst>
          </p:nvPr>
        </p:nvSpPr>
        <p:spPr>
          <a:xfrm>
            <a:off x="5676900" y="3281709"/>
            <a:ext cx="150495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5"/>
            </p:custDataLst>
          </p:nvPr>
        </p:nvSpPr>
        <p:spPr>
          <a:xfrm>
            <a:off x="5707059" y="3931474"/>
            <a:ext cx="144463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9" y="1528093"/>
            <a:ext cx="119110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74" y="952029"/>
            <a:ext cx="10623201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1" y="1661625"/>
            <a:ext cx="978492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52" y="1844521"/>
            <a:ext cx="9754445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1064779" y="1384077"/>
            <a:ext cx="903700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所用工具：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SPSS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Statistical Product and Service Solutions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24929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，中文名称为“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统计产品与服务解决方案”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IBM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公司推出的一系列用于统计学分析运算、数据挖掘、预测分析和决策支持任务的软件产品及相关服务的总称，有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 OS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等版本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。它的分析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结果清晰、直观、易学易用，而且可以直接读取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DBF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数据文件。世界上许多有影响的报刊杂志纷纷就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的自动统计绘图、数据的深入分析、使用方便、功能齐全等方面给予了高度的评价。它和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BMDP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并称为国际上最有影响的三大统计软件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7816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在目前的项目进度中，我们小组使用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工具对财务预算进行了统计和可视化图表的输出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；并且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目前的各笔资金的实际使用也使用此工具进行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96927" y="375965"/>
            <a:ext cx="7920880" cy="5366095"/>
          </a:xfrm>
          <a:prstGeom prst="rect">
            <a:avLst/>
          </a:prstGeom>
        </p:spPr>
      </p:pic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3535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资金预算数据视图</a:t>
            </a:r>
          </a:p>
        </p:txBody>
      </p:sp>
    </p:spTree>
    <p:extLst>
      <p:ext uri="{BB962C8B-B14F-4D97-AF65-F5344CB8AC3E}">
        <p14:creationId xmlns:p14="http://schemas.microsoft.com/office/powerpoint/2010/main" val="3200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资金预算变量视图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2751" y="1888133"/>
            <a:ext cx="10838030" cy="27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619" y="231949"/>
            <a:ext cx="972934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847" y="247907"/>
            <a:ext cx="9793088" cy="54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485831"/>
            <a:ext cx="2536091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3434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964879" y="1816125"/>
            <a:ext cx="9145016" cy="29084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项目进度问题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功能点太多，代码量太大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前端问题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的跨域连接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后端问题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 boot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的事务管理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30998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67" y="880021"/>
            <a:ext cx="4160881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1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943350" y="2601594"/>
            <a:ext cx="49720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705100" y="3066536"/>
            <a:ext cx="7448550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2058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1960141"/>
            <a:ext cx="9145016" cy="38779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目前执行情况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已经完成需求和设计阶段，正式进入编码阶段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数据库方面，数据库已经创建完成，已经建表和插入一些测试数据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后端方面，已完成管理员的信息管理功能和用户管理的主要内容。剩下的任务预估会在两天内可以完成。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在前端方面，所有界面框架完成，剩下的工作就是修改展示的数据内容以及调用后端的接口，这个工作量较大，而且需要看小组成员的工作效率。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测试方面，测试负责人已经完成了测试计划和测试方案，目前两个测试人员已经分别加入了前后端进行编码工作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项目经理 张歆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543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1960141"/>
            <a:ext cx="9145016" cy="26314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接下来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的计划就是各个代码小组继续完成其负责的代码编写工作；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比较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需要关注的是前端的任务进度，他们的工作是最多的，是整个项目的关键路径，可以在后面考虑添加人手；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号开始会向原先的测试人员分配测试任务，安排其编写测试用例，并开始进行测试。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项目经理 张歆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96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设计阶段已经结束，需求规格文档等也已完成。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开发人员解决需求上的困惑。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需求负责人 张嘉诚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170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已经完成了数据库的建表工作。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继续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插入一些测试数据并配合开发人员添加系统所需的存储过程。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数据库负责人 庞治宇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919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4557167" y="365631"/>
            <a:ext cx="35283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工作计划执行情况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目前执行情况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界面框架完成。剩下的工作就是修改展示的数据内容以及调用后端的接口。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下阶段工作计划</a:t>
            </a:r>
          </a:p>
          <a:p>
            <a:pPr indent="457200"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调用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后端的接口，完成全部的数据展示和处理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799" y="12005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前端负责人 彭青峰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367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2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7A7"/>
      </a:accent1>
      <a:accent2>
        <a:srgbClr val="21ABE1"/>
      </a:accent2>
      <a:accent3>
        <a:srgbClr val="0147A7"/>
      </a:accent3>
      <a:accent4>
        <a:srgbClr val="21ABE1"/>
      </a:accent4>
      <a:accent5>
        <a:srgbClr val="0147A7"/>
      </a:accent5>
      <a:accent6>
        <a:srgbClr val="21ABE1"/>
      </a:accent6>
      <a:hlink>
        <a:srgbClr val="0147A7"/>
      </a:hlink>
      <a:folHlink>
        <a:srgbClr val="21ABE1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147A7"/>
    </a:accent1>
    <a:accent2>
      <a:srgbClr val="21ABE1"/>
    </a:accent2>
    <a:accent3>
      <a:srgbClr val="0147A7"/>
    </a:accent3>
    <a:accent4>
      <a:srgbClr val="21ABE1"/>
    </a:accent4>
    <a:accent5>
      <a:srgbClr val="0147A7"/>
    </a:accent5>
    <a:accent6>
      <a:srgbClr val="21ABE1"/>
    </a:accent6>
    <a:hlink>
      <a:srgbClr val="0147A7"/>
    </a:hlink>
    <a:folHlink>
      <a:srgbClr val="21AB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1103</Words>
  <Application>Microsoft Office PowerPoint</Application>
  <PresentationFormat>自定义</PresentationFormat>
  <Paragraphs>164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功能性测试</vt:lpstr>
      <vt:lpstr>易用性测试(测试人员主观感受)</vt:lpstr>
      <vt:lpstr>兼容性测试</vt:lpstr>
      <vt:lpstr>安全性测试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bt483</dc:title>
  <dc:creator/>
  <cp:lastModifiedBy/>
  <cp:revision>1</cp:revision>
  <dcterms:created xsi:type="dcterms:W3CDTF">2016-12-28T13:42:04Z</dcterms:created>
  <dcterms:modified xsi:type="dcterms:W3CDTF">2019-09-06T01:14:51Z</dcterms:modified>
</cp:coreProperties>
</file>