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30"/>
  </p:notesMasterIdLst>
  <p:handoutMasterIdLst>
    <p:handoutMasterId r:id="rId31"/>
  </p:handoutMasterIdLst>
  <p:sldIdLst>
    <p:sldId id="3105" r:id="rId2"/>
    <p:sldId id="3106" r:id="rId3"/>
    <p:sldId id="3107" r:id="rId4"/>
    <p:sldId id="3112" r:id="rId5"/>
    <p:sldId id="3159" r:id="rId6"/>
    <p:sldId id="3160" r:id="rId7"/>
    <p:sldId id="3183" r:id="rId8"/>
    <p:sldId id="3164" r:id="rId9"/>
    <p:sldId id="3165" r:id="rId10"/>
    <p:sldId id="3166" r:id="rId11"/>
    <p:sldId id="3167" r:id="rId12"/>
    <p:sldId id="3154" r:id="rId13"/>
    <p:sldId id="3172" r:id="rId14"/>
    <p:sldId id="3173" r:id="rId15"/>
    <p:sldId id="3174" r:id="rId16"/>
    <p:sldId id="3184" r:id="rId17"/>
    <p:sldId id="3176" r:id="rId18"/>
    <p:sldId id="3177" r:id="rId19"/>
    <p:sldId id="3178" r:id="rId20"/>
    <p:sldId id="3179" r:id="rId21"/>
    <p:sldId id="3180" r:id="rId22"/>
    <p:sldId id="3181" r:id="rId23"/>
    <p:sldId id="3182" r:id="rId24"/>
    <p:sldId id="3117" r:id="rId25"/>
    <p:sldId id="3163" r:id="rId26"/>
    <p:sldId id="3122" r:id="rId27"/>
    <p:sldId id="3149" r:id="rId28"/>
    <p:sldId id="3126" r:id="rId29"/>
  </p:sldIdLst>
  <p:sldSz cx="12858750" cy="723265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A44"/>
    <a:srgbClr val="FFFFFF"/>
    <a:srgbClr val="38271F"/>
    <a:srgbClr val="C00000"/>
    <a:srgbClr val="191F28"/>
    <a:srgbClr val="CA8F45"/>
    <a:srgbClr val="3B5C94"/>
    <a:srgbClr val="7F7F7F"/>
    <a:srgbClr val="333F50"/>
    <a:srgbClr val="28B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5317" autoAdjust="0"/>
  </p:normalViewPr>
  <p:slideViewPr>
    <p:cSldViewPr>
      <p:cViewPr varScale="1">
        <p:scale>
          <a:sx n="83" d="100"/>
          <a:sy n="83" d="100"/>
        </p:scale>
        <p:origin x="499" y="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29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7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4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5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4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0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20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76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04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38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2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04F507-70E7-442B-96A0-DC8211DD2DE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7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61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22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62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42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5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3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8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0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68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2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4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121" y="272564"/>
            <a:ext cx="11090672" cy="1397978"/>
          </a:xfrm>
        </p:spPr>
        <p:txBody>
          <a:bodyPr anchor="ctr" anchorCtr="0">
            <a:normAutofit/>
          </a:bodyPr>
          <a:lstStyle>
            <a:lvl1pPr>
              <a:defRPr sz="2531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121" y="1925358"/>
            <a:ext cx="11090672" cy="4589050"/>
          </a:xfrm>
        </p:spPr>
        <p:txBody>
          <a:bodyPr>
            <a:normAutofit/>
          </a:bodyPr>
          <a:lstStyle>
            <a:lvl1pPr>
              <a:defRPr sz="21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98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2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029632" y="3996944"/>
            <a:ext cx="2189886" cy="4420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第三次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汇报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615627" y="1600101"/>
            <a:ext cx="7448550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dirty="0">
                <a:solidFill>
                  <a:schemeClr val="bg1"/>
                </a:solidFill>
                <a:cs typeface="Arial" panose="020B0604020202020204" pitchFamily="34" charset="0"/>
              </a:rPr>
              <a:t>高效科研实验室网站的设计与实现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0170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兼容性测试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121" y="2104157"/>
            <a:ext cx="11090063" cy="4589050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保证网页在多种浏览器下能够正常显示运行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尝试使用工具：IETester，SpoonBrowserSandBox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测试浏览器如下：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IE浏览器：IE8-IE11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360浏览器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火狐、chrome浏览器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QQ、搜狗浏览器</a:t>
            </a:r>
          </a:p>
          <a:p>
            <a:pPr lvl="1">
              <a:buFont typeface="Arial" panose="0208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84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安全性测试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711" y="2248173"/>
            <a:ext cx="11090063" cy="4589050"/>
          </a:xfrm>
        </p:spPr>
        <p:txBody>
          <a:bodyPr/>
          <a:lstStyle/>
          <a:p>
            <a:pPr lvl="1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针对表单提交和文件上传等容易出现漏洞的功能点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使用常见的攻击手法设计测试用例，并进行供给测试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隐藏页面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管理员页面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扫描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会话管理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退出账号后再次访问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使用普通用户尝试访问其他用户信息</a:t>
            </a:r>
          </a:p>
          <a:p>
            <a:pPr lvl="1">
              <a:buFont typeface="Arial" panose="02080604020202020204" pitchFamily="34" charset="0"/>
              <a:buChar char="•"/>
            </a:pPr>
            <a:endParaRPr lang="zh-CN" altLang="en-US" dirty="0"/>
          </a:p>
          <a:p>
            <a:pPr lvl="1">
              <a:buFont typeface="Arial" panose="0208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09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项目任务管理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0" y="1312069"/>
            <a:ext cx="11587830" cy="54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项目任务管理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58" y="1096045"/>
            <a:ext cx="9160034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项目任务管理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9" y="1528093"/>
            <a:ext cx="1191109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74" y="952029"/>
            <a:ext cx="10623201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1" y="1661625"/>
            <a:ext cx="9784928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52" y="1844521"/>
            <a:ext cx="9754445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经济决策工具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66"/>
          <p:cNvSpPr txBox="1">
            <a:spLocks noChangeArrowheads="1"/>
          </p:cNvSpPr>
          <p:nvPr/>
        </p:nvSpPr>
        <p:spPr bwMode="auto">
          <a:xfrm>
            <a:off x="1064779" y="1384077"/>
            <a:ext cx="903700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所用工具：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SPSS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Statistical Product and Service Solutions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24929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SPSS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，中文名称为“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统计产品与服务解决方案”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软件，是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IBM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公司推出的一系列用于统计学分析运算、数据挖掘、预测分析和决策支持任务的软件产品及相关服务的总称，有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Mac OS X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等版本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。它的分析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结果清晰、直观、易学易用，而且可以直接读取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及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DBF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数据文件。世界上许多有影响的报刊杂志纷纷就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的自动统计绘图、数据的深入分析、使用方便、功能齐全等方面给予了高度的评价。它和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BMDP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并称为国际上最有影响的三大统计软件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6"/>
          <p:cNvSpPr txBox="1">
            <a:spLocks noChangeArrowheads="1"/>
          </p:cNvSpPr>
          <p:nvPr/>
        </p:nvSpPr>
        <p:spPr bwMode="auto">
          <a:xfrm>
            <a:off x="1100783" y="2320181"/>
            <a:ext cx="9145016" cy="7816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在目前的项目进度中，我们小组使用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工具对财务预算进行了统计和可视化图表的输出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；并且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目前的各笔资金的实际使用也使用此工具进行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773191" y="365631"/>
            <a:ext cx="281177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经济决策工具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7633432" y="248572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 flipH="1">
            <a:off x="4047594" y="248572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4"/>
            </p:custDataLst>
          </p:nvPr>
        </p:nvSpPr>
        <p:spPr>
          <a:xfrm flipV="1">
            <a:off x="7633432" y="4650234"/>
            <a:ext cx="1237856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4"/>
          <p:cNvSpPr/>
          <p:nvPr>
            <p:custDataLst>
              <p:tags r:id="rId5"/>
            </p:custDataLst>
          </p:nvPr>
        </p:nvSpPr>
        <p:spPr>
          <a:xfrm flipH="1" flipV="1">
            <a:off x="4047594" y="4650234"/>
            <a:ext cx="1235534" cy="318172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5"/>
          <p:cNvSpPr/>
          <p:nvPr>
            <p:custDataLst>
              <p:tags r:id="rId6"/>
            </p:custDataLst>
          </p:nvPr>
        </p:nvSpPr>
        <p:spPr>
          <a:xfrm>
            <a:off x="4946624" y="2238551"/>
            <a:ext cx="1275295" cy="1275294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6"/>
          <p:cNvSpPr/>
          <p:nvPr>
            <p:custDataLst>
              <p:tags r:id="rId7"/>
            </p:custDataLst>
          </p:nvPr>
        </p:nvSpPr>
        <p:spPr>
          <a:xfrm>
            <a:off x="6690581" y="2238551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7"/>
          <p:cNvSpPr/>
          <p:nvPr>
            <p:custDataLst>
              <p:tags r:id="rId8"/>
            </p:custDataLst>
          </p:nvPr>
        </p:nvSpPr>
        <p:spPr>
          <a:xfrm>
            <a:off x="4946624" y="3982507"/>
            <a:ext cx="1275295" cy="1275294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8"/>
          <p:cNvSpPr/>
          <p:nvPr>
            <p:custDataLst>
              <p:tags r:id="rId9"/>
            </p:custDataLst>
          </p:nvPr>
        </p:nvSpPr>
        <p:spPr>
          <a:xfrm>
            <a:off x="6690580" y="3982506"/>
            <a:ext cx="1275293" cy="1275292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Text_1"/>
          <p:cNvSpPr txBox="1"/>
          <p:nvPr>
            <p:custDataLst>
              <p:tags r:id="rId10"/>
            </p:custDataLst>
          </p:nvPr>
        </p:nvSpPr>
        <p:spPr>
          <a:xfrm>
            <a:off x="308696" y="2163963"/>
            <a:ext cx="341207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系统初步实现演示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2"/>
          <p:cNvSpPr txBox="1"/>
          <p:nvPr>
            <p:custDataLst>
              <p:tags r:id="rId11"/>
            </p:custDataLst>
          </p:nvPr>
        </p:nvSpPr>
        <p:spPr>
          <a:xfrm>
            <a:off x="9072646" y="2163963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3"/>
          <p:cNvSpPr txBox="1"/>
          <p:nvPr>
            <p:custDataLst>
              <p:tags r:id="rId12"/>
            </p:custDataLst>
          </p:nvPr>
        </p:nvSpPr>
        <p:spPr>
          <a:xfrm>
            <a:off x="1100782" y="4564506"/>
            <a:ext cx="261999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未来安排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4"/>
          <p:cNvSpPr txBox="1"/>
          <p:nvPr>
            <p:custDataLst>
              <p:tags r:id="rId13"/>
            </p:custDataLst>
          </p:nvPr>
        </p:nvSpPr>
        <p:spPr>
          <a:xfrm>
            <a:off x="9072646" y="4564506"/>
            <a:ext cx="2541305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4"/>
            </p:custDataLst>
          </p:nvPr>
        </p:nvSpPr>
        <p:spPr>
          <a:xfrm>
            <a:off x="5676900" y="3281709"/>
            <a:ext cx="1504950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5" name="MH_Others_2"/>
          <p:cNvSpPr txBox="1"/>
          <p:nvPr>
            <p:custDataLst>
              <p:tags r:id="rId15"/>
            </p:custDataLst>
          </p:nvPr>
        </p:nvSpPr>
        <p:spPr>
          <a:xfrm>
            <a:off x="5707059" y="3931474"/>
            <a:ext cx="1444632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6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96927" y="375965"/>
            <a:ext cx="7920880" cy="5366095"/>
          </a:xfrm>
          <a:prstGeom prst="rect">
            <a:avLst/>
          </a:prstGeom>
        </p:spPr>
      </p:pic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35356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资金预算数据视图</a:t>
            </a:r>
          </a:p>
        </p:txBody>
      </p:sp>
    </p:spTree>
    <p:extLst>
      <p:ext uri="{BB962C8B-B14F-4D97-AF65-F5344CB8AC3E}">
        <p14:creationId xmlns:p14="http://schemas.microsoft.com/office/powerpoint/2010/main" val="3200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20954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资金预算变量视图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2751" y="1888133"/>
            <a:ext cx="10838030" cy="27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209546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资金预算输出图表（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01619" y="231949"/>
            <a:ext cx="972934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804005" y="5920581"/>
            <a:ext cx="3209546" cy="4880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资金预算输出图表（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847" y="247907"/>
            <a:ext cx="9793088" cy="54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3434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未来安排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74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项目阶段划分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1049159" y="1574486"/>
            <a:ext cx="1442306" cy="868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项目确立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66"/>
          <p:cNvSpPr txBox="1">
            <a:spLocks noChangeArrowheads="1"/>
          </p:cNvSpPr>
          <p:nvPr/>
        </p:nvSpPr>
        <p:spPr bwMode="auto">
          <a:xfrm>
            <a:off x="2957687" y="5102178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26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5000041" y="1648230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Straight Arrow Connector 42"/>
          <p:cNvCxnSpPr/>
          <p:nvPr/>
        </p:nvCxnSpPr>
        <p:spPr>
          <a:xfrm flipV="1">
            <a:off x="1388815" y="2942929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66"/>
          <p:cNvSpPr txBox="1">
            <a:spLocks noChangeArrowheads="1"/>
          </p:cNvSpPr>
          <p:nvPr/>
        </p:nvSpPr>
        <p:spPr bwMode="auto">
          <a:xfrm>
            <a:off x="6863810" y="5127859"/>
            <a:ext cx="1442306" cy="8663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编码阶段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66"/>
          <p:cNvSpPr txBox="1">
            <a:spLocks noChangeArrowheads="1"/>
          </p:cNvSpPr>
          <p:nvPr/>
        </p:nvSpPr>
        <p:spPr bwMode="auto">
          <a:xfrm>
            <a:off x="8963520" y="1591227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测试阶段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8" name="Straight Arrow Connector 40"/>
          <p:cNvCxnSpPr/>
          <p:nvPr/>
        </p:nvCxnSpPr>
        <p:spPr>
          <a:xfrm>
            <a:off x="11428014" y="3931384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66"/>
          <p:cNvSpPr txBox="1">
            <a:spLocks noChangeArrowheads="1"/>
          </p:cNvSpPr>
          <p:nvPr/>
        </p:nvSpPr>
        <p:spPr bwMode="auto">
          <a:xfrm>
            <a:off x="10820790" y="5173183"/>
            <a:ext cx="14423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最终汇报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会议记录展示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273787" y="365631"/>
            <a:ext cx="30998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会议纪要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67" y="880021"/>
            <a:ext cx="4160881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1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943350" y="2601594"/>
            <a:ext cx="497205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705100" y="3066536"/>
            <a:ext cx="7448550" cy="13542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7437487" y="5416799"/>
            <a:ext cx="3251316" cy="3189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5998" rIns="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FishTouchers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520584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485831"/>
            <a:ext cx="2536091" cy="9848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系统初步实现演示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08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732052"/>
            <a:ext cx="253609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项目相关说明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40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计划执行说明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2028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整个项目的进度：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项目进入编码阶段，前后端任务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已经完全分配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前端的每个页面已经详细的分配到个人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后端的每个接口已经详细的分配到个人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4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76" y="1806418"/>
            <a:ext cx="11286198" cy="3619814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计划执行说明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计划执行说明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1388815" y="2032149"/>
            <a:ext cx="9145016" cy="33239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后端进度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已完成管理员的信息管理功能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和用户管理的主要内容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前端进度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所有界面框架完成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剩下的工作就是修改展示的数据内容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以及调用后端的接口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功能性测试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437" y="1321968"/>
            <a:ext cx="11090063" cy="4589050"/>
          </a:xfrm>
        </p:spPr>
        <p:txBody>
          <a:bodyPr/>
          <a:lstStyle/>
          <a:p>
            <a:r>
              <a:rPr lang="zh-CN" altLang="en-US" dirty="0"/>
              <a:t>针对系统的全部功能，进行等价类划分，设计功能全覆盖的测试用例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10" y="1819547"/>
            <a:ext cx="10770621" cy="5279835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9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易用性测试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测试人员主管感受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730" y="2104157"/>
            <a:ext cx="11090063" cy="4589050"/>
          </a:xfrm>
        </p:spPr>
        <p:txBody>
          <a:bodyPr>
            <a:normAutofit/>
          </a:bodyPr>
          <a:lstStyle/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界面测试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界面美观、组件布局合理、风格统一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界面切换符合人类审美认知</a:t>
            </a:r>
          </a:p>
          <a:p>
            <a:pPr lvl="1"/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文字测试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字体字号统一、美观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无错别字、标点使用正确</a:t>
            </a:r>
          </a:p>
          <a:p>
            <a:pPr lvl="1"/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表单测试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表单能够正常显示异常数据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表单输入异常数据时不崩溃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5273787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测试方案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8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4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102219262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2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Theme">
  <a:themeElements>
    <a:clrScheme name="自定义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7A7"/>
      </a:accent1>
      <a:accent2>
        <a:srgbClr val="21ABE1"/>
      </a:accent2>
      <a:accent3>
        <a:srgbClr val="0147A7"/>
      </a:accent3>
      <a:accent4>
        <a:srgbClr val="21ABE1"/>
      </a:accent4>
      <a:accent5>
        <a:srgbClr val="0147A7"/>
      </a:accent5>
      <a:accent6>
        <a:srgbClr val="21ABE1"/>
      </a:accent6>
      <a:hlink>
        <a:srgbClr val="0147A7"/>
      </a:hlink>
      <a:folHlink>
        <a:srgbClr val="21ABE1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582</Words>
  <Application>Microsoft Office PowerPoint</Application>
  <PresentationFormat>自定义</PresentationFormat>
  <Paragraphs>122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功能性测试</vt:lpstr>
      <vt:lpstr>易用性测试(测试人员主管感受)</vt:lpstr>
      <vt:lpstr>兼容性测试</vt:lpstr>
      <vt:lpstr>安全性测试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bt483</dc:title>
  <dc:creator/>
  <cp:lastModifiedBy/>
  <cp:revision>1</cp:revision>
  <dcterms:created xsi:type="dcterms:W3CDTF">2016-12-28T13:42:04Z</dcterms:created>
  <dcterms:modified xsi:type="dcterms:W3CDTF">2019-09-05T15:21:17Z</dcterms:modified>
</cp:coreProperties>
</file>