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20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1"/>
  </p:sldMasterIdLst>
  <p:notesMasterIdLst>
    <p:notesMasterId r:id="rId36"/>
  </p:notesMasterIdLst>
  <p:handoutMasterIdLst>
    <p:handoutMasterId r:id="rId37"/>
  </p:handoutMasterIdLst>
  <p:sldIdLst>
    <p:sldId id="3105" r:id="rId2"/>
    <p:sldId id="3106" r:id="rId3"/>
    <p:sldId id="3107" r:id="rId4"/>
    <p:sldId id="3112" r:id="rId5"/>
    <p:sldId id="3159" r:id="rId6"/>
    <p:sldId id="3186" r:id="rId7"/>
    <p:sldId id="3185" r:id="rId8"/>
    <p:sldId id="3187" r:id="rId9"/>
    <p:sldId id="3188" r:id="rId10"/>
    <p:sldId id="3189" r:id="rId11"/>
    <p:sldId id="3190" r:id="rId12"/>
    <p:sldId id="3191" r:id="rId13"/>
    <p:sldId id="3192" r:id="rId14"/>
    <p:sldId id="3164" r:id="rId15"/>
    <p:sldId id="3165" r:id="rId16"/>
    <p:sldId id="3166" r:id="rId17"/>
    <p:sldId id="3167" r:id="rId18"/>
    <p:sldId id="3154" r:id="rId19"/>
    <p:sldId id="3172" r:id="rId20"/>
    <p:sldId id="3173" r:id="rId21"/>
    <p:sldId id="3174" r:id="rId22"/>
    <p:sldId id="3184" r:id="rId23"/>
    <p:sldId id="3176" r:id="rId24"/>
    <p:sldId id="3177" r:id="rId25"/>
    <p:sldId id="3178" r:id="rId26"/>
    <p:sldId id="3179" r:id="rId27"/>
    <p:sldId id="3180" r:id="rId28"/>
    <p:sldId id="3181" r:id="rId29"/>
    <p:sldId id="3182" r:id="rId30"/>
    <p:sldId id="3117" r:id="rId31"/>
    <p:sldId id="3193" r:id="rId32"/>
    <p:sldId id="3122" r:id="rId33"/>
    <p:sldId id="3149" r:id="rId34"/>
    <p:sldId id="3126" r:id="rId35"/>
  </p:sldIdLst>
  <p:sldSz cx="12858750" cy="7232650"/>
  <p:notesSz cx="6858000" cy="9144000"/>
  <p:custDataLst>
    <p:tags r:id="rId3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1A44"/>
    <a:srgbClr val="FFFFFF"/>
    <a:srgbClr val="38271F"/>
    <a:srgbClr val="C00000"/>
    <a:srgbClr val="191F28"/>
    <a:srgbClr val="CA8F45"/>
    <a:srgbClr val="3B5C94"/>
    <a:srgbClr val="7F7F7F"/>
    <a:srgbClr val="333F50"/>
    <a:srgbClr val="28B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5317" autoAdjust="0"/>
  </p:normalViewPr>
  <p:slideViewPr>
    <p:cSldViewPr>
      <p:cViewPr varScale="1">
        <p:scale>
          <a:sx n="98" d="100"/>
          <a:sy n="98" d="100"/>
        </p:scale>
        <p:origin x="84" y="348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329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693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867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757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430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326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647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777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544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359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47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04F507-70E7-442B-96A0-DC8211DD2DE5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974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9015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1209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176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3047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738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9278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1610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7968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3625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142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5394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452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88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505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496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469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716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591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54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6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121" y="272564"/>
            <a:ext cx="11090672" cy="1397978"/>
          </a:xfrm>
        </p:spPr>
        <p:txBody>
          <a:bodyPr anchor="ctr" anchorCtr="0">
            <a:normAutofit/>
          </a:bodyPr>
          <a:lstStyle>
            <a:lvl1pPr>
              <a:defRPr sz="2531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121" y="1925358"/>
            <a:ext cx="11090672" cy="4589050"/>
          </a:xfrm>
        </p:spPr>
        <p:txBody>
          <a:bodyPr>
            <a:normAutofit/>
          </a:bodyPr>
          <a:lstStyle>
            <a:lvl1pPr>
              <a:defRPr sz="210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98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87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87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87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42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24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7" r:id="rId2"/>
    <p:sldLayoutId id="2147483728" r:id="rId3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image" Target="../media/image1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5029632" y="3996944"/>
            <a:ext cx="2189886" cy="44203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5998" rIns="0" bIns="36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第三次汇报</a:t>
            </a: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7437487" y="5416799"/>
            <a:ext cx="3251316" cy="31892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5998" rIns="0" bIns="36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00" dirty="0">
                <a:solidFill>
                  <a:schemeClr val="bg1"/>
                </a:solidFill>
                <a:cs typeface="Arial" panose="020B0604020202020204" pitchFamily="34" charset="0"/>
              </a:rPr>
              <a:t>FishTouchers</a:t>
            </a:r>
            <a:r>
              <a:rPr lang="zh-CN" alt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小组</a:t>
            </a: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2615627" y="1600101"/>
            <a:ext cx="7448550" cy="221599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7200" b="1" dirty="0">
                <a:solidFill>
                  <a:schemeClr val="bg1"/>
                </a:solidFill>
                <a:cs typeface="Arial" panose="020B0604020202020204" pitchFamily="34" charset="0"/>
              </a:rPr>
              <a:t>高校科研实验室网站的设计与实现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301707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/>
          <p:cNvSpPr txBox="1"/>
          <p:nvPr/>
        </p:nvSpPr>
        <p:spPr>
          <a:xfrm>
            <a:off x="4557167" y="365631"/>
            <a:ext cx="352839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工作计划执行情况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6"/>
          <p:cNvSpPr txBox="1">
            <a:spLocks noChangeArrowheads="1"/>
          </p:cNvSpPr>
          <p:nvPr/>
        </p:nvSpPr>
        <p:spPr bwMode="auto">
          <a:xfrm>
            <a:off x="1388815" y="2032149"/>
            <a:ext cx="9145016" cy="19389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目前执行情况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当前阶段已完成设管理员模块，和用户管理模块的大部分内容。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下阶段工作计划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下一阶段将完成信息展示模块，剩余的用户管理模块和功能模块。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44799" y="1200596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后端负责人 何祎君</a:t>
            </a:r>
            <a:endParaRPr lang="zh-CN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2473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/>
          <p:cNvSpPr txBox="1"/>
          <p:nvPr/>
        </p:nvSpPr>
        <p:spPr>
          <a:xfrm>
            <a:off x="4557167" y="365631"/>
            <a:ext cx="352839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工作计划执行情况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6"/>
          <p:cNvSpPr txBox="1">
            <a:spLocks noChangeArrowheads="1"/>
          </p:cNvSpPr>
          <p:nvPr/>
        </p:nvSpPr>
        <p:spPr bwMode="auto">
          <a:xfrm>
            <a:off x="1388815" y="2032149"/>
            <a:ext cx="9145016" cy="235449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目前执行情况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已完成对需求规格说明书的审查；已制定测试计划和测试方案；完善项目风险管理的计划；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下阶段工作计划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在代码到一定程度时，开始进行测试工作，编写测试用例并进行测试。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44799" y="1200596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测试负责人 张嘉熙</a:t>
            </a:r>
            <a:endParaRPr lang="zh-CN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82867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/>
          <p:cNvSpPr txBox="1"/>
          <p:nvPr/>
        </p:nvSpPr>
        <p:spPr>
          <a:xfrm>
            <a:off x="4557167" y="365631"/>
            <a:ext cx="352839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工作计划执行情况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6"/>
          <p:cNvSpPr txBox="1">
            <a:spLocks noChangeArrowheads="1"/>
          </p:cNvSpPr>
          <p:nvPr/>
        </p:nvSpPr>
        <p:spPr bwMode="auto">
          <a:xfrm>
            <a:off x="1388815" y="2032149"/>
            <a:ext cx="9145016" cy="19389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目前执行情况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已完成需求规格说明书、概要设计说明书、详细设计说明书、数据库设计文档。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下阶段工作计划 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完成界面设计文档和用户操作手册。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44799" y="1200596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文档负责人 潘恋军</a:t>
            </a:r>
            <a:endParaRPr lang="zh-CN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67979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/>
          <p:cNvSpPr txBox="1"/>
          <p:nvPr/>
        </p:nvSpPr>
        <p:spPr>
          <a:xfrm>
            <a:off x="4557167" y="365631"/>
            <a:ext cx="352839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工作计划执行情况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6"/>
          <p:cNvSpPr txBox="1">
            <a:spLocks noChangeArrowheads="1"/>
          </p:cNvSpPr>
          <p:nvPr/>
        </p:nvSpPr>
        <p:spPr bwMode="auto">
          <a:xfrm>
            <a:off x="1388815" y="2032149"/>
            <a:ext cx="9145016" cy="415498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目前执行情况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根据老师给出的资金说明，修改小组资金预算，将各款项明确分类，总预算限制在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10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万以内，并给每个款项设定经办人和审批人；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设立财务执行流程中的标准规范，并形成文档归入配置管理中。组员如需申请资金，或修改预算，都必须按照流程要求进行审批。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下阶段工作计划 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将预算和流程规定中描述不清晰的部分进行修改完善；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根据标准规范文档严格执行财务流程，统计开发中的每笔收入支出。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44799" y="1200596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财务负责人 刘硕</a:t>
            </a:r>
            <a:endParaRPr lang="zh-CN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1528333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功能性测试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437" y="1321968"/>
            <a:ext cx="11090063" cy="4589050"/>
          </a:xfrm>
        </p:spPr>
        <p:txBody>
          <a:bodyPr/>
          <a:lstStyle/>
          <a:p>
            <a:r>
              <a:rPr lang="zh-CN" altLang="en-US" dirty="0"/>
              <a:t>针对系统的全部功能，进行等价类划分，设计功能全覆盖的测试用例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10" y="1819547"/>
            <a:ext cx="10770621" cy="5279835"/>
          </a:xfrm>
          <a:prstGeom prst="rect">
            <a:avLst/>
          </a:prstGeom>
        </p:spPr>
      </p:pic>
      <p:sp>
        <p:nvSpPr>
          <p:cNvPr id="5" name="TextBox 8"/>
          <p:cNvSpPr txBox="1"/>
          <p:nvPr/>
        </p:nvSpPr>
        <p:spPr>
          <a:xfrm>
            <a:off x="5273787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测试方案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39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易用性测试</a:t>
            </a:r>
            <a:r>
              <a:rPr lang="en-US" altLang="zh-CN" sz="2400" b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(</a:t>
            </a:r>
            <a:r>
              <a:rPr lang="zh-CN" altLang="en-US" sz="2400" b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测试人员主观感受</a:t>
            </a:r>
            <a:r>
              <a:rPr lang="en-US" altLang="zh-CN" sz="2400" b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730" y="2104157"/>
            <a:ext cx="11090063" cy="4589050"/>
          </a:xfrm>
        </p:spPr>
        <p:txBody>
          <a:bodyPr>
            <a:normAutofit/>
          </a:bodyPr>
          <a:lstStyle/>
          <a:p>
            <a:pPr lvl="1"/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界面测试</a:t>
            </a:r>
          </a:p>
          <a:p>
            <a:pPr lvl="1"/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界面美观、组件布局合理、风格统一</a:t>
            </a:r>
          </a:p>
          <a:p>
            <a:pPr lvl="1"/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界面切换符合人类审美认知</a:t>
            </a:r>
          </a:p>
          <a:p>
            <a:pPr lvl="1"/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文字测试</a:t>
            </a:r>
          </a:p>
          <a:p>
            <a:pPr lvl="1"/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字体字号统一、美观</a:t>
            </a:r>
          </a:p>
          <a:p>
            <a:pPr lvl="1"/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无错别字、标点使用正确</a:t>
            </a:r>
          </a:p>
          <a:p>
            <a:pPr lvl="1"/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表单测试</a:t>
            </a:r>
          </a:p>
          <a:p>
            <a:pPr lvl="1"/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表单能够正常显示异常数据</a:t>
            </a:r>
          </a:p>
          <a:p>
            <a:pPr lvl="1"/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表单输入异常数据时不崩溃</a:t>
            </a:r>
          </a:p>
        </p:txBody>
      </p:sp>
      <p:sp>
        <p:nvSpPr>
          <p:cNvPr id="4" name="TextBox 8"/>
          <p:cNvSpPr txBox="1"/>
          <p:nvPr/>
        </p:nvSpPr>
        <p:spPr>
          <a:xfrm>
            <a:off x="5273787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测试方案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8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兼容性测试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121" y="2104157"/>
            <a:ext cx="11090063" cy="4589050"/>
          </a:xfrm>
        </p:spPr>
        <p:txBody>
          <a:bodyPr/>
          <a:lstStyle/>
          <a:p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保证网页在多种浏览器下能够正常显示运行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尝试使用工具：IETester，SpoonBrowserSandBox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测试浏览器如下：</a:t>
            </a:r>
          </a:p>
          <a:p>
            <a:pPr lvl="1"/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IE浏览器：IE8-IE11</a:t>
            </a:r>
          </a:p>
          <a:p>
            <a:pPr lvl="1"/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360浏览器</a:t>
            </a:r>
          </a:p>
          <a:p>
            <a:pPr lvl="1"/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火狐、chrome浏览器</a:t>
            </a:r>
          </a:p>
          <a:p>
            <a:pPr lvl="1"/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QQ、搜狗浏览器</a:t>
            </a:r>
          </a:p>
          <a:p>
            <a:pPr lvl="1">
              <a:buFont typeface="Arial" panose="0208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TextBox 8"/>
          <p:cNvSpPr txBox="1"/>
          <p:nvPr/>
        </p:nvSpPr>
        <p:spPr>
          <a:xfrm>
            <a:off x="5273787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测试方案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18469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安全性测试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711" y="2248173"/>
            <a:ext cx="11090063" cy="4589050"/>
          </a:xfrm>
        </p:spPr>
        <p:txBody>
          <a:bodyPr/>
          <a:lstStyle/>
          <a:p>
            <a:pPr lvl="1">
              <a:buFont typeface="Arial" panose="0208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针对表单提交和文件上传等容易出现漏洞的功能点</a:t>
            </a:r>
          </a:p>
          <a:p>
            <a:pPr lvl="2">
              <a:buFont typeface="Arial" panose="0208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使用常见的攻击手法设计测试用例，并进行供给测试</a:t>
            </a:r>
          </a:p>
          <a:p>
            <a:pPr lvl="1">
              <a:buFont typeface="Arial" panose="0208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隐藏页面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管理员页面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扫描</a:t>
            </a:r>
          </a:p>
          <a:p>
            <a:pPr lvl="1">
              <a:buFont typeface="Arial" panose="0208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会话管理</a:t>
            </a:r>
          </a:p>
          <a:p>
            <a:pPr lvl="2">
              <a:buFont typeface="Arial" panose="0208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退出账号后再次访问</a:t>
            </a:r>
          </a:p>
          <a:p>
            <a:pPr lvl="2">
              <a:buFont typeface="Arial" panose="0208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使用普通用户尝试访问其他用户信息</a:t>
            </a:r>
          </a:p>
          <a:p>
            <a:pPr lvl="1">
              <a:buFont typeface="Arial" panose="02080604020202020204" pitchFamily="34" charset="0"/>
              <a:buChar char="•"/>
            </a:pPr>
            <a:endParaRPr lang="zh-CN" altLang="en-US" dirty="0"/>
          </a:p>
          <a:p>
            <a:pPr lvl="1">
              <a:buFont typeface="Arial" panose="0208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TextBox 8"/>
          <p:cNvSpPr txBox="1"/>
          <p:nvPr/>
        </p:nvSpPr>
        <p:spPr>
          <a:xfrm>
            <a:off x="5273787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测试方案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609027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5273787" y="365631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项目任务管理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60" y="1312069"/>
            <a:ext cx="11587830" cy="543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4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5273787" y="365631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项目任务管理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358" y="1096045"/>
            <a:ext cx="9160034" cy="57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MH_Other_1"/>
          <p:cNvSpPr/>
          <p:nvPr>
            <p:custDataLst>
              <p:tags r:id="rId2"/>
            </p:custDataLst>
          </p:nvPr>
        </p:nvSpPr>
        <p:spPr>
          <a:xfrm>
            <a:off x="7633432" y="2485724"/>
            <a:ext cx="1237856" cy="318172"/>
          </a:xfrm>
          <a:custGeom>
            <a:avLst/>
            <a:gdLst>
              <a:gd name="connsiteX0" fmla="*/ 0 w 1190172"/>
              <a:gd name="connsiteY0" fmla="*/ 217715 h 217715"/>
              <a:gd name="connsiteX1" fmla="*/ 159657 w 1190172"/>
              <a:gd name="connsiteY1" fmla="*/ 0 h 217715"/>
              <a:gd name="connsiteX2" fmla="*/ 1190172 w 1190172"/>
              <a:gd name="connsiteY2" fmla="*/ 0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172" h="217715">
                <a:moveTo>
                  <a:pt x="0" y="217715"/>
                </a:moveTo>
                <a:lnTo>
                  <a:pt x="159657" y="0"/>
                </a:lnTo>
                <a:lnTo>
                  <a:pt x="1190172" y="0"/>
                </a:lnTo>
              </a:path>
            </a:pathLst>
          </a:custGeom>
          <a:noFill/>
          <a:ln>
            <a:solidFill>
              <a:srgbClr val="C0C0C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MH_Other_2"/>
          <p:cNvSpPr/>
          <p:nvPr>
            <p:custDataLst>
              <p:tags r:id="rId3"/>
            </p:custDataLst>
          </p:nvPr>
        </p:nvSpPr>
        <p:spPr>
          <a:xfrm flipH="1">
            <a:off x="4047594" y="2485724"/>
            <a:ext cx="1235534" cy="318172"/>
          </a:xfrm>
          <a:custGeom>
            <a:avLst/>
            <a:gdLst>
              <a:gd name="connsiteX0" fmla="*/ 0 w 1190172"/>
              <a:gd name="connsiteY0" fmla="*/ 217715 h 217715"/>
              <a:gd name="connsiteX1" fmla="*/ 159657 w 1190172"/>
              <a:gd name="connsiteY1" fmla="*/ 0 h 217715"/>
              <a:gd name="connsiteX2" fmla="*/ 1190172 w 1190172"/>
              <a:gd name="connsiteY2" fmla="*/ 0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172" h="217715">
                <a:moveTo>
                  <a:pt x="0" y="217715"/>
                </a:moveTo>
                <a:lnTo>
                  <a:pt x="159657" y="0"/>
                </a:lnTo>
                <a:lnTo>
                  <a:pt x="1190172" y="0"/>
                </a:lnTo>
              </a:path>
            </a:pathLst>
          </a:custGeom>
          <a:noFill/>
          <a:ln>
            <a:solidFill>
              <a:srgbClr val="C0C0C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2002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MH_Other_3"/>
          <p:cNvSpPr/>
          <p:nvPr>
            <p:custDataLst>
              <p:tags r:id="rId4"/>
            </p:custDataLst>
          </p:nvPr>
        </p:nvSpPr>
        <p:spPr>
          <a:xfrm flipV="1">
            <a:off x="7633432" y="4650234"/>
            <a:ext cx="1237856" cy="318172"/>
          </a:xfrm>
          <a:custGeom>
            <a:avLst/>
            <a:gdLst>
              <a:gd name="connsiteX0" fmla="*/ 0 w 1190172"/>
              <a:gd name="connsiteY0" fmla="*/ 217715 h 217715"/>
              <a:gd name="connsiteX1" fmla="*/ 159657 w 1190172"/>
              <a:gd name="connsiteY1" fmla="*/ 0 h 217715"/>
              <a:gd name="connsiteX2" fmla="*/ 1190172 w 1190172"/>
              <a:gd name="connsiteY2" fmla="*/ 0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172" h="217715">
                <a:moveTo>
                  <a:pt x="0" y="217715"/>
                </a:moveTo>
                <a:lnTo>
                  <a:pt x="159657" y="0"/>
                </a:lnTo>
                <a:lnTo>
                  <a:pt x="1190172" y="0"/>
                </a:lnTo>
              </a:path>
            </a:pathLst>
          </a:custGeom>
          <a:noFill/>
          <a:ln>
            <a:solidFill>
              <a:srgbClr val="C0C0C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Other_4"/>
          <p:cNvSpPr/>
          <p:nvPr>
            <p:custDataLst>
              <p:tags r:id="rId5"/>
            </p:custDataLst>
          </p:nvPr>
        </p:nvSpPr>
        <p:spPr>
          <a:xfrm flipH="1" flipV="1">
            <a:off x="4047594" y="4650234"/>
            <a:ext cx="1235534" cy="318172"/>
          </a:xfrm>
          <a:custGeom>
            <a:avLst/>
            <a:gdLst>
              <a:gd name="connsiteX0" fmla="*/ 0 w 1190172"/>
              <a:gd name="connsiteY0" fmla="*/ 217715 h 217715"/>
              <a:gd name="connsiteX1" fmla="*/ 159657 w 1190172"/>
              <a:gd name="connsiteY1" fmla="*/ 0 h 217715"/>
              <a:gd name="connsiteX2" fmla="*/ 1190172 w 1190172"/>
              <a:gd name="connsiteY2" fmla="*/ 0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172" h="217715">
                <a:moveTo>
                  <a:pt x="0" y="217715"/>
                </a:moveTo>
                <a:lnTo>
                  <a:pt x="159657" y="0"/>
                </a:lnTo>
                <a:lnTo>
                  <a:pt x="1190172" y="0"/>
                </a:lnTo>
              </a:path>
            </a:pathLst>
          </a:custGeom>
          <a:noFill/>
          <a:ln>
            <a:solidFill>
              <a:srgbClr val="C0C0C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2002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Other_5"/>
          <p:cNvSpPr/>
          <p:nvPr>
            <p:custDataLst>
              <p:tags r:id="rId6"/>
            </p:custDataLst>
          </p:nvPr>
        </p:nvSpPr>
        <p:spPr>
          <a:xfrm>
            <a:off x="4946624" y="2238551"/>
            <a:ext cx="1275295" cy="1275294"/>
          </a:xfrm>
          <a:custGeom>
            <a:avLst/>
            <a:gdLst>
              <a:gd name="connsiteX0" fmla="*/ 1090749 w 1090749"/>
              <a:gd name="connsiteY0" fmla="*/ 0 h 1090749"/>
              <a:gd name="connsiteX1" fmla="*/ 1090749 w 1090749"/>
              <a:gd name="connsiteY1" fmla="*/ 520353 h 1090749"/>
              <a:gd name="connsiteX2" fmla="*/ 1054097 w 1090749"/>
              <a:gd name="connsiteY2" fmla="*/ 529777 h 1090749"/>
              <a:gd name="connsiteX3" fmla="*/ 529777 w 1090749"/>
              <a:gd name="connsiteY3" fmla="*/ 1054097 h 1090749"/>
              <a:gd name="connsiteX4" fmla="*/ 520353 w 1090749"/>
              <a:gd name="connsiteY4" fmla="*/ 1090749 h 1090749"/>
              <a:gd name="connsiteX5" fmla="*/ 0 w 1090749"/>
              <a:gd name="connsiteY5" fmla="*/ 1090749 h 1090749"/>
              <a:gd name="connsiteX6" fmla="*/ 9646 w 1090749"/>
              <a:gd name="connsiteY6" fmla="*/ 1027542 h 1090749"/>
              <a:gd name="connsiteX7" fmla="*/ 1027542 w 1090749"/>
              <a:gd name="connsiteY7" fmla="*/ 9646 h 1090749"/>
              <a:gd name="connsiteX8" fmla="*/ 1090749 w 1090749"/>
              <a:gd name="connsiteY8" fmla="*/ 0 h 109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0749" h="1090749">
                <a:moveTo>
                  <a:pt x="1090749" y="0"/>
                </a:moveTo>
                <a:lnTo>
                  <a:pt x="1090749" y="520353"/>
                </a:lnTo>
                <a:lnTo>
                  <a:pt x="1054097" y="529777"/>
                </a:lnTo>
                <a:cubicBezTo>
                  <a:pt x="804459" y="607423"/>
                  <a:pt x="607423" y="804459"/>
                  <a:pt x="529777" y="1054097"/>
                </a:cubicBezTo>
                <a:lnTo>
                  <a:pt x="520353" y="1090749"/>
                </a:lnTo>
                <a:lnTo>
                  <a:pt x="0" y="1090749"/>
                </a:lnTo>
                <a:lnTo>
                  <a:pt x="9646" y="1027542"/>
                </a:lnTo>
                <a:cubicBezTo>
                  <a:pt x="114196" y="516617"/>
                  <a:pt x="516617" y="114196"/>
                  <a:pt x="1027542" y="9646"/>
                </a:cubicBezTo>
                <a:lnTo>
                  <a:pt x="10907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Other_6"/>
          <p:cNvSpPr/>
          <p:nvPr>
            <p:custDataLst>
              <p:tags r:id="rId7"/>
            </p:custDataLst>
          </p:nvPr>
        </p:nvSpPr>
        <p:spPr>
          <a:xfrm>
            <a:off x="6690581" y="2238551"/>
            <a:ext cx="1275295" cy="1275294"/>
          </a:xfrm>
          <a:custGeom>
            <a:avLst/>
            <a:gdLst>
              <a:gd name="connsiteX0" fmla="*/ 0 w 1090749"/>
              <a:gd name="connsiteY0" fmla="*/ 0 h 1090749"/>
              <a:gd name="connsiteX1" fmla="*/ 63206 w 1090749"/>
              <a:gd name="connsiteY1" fmla="*/ 9646 h 1090749"/>
              <a:gd name="connsiteX2" fmla="*/ 1081102 w 1090749"/>
              <a:gd name="connsiteY2" fmla="*/ 1027542 h 1090749"/>
              <a:gd name="connsiteX3" fmla="*/ 1090749 w 1090749"/>
              <a:gd name="connsiteY3" fmla="*/ 1090749 h 1090749"/>
              <a:gd name="connsiteX4" fmla="*/ 570395 w 1090749"/>
              <a:gd name="connsiteY4" fmla="*/ 1090749 h 1090749"/>
              <a:gd name="connsiteX5" fmla="*/ 560971 w 1090749"/>
              <a:gd name="connsiteY5" fmla="*/ 1054097 h 1090749"/>
              <a:gd name="connsiteX6" fmla="*/ 36651 w 1090749"/>
              <a:gd name="connsiteY6" fmla="*/ 529777 h 1090749"/>
              <a:gd name="connsiteX7" fmla="*/ 0 w 1090749"/>
              <a:gd name="connsiteY7" fmla="*/ 520353 h 1090749"/>
              <a:gd name="connsiteX8" fmla="*/ 0 w 1090749"/>
              <a:gd name="connsiteY8" fmla="*/ 0 h 109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0749" h="1090749">
                <a:moveTo>
                  <a:pt x="0" y="0"/>
                </a:moveTo>
                <a:lnTo>
                  <a:pt x="63206" y="9646"/>
                </a:lnTo>
                <a:cubicBezTo>
                  <a:pt x="574131" y="114196"/>
                  <a:pt x="976552" y="516617"/>
                  <a:pt x="1081102" y="1027542"/>
                </a:cubicBezTo>
                <a:lnTo>
                  <a:pt x="1090749" y="1090749"/>
                </a:lnTo>
                <a:lnTo>
                  <a:pt x="570395" y="1090749"/>
                </a:lnTo>
                <a:lnTo>
                  <a:pt x="560971" y="1054097"/>
                </a:lnTo>
                <a:cubicBezTo>
                  <a:pt x="483326" y="804459"/>
                  <a:pt x="286290" y="607423"/>
                  <a:pt x="36651" y="529777"/>
                </a:cubicBezTo>
                <a:lnTo>
                  <a:pt x="0" y="520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Other_7"/>
          <p:cNvSpPr/>
          <p:nvPr>
            <p:custDataLst>
              <p:tags r:id="rId8"/>
            </p:custDataLst>
          </p:nvPr>
        </p:nvSpPr>
        <p:spPr>
          <a:xfrm>
            <a:off x="4946624" y="3982507"/>
            <a:ext cx="1275295" cy="1275294"/>
          </a:xfrm>
          <a:custGeom>
            <a:avLst/>
            <a:gdLst>
              <a:gd name="connsiteX0" fmla="*/ 0 w 1090749"/>
              <a:gd name="connsiteY0" fmla="*/ 0 h 1090749"/>
              <a:gd name="connsiteX1" fmla="*/ 520353 w 1090749"/>
              <a:gd name="connsiteY1" fmla="*/ 0 h 1090749"/>
              <a:gd name="connsiteX2" fmla="*/ 529777 w 1090749"/>
              <a:gd name="connsiteY2" fmla="*/ 36651 h 1090749"/>
              <a:gd name="connsiteX3" fmla="*/ 1054097 w 1090749"/>
              <a:gd name="connsiteY3" fmla="*/ 560971 h 1090749"/>
              <a:gd name="connsiteX4" fmla="*/ 1090749 w 1090749"/>
              <a:gd name="connsiteY4" fmla="*/ 570395 h 1090749"/>
              <a:gd name="connsiteX5" fmla="*/ 1090749 w 1090749"/>
              <a:gd name="connsiteY5" fmla="*/ 1090749 h 1090749"/>
              <a:gd name="connsiteX6" fmla="*/ 1027542 w 1090749"/>
              <a:gd name="connsiteY6" fmla="*/ 1081102 h 1090749"/>
              <a:gd name="connsiteX7" fmla="*/ 9646 w 1090749"/>
              <a:gd name="connsiteY7" fmla="*/ 63206 h 1090749"/>
              <a:gd name="connsiteX8" fmla="*/ 0 w 1090749"/>
              <a:gd name="connsiteY8" fmla="*/ 0 h 109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0749" h="1090749">
                <a:moveTo>
                  <a:pt x="0" y="0"/>
                </a:moveTo>
                <a:lnTo>
                  <a:pt x="520353" y="0"/>
                </a:lnTo>
                <a:lnTo>
                  <a:pt x="529777" y="36651"/>
                </a:lnTo>
                <a:cubicBezTo>
                  <a:pt x="607423" y="286290"/>
                  <a:pt x="804459" y="483326"/>
                  <a:pt x="1054097" y="560971"/>
                </a:cubicBezTo>
                <a:lnTo>
                  <a:pt x="1090749" y="570395"/>
                </a:lnTo>
                <a:lnTo>
                  <a:pt x="1090749" y="1090749"/>
                </a:lnTo>
                <a:lnTo>
                  <a:pt x="1027542" y="1081102"/>
                </a:lnTo>
                <a:cubicBezTo>
                  <a:pt x="516617" y="976552"/>
                  <a:pt x="114196" y="574131"/>
                  <a:pt x="9646" y="6320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Other_8"/>
          <p:cNvSpPr/>
          <p:nvPr>
            <p:custDataLst>
              <p:tags r:id="rId9"/>
            </p:custDataLst>
          </p:nvPr>
        </p:nvSpPr>
        <p:spPr>
          <a:xfrm>
            <a:off x="6690580" y="3982506"/>
            <a:ext cx="1275293" cy="1275292"/>
          </a:xfrm>
          <a:custGeom>
            <a:avLst/>
            <a:gdLst>
              <a:gd name="connsiteX0" fmla="*/ 570395 w 1090748"/>
              <a:gd name="connsiteY0" fmla="*/ 0 h 1090748"/>
              <a:gd name="connsiteX1" fmla="*/ 1090748 w 1090748"/>
              <a:gd name="connsiteY1" fmla="*/ 0 h 1090748"/>
              <a:gd name="connsiteX2" fmla="*/ 1081102 w 1090748"/>
              <a:gd name="connsiteY2" fmla="*/ 63206 h 1090748"/>
              <a:gd name="connsiteX3" fmla="*/ 63206 w 1090748"/>
              <a:gd name="connsiteY3" fmla="*/ 1081102 h 1090748"/>
              <a:gd name="connsiteX4" fmla="*/ 0 w 1090748"/>
              <a:gd name="connsiteY4" fmla="*/ 1090748 h 1090748"/>
              <a:gd name="connsiteX5" fmla="*/ 0 w 1090748"/>
              <a:gd name="connsiteY5" fmla="*/ 570395 h 1090748"/>
              <a:gd name="connsiteX6" fmla="*/ 36651 w 1090748"/>
              <a:gd name="connsiteY6" fmla="*/ 560971 h 1090748"/>
              <a:gd name="connsiteX7" fmla="*/ 560971 w 1090748"/>
              <a:gd name="connsiteY7" fmla="*/ 36651 h 1090748"/>
              <a:gd name="connsiteX8" fmla="*/ 570395 w 1090748"/>
              <a:gd name="connsiteY8" fmla="*/ 0 h 1090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0748" h="1090748">
                <a:moveTo>
                  <a:pt x="570395" y="0"/>
                </a:moveTo>
                <a:lnTo>
                  <a:pt x="1090748" y="0"/>
                </a:lnTo>
                <a:lnTo>
                  <a:pt x="1081102" y="63206"/>
                </a:lnTo>
                <a:cubicBezTo>
                  <a:pt x="976552" y="574131"/>
                  <a:pt x="574131" y="976552"/>
                  <a:pt x="63206" y="1081102"/>
                </a:cubicBezTo>
                <a:lnTo>
                  <a:pt x="0" y="1090748"/>
                </a:lnTo>
                <a:lnTo>
                  <a:pt x="0" y="570395"/>
                </a:lnTo>
                <a:lnTo>
                  <a:pt x="36651" y="560971"/>
                </a:lnTo>
                <a:cubicBezTo>
                  <a:pt x="286290" y="483326"/>
                  <a:pt x="483326" y="286290"/>
                  <a:pt x="560971" y="36651"/>
                </a:cubicBezTo>
                <a:lnTo>
                  <a:pt x="57039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MH_Text_1"/>
          <p:cNvSpPr txBox="1"/>
          <p:nvPr>
            <p:custDataLst>
              <p:tags r:id="rId10"/>
            </p:custDataLst>
          </p:nvPr>
        </p:nvSpPr>
        <p:spPr>
          <a:xfrm>
            <a:off x="308696" y="2163963"/>
            <a:ext cx="3412078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系统初步实现演示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Text_2"/>
          <p:cNvSpPr txBox="1"/>
          <p:nvPr>
            <p:custDataLst>
              <p:tags r:id="rId11"/>
            </p:custDataLst>
          </p:nvPr>
        </p:nvSpPr>
        <p:spPr>
          <a:xfrm>
            <a:off x="9072646" y="2163963"/>
            <a:ext cx="2541305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项目相关说明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MH_Text_3"/>
          <p:cNvSpPr txBox="1"/>
          <p:nvPr>
            <p:custDataLst>
              <p:tags r:id="rId12"/>
            </p:custDataLst>
          </p:nvPr>
        </p:nvSpPr>
        <p:spPr>
          <a:xfrm>
            <a:off x="1100782" y="4564506"/>
            <a:ext cx="2619991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 algn="r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遇到的问题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Text_4"/>
          <p:cNvSpPr txBox="1"/>
          <p:nvPr>
            <p:custDataLst>
              <p:tags r:id="rId13"/>
            </p:custDataLst>
          </p:nvPr>
        </p:nvSpPr>
        <p:spPr>
          <a:xfrm>
            <a:off x="9072646" y="4564506"/>
            <a:ext cx="2541305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会议记录展示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>
            <p:custDataLst>
              <p:tags r:id="rId14"/>
            </p:custDataLst>
          </p:nvPr>
        </p:nvSpPr>
        <p:spPr>
          <a:xfrm>
            <a:off x="5676900" y="3281709"/>
            <a:ext cx="1504950" cy="6771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录</a:t>
            </a:r>
          </a:p>
        </p:txBody>
      </p:sp>
      <p:sp>
        <p:nvSpPr>
          <p:cNvPr id="25" name="MH_Others_2"/>
          <p:cNvSpPr txBox="1"/>
          <p:nvPr>
            <p:custDataLst>
              <p:tags r:id="rId15"/>
            </p:custDataLst>
          </p:nvPr>
        </p:nvSpPr>
        <p:spPr>
          <a:xfrm>
            <a:off x="5707059" y="3931474"/>
            <a:ext cx="1444632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564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5273787" y="365631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项目任务管理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29" y="1528093"/>
            <a:ext cx="11911092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6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5273787" y="365631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配置管理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774" y="952029"/>
            <a:ext cx="10623201" cy="60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0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5273787" y="365631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配置管理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911" y="1661625"/>
            <a:ext cx="9784928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4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5273787" y="365631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配置管理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152" y="1844521"/>
            <a:ext cx="9754445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9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4773191" y="365631"/>
            <a:ext cx="281177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经济决策工具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66"/>
          <p:cNvSpPr txBox="1">
            <a:spLocks noChangeArrowheads="1"/>
          </p:cNvSpPr>
          <p:nvPr/>
        </p:nvSpPr>
        <p:spPr bwMode="auto">
          <a:xfrm>
            <a:off x="1064779" y="1384077"/>
            <a:ext cx="9037004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所用工具：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SPSS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Statistical Product and Service Solutions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zh-CN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6"/>
          <p:cNvSpPr txBox="1">
            <a:spLocks noChangeArrowheads="1"/>
          </p:cNvSpPr>
          <p:nvPr/>
        </p:nvSpPr>
        <p:spPr bwMode="auto">
          <a:xfrm>
            <a:off x="1100783" y="2320181"/>
            <a:ext cx="9145016" cy="249299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SPSS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，中文名称为“统计产品与服务解决方案”软件，是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IBM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公司推出的一系列用于统计学分析运算、数据挖掘、预测分析和决策支持任务的软件产品及相关服务的总称，有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Windows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Mac OS 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等版本。它的分析结果清晰、直观、易学易用，而且可以直接读取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EXCEL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及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DBF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数据文件。世界上许多有影响的报刊杂志纷纷就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SPSS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的自动统计绘图、数据的深入分析、使用方便、功能齐全等方面给予了高度的评价。它和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SAS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BMDP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并称为国际上最有影响的三大统计软件。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11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6"/>
          <p:cNvSpPr txBox="1">
            <a:spLocks noChangeArrowheads="1"/>
          </p:cNvSpPr>
          <p:nvPr/>
        </p:nvSpPr>
        <p:spPr bwMode="auto">
          <a:xfrm>
            <a:off x="1100783" y="2320181"/>
            <a:ext cx="9145016" cy="78162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在目前的项目进度中，我们小组使用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SPSS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工具对财务预算进行了统计和可视化图表的输出；并且目前的各笔资金的实际使用也使用此工具进行统计。</a:t>
            </a:r>
          </a:p>
        </p:txBody>
      </p:sp>
      <p:sp>
        <p:nvSpPr>
          <p:cNvPr id="6" name="TextBox 8"/>
          <p:cNvSpPr txBox="1"/>
          <p:nvPr/>
        </p:nvSpPr>
        <p:spPr>
          <a:xfrm>
            <a:off x="4773191" y="365631"/>
            <a:ext cx="281177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经济决策工具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23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2396927" y="375965"/>
            <a:ext cx="7920880" cy="5366095"/>
          </a:xfrm>
          <a:prstGeom prst="rect">
            <a:avLst/>
          </a:prstGeom>
        </p:spPr>
      </p:pic>
      <p:sp>
        <p:nvSpPr>
          <p:cNvPr id="7" name="文本框 66"/>
          <p:cNvSpPr txBox="1">
            <a:spLocks noChangeArrowheads="1"/>
          </p:cNvSpPr>
          <p:nvPr/>
        </p:nvSpPr>
        <p:spPr bwMode="auto">
          <a:xfrm>
            <a:off x="4804005" y="5920581"/>
            <a:ext cx="3353562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资金预算数据视图</a:t>
            </a:r>
          </a:p>
        </p:txBody>
      </p:sp>
    </p:spTree>
    <p:extLst>
      <p:ext uri="{BB962C8B-B14F-4D97-AF65-F5344CB8AC3E}">
        <p14:creationId xmlns:p14="http://schemas.microsoft.com/office/powerpoint/2010/main" val="320072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6"/>
          <p:cNvSpPr txBox="1">
            <a:spLocks noChangeArrowheads="1"/>
          </p:cNvSpPr>
          <p:nvPr/>
        </p:nvSpPr>
        <p:spPr bwMode="auto">
          <a:xfrm>
            <a:off x="4804005" y="5920581"/>
            <a:ext cx="320954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资金预算变量视图</a:t>
            </a: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812751" y="1888133"/>
            <a:ext cx="10838030" cy="275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6"/>
          <p:cNvSpPr txBox="1">
            <a:spLocks noChangeArrowheads="1"/>
          </p:cNvSpPr>
          <p:nvPr/>
        </p:nvSpPr>
        <p:spPr bwMode="auto">
          <a:xfrm>
            <a:off x="4804005" y="5920581"/>
            <a:ext cx="3209546" cy="48808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资金预算输出图表（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601619" y="231949"/>
            <a:ext cx="9729342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6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6"/>
          <p:cNvSpPr txBox="1">
            <a:spLocks noChangeArrowheads="1"/>
          </p:cNvSpPr>
          <p:nvPr/>
        </p:nvSpPr>
        <p:spPr bwMode="auto">
          <a:xfrm>
            <a:off x="4804005" y="5920581"/>
            <a:ext cx="3209546" cy="48808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资金预算输出图表（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676847" y="247907"/>
            <a:ext cx="9793088" cy="549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238595" y="3493237"/>
            <a:ext cx="4381561" cy="9700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07" y="2214740"/>
            <a:ext cx="1020536" cy="1020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330" y="3485831"/>
            <a:ext cx="2536091" cy="98488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系统初步实现演示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5087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3434" y="0"/>
            <a:ext cx="12858750" cy="723265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238595" y="3493237"/>
            <a:ext cx="4381561" cy="9700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07" y="2214740"/>
            <a:ext cx="1020536" cy="1020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330" y="3732052"/>
            <a:ext cx="2536091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遇到的问题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743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6"/>
          <p:cNvSpPr txBox="1">
            <a:spLocks noChangeArrowheads="1"/>
          </p:cNvSpPr>
          <p:nvPr/>
        </p:nvSpPr>
        <p:spPr bwMode="auto">
          <a:xfrm>
            <a:off x="1964879" y="1816125"/>
            <a:ext cx="9145016" cy="290848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项目进度问题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功能点太多，代码量太大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前端问题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Vue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的跨域连接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后端问题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Spring boot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的事务管理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4773191" y="365631"/>
            <a:ext cx="281177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遇到的问题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49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238595" y="3493237"/>
            <a:ext cx="4381561" cy="9700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07" y="2214740"/>
            <a:ext cx="1020536" cy="1020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330" y="3732052"/>
            <a:ext cx="2536091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会议记录展示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5273787" y="365631"/>
            <a:ext cx="309980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会议纪要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167" y="880021"/>
            <a:ext cx="4160881" cy="60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31755"/>
      </p:ext>
    </p:extLst>
  </p:cSld>
  <p:clrMapOvr>
    <a:masterClrMapping/>
  </p:clrMapOvr>
  <p:transition spd="slow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3943350" y="2601594"/>
            <a:ext cx="4972050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感谢聆听，批评指导</a:t>
            </a: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2705100" y="3066536"/>
            <a:ext cx="7448550" cy="135421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800" b="1" dirty="0">
                <a:solidFill>
                  <a:schemeClr val="bg1"/>
                </a:solidFill>
                <a:cs typeface="Arial" panose="020B0604020202020204" pitchFamily="34" charset="0"/>
              </a:rPr>
              <a:t>THANK YOU</a:t>
            </a:r>
            <a:endParaRPr lang="zh-CN" altLang="en-US" sz="88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7437487" y="5416799"/>
            <a:ext cx="3251316" cy="31892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5998" rIns="0" bIns="36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00" dirty="0">
                <a:solidFill>
                  <a:schemeClr val="bg1"/>
                </a:solidFill>
                <a:cs typeface="Arial" panose="020B0604020202020204" pitchFamily="34" charset="0"/>
              </a:rPr>
              <a:t>FishTouchers</a:t>
            </a:r>
            <a:r>
              <a:rPr lang="zh-CN" alt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小组</a:t>
            </a:r>
          </a:p>
        </p:txBody>
      </p:sp>
    </p:spTree>
    <p:extLst>
      <p:ext uri="{BB962C8B-B14F-4D97-AF65-F5344CB8AC3E}">
        <p14:creationId xmlns:p14="http://schemas.microsoft.com/office/powerpoint/2010/main" val="1520584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238595" y="3493237"/>
            <a:ext cx="4381561" cy="9700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07" y="2214740"/>
            <a:ext cx="1020536" cy="1020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330" y="3732052"/>
            <a:ext cx="2536091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项目相关说明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6400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/>
          <p:cNvSpPr txBox="1"/>
          <p:nvPr/>
        </p:nvSpPr>
        <p:spPr>
          <a:xfrm>
            <a:off x="4557167" y="365631"/>
            <a:ext cx="352839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工作计划执行情况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6"/>
          <p:cNvSpPr txBox="1">
            <a:spLocks noChangeArrowheads="1"/>
          </p:cNvSpPr>
          <p:nvPr/>
        </p:nvSpPr>
        <p:spPr bwMode="auto">
          <a:xfrm>
            <a:off x="1388815" y="1960141"/>
            <a:ext cx="9145016" cy="38779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目前执行情况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目前已经完成需求和设计阶段，正式进入编码阶段。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在数据库方面，数据库已经创建完成，已经建表和插入一些测试数据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在后端方面，已完成管理员的信息管理功能和用户管理的主要内容。剩下的任务预估会在两天内可以完成。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在前端方面，所有界面框架完成，剩下的工作就是修改展示的数据内容以及调用后端的接口，这个工作量较大，而且需要看小组成员的工作效率。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在测试方面，测试负责人已经完成了测试计划和测试方案，目前两个测试人员已经分别加入了前后端进行编码工作。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44799" y="1200596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项目经理 张歆</a:t>
            </a:r>
            <a:endParaRPr lang="zh-CN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54336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/>
          <p:cNvSpPr txBox="1"/>
          <p:nvPr/>
        </p:nvSpPr>
        <p:spPr>
          <a:xfrm>
            <a:off x="4557167" y="365631"/>
            <a:ext cx="352839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工作计划执行情况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6"/>
          <p:cNvSpPr txBox="1">
            <a:spLocks noChangeArrowheads="1"/>
          </p:cNvSpPr>
          <p:nvPr/>
        </p:nvSpPr>
        <p:spPr bwMode="auto">
          <a:xfrm>
            <a:off x="1388815" y="1960141"/>
            <a:ext cx="9145016" cy="263149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下阶段工作计划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接下来的计划就是各个代码小组继续完成其负责的代码编写工作；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比较需要关注的是前端的任务进度，他们的工作是最多的，是整个项目的关键路径，可以在后面考虑添加人手；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月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号开始会向原先的测试人员分配测试任务，安排其编写测试用例，并开始进行测试。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44799" y="1200596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项目经理 张歆</a:t>
            </a:r>
            <a:endParaRPr lang="zh-CN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879608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/>
          <p:cNvSpPr txBox="1"/>
          <p:nvPr/>
        </p:nvSpPr>
        <p:spPr>
          <a:xfrm>
            <a:off x="4557167" y="365631"/>
            <a:ext cx="352839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工作计划执行情况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6"/>
          <p:cNvSpPr txBox="1">
            <a:spLocks noChangeArrowheads="1"/>
          </p:cNvSpPr>
          <p:nvPr/>
        </p:nvSpPr>
        <p:spPr bwMode="auto">
          <a:xfrm>
            <a:off x="1388815" y="2032149"/>
            <a:ext cx="9145016" cy="19389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目前执行情况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需求设计阶段已经结束，需求规格文档等也已完成。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下阶段工作计划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帮助开发人员解决需求上的困惑。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44799" y="1200596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需求负责人 张嘉诚</a:t>
            </a:r>
            <a:endParaRPr lang="zh-CN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217096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/>
          <p:cNvSpPr txBox="1"/>
          <p:nvPr/>
        </p:nvSpPr>
        <p:spPr>
          <a:xfrm>
            <a:off x="4557167" y="365631"/>
            <a:ext cx="352839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工作计划执行情况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6"/>
          <p:cNvSpPr txBox="1">
            <a:spLocks noChangeArrowheads="1"/>
          </p:cNvSpPr>
          <p:nvPr/>
        </p:nvSpPr>
        <p:spPr bwMode="auto">
          <a:xfrm>
            <a:off x="1388815" y="2032149"/>
            <a:ext cx="9145016" cy="19389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目前执行情况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目前已经完成了数据库的建表工作。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下阶段工作计划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继续插入一些测试数据并配合开发人员添加系统所需的存储过程。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44799" y="1200596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数据库负责人 庞治宇</a:t>
            </a:r>
            <a:endParaRPr lang="zh-CN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891998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/>
          <p:cNvSpPr txBox="1"/>
          <p:nvPr/>
        </p:nvSpPr>
        <p:spPr>
          <a:xfrm>
            <a:off x="4557167" y="365631"/>
            <a:ext cx="352839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工作计划执行情况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6"/>
          <p:cNvSpPr txBox="1">
            <a:spLocks noChangeArrowheads="1"/>
          </p:cNvSpPr>
          <p:nvPr/>
        </p:nvSpPr>
        <p:spPr bwMode="auto">
          <a:xfrm>
            <a:off x="1388815" y="2032149"/>
            <a:ext cx="9145016" cy="19389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目前执行情况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所有界面框架完成。剩下的工作就是修改展示的数据内容以及调用后端的接口。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下阶段工作计划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调用后端的接口，完成全部的数据展示和处理。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44799" y="1200596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前端负责人 彭青峰</a:t>
            </a:r>
            <a:endParaRPr lang="zh-CN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4367865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4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20"/>
  <p:tag name="MH_LIBRARY" val="GRAPHIC"/>
  <p:tag name="MH_TYPE" val="Other"/>
  <p:tag name="MH_ORDER" val="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503"/>
  <p:tag name="MH_LIBRARY" val="GRAPHIC"/>
  <p:tag name="MH_TYPE" val="Text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503"/>
  <p:tag name="MH_LIBRARY" val="GRAPHIC"/>
  <p:tag name="MH_TYPE" val="Text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503"/>
  <p:tag name="MH_LIBRARY" val="GRAPHIC"/>
  <p:tag name="MH_TYPE" val="Text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503"/>
  <p:tag name="MH_LIBRARY" val="GRAPHIC"/>
  <p:tag name="MH_TYPE" val="Text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1022192620"/>
  <p:tag name="MH_LIBRARY" val="GRAPHI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20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20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20"/>
  <p:tag name="MH_LIBRARY" val="GRAPHIC"/>
  <p:tag name="MH_TYPE" val="Other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20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20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20"/>
  <p:tag name="MH_LIBRARY" val="GRAPHIC"/>
  <p:tag name="MH_TYPE" val="Other"/>
  <p:tag name="MH_ORDER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20"/>
  <p:tag name="MH_LIBRARY" val="GRAPHIC"/>
  <p:tag name="MH_TYPE" val="Other"/>
  <p:tag name="MH_ORDER" val="7"/>
</p:tagLst>
</file>

<file path=ppt/theme/theme1.xml><?xml version="1.0" encoding="utf-8"?>
<a:theme xmlns:a="http://schemas.openxmlformats.org/drawingml/2006/main" name="Office Theme">
  <a:themeElements>
    <a:clrScheme name="自定义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47A7"/>
      </a:accent1>
      <a:accent2>
        <a:srgbClr val="21ABE1"/>
      </a:accent2>
      <a:accent3>
        <a:srgbClr val="0147A7"/>
      </a:accent3>
      <a:accent4>
        <a:srgbClr val="21ABE1"/>
      </a:accent4>
      <a:accent5>
        <a:srgbClr val="0147A7"/>
      </a:accent5>
      <a:accent6>
        <a:srgbClr val="21ABE1"/>
      </a:accent6>
      <a:hlink>
        <a:srgbClr val="0147A7"/>
      </a:hlink>
      <a:folHlink>
        <a:srgbClr val="21ABE1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8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147A7"/>
    </a:accent1>
    <a:accent2>
      <a:srgbClr val="21ABE1"/>
    </a:accent2>
    <a:accent3>
      <a:srgbClr val="0147A7"/>
    </a:accent3>
    <a:accent4>
      <a:srgbClr val="21ABE1"/>
    </a:accent4>
    <a:accent5>
      <a:srgbClr val="0147A7"/>
    </a:accent5>
    <a:accent6>
      <a:srgbClr val="21ABE1"/>
    </a:accent6>
    <a:hlink>
      <a:srgbClr val="0147A7"/>
    </a:hlink>
    <a:folHlink>
      <a:srgbClr val="21ABE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1103</Words>
  <Application>Microsoft Office PowerPoint</Application>
  <PresentationFormat>自定义</PresentationFormat>
  <Paragraphs>164</Paragraphs>
  <Slides>34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微软雅黑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功能性测试</vt:lpstr>
      <vt:lpstr>易用性测试(测试人员主观感受)</vt:lpstr>
      <vt:lpstr>兼容性测试</vt:lpstr>
      <vt:lpstr>安全性测试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bt483</dc:title>
  <dc:creator/>
  <cp:lastModifiedBy/>
  <cp:revision>1</cp:revision>
  <dcterms:created xsi:type="dcterms:W3CDTF">2016-12-28T13:42:04Z</dcterms:created>
  <dcterms:modified xsi:type="dcterms:W3CDTF">2019-09-09T08:15:54Z</dcterms:modified>
</cp:coreProperties>
</file>