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22"/>
  </p:notesMasterIdLst>
  <p:handoutMasterIdLst>
    <p:handoutMasterId r:id="rId23"/>
  </p:handoutMasterIdLst>
  <p:sldIdLst>
    <p:sldId id="3105" r:id="rId2"/>
    <p:sldId id="3106" r:id="rId3"/>
    <p:sldId id="3107" r:id="rId4"/>
    <p:sldId id="3162" r:id="rId5"/>
    <p:sldId id="3159" r:id="rId6"/>
    <p:sldId id="3160" r:id="rId7"/>
    <p:sldId id="3161" r:id="rId8"/>
    <p:sldId id="3164" r:id="rId9"/>
    <p:sldId id="3135" r:id="rId10"/>
    <p:sldId id="3112" r:id="rId11"/>
    <p:sldId id="3130" r:id="rId12"/>
    <p:sldId id="3131" r:id="rId13"/>
    <p:sldId id="3156" r:id="rId14"/>
    <p:sldId id="3154" r:id="rId15"/>
    <p:sldId id="3157" r:id="rId16"/>
    <p:sldId id="3117" r:id="rId17"/>
    <p:sldId id="3163" r:id="rId18"/>
    <p:sldId id="3122" r:id="rId19"/>
    <p:sldId id="3149" r:id="rId20"/>
    <p:sldId id="3126" r:id="rId21"/>
  </p:sldIdLst>
  <p:sldSz cx="12858750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A44"/>
    <a:srgbClr val="FFFFFF"/>
    <a:srgbClr val="38271F"/>
    <a:srgbClr val="C00000"/>
    <a:srgbClr val="191F28"/>
    <a:srgbClr val="CA8F45"/>
    <a:srgbClr val="3B5C94"/>
    <a:srgbClr val="7F7F7F"/>
    <a:srgbClr val="333F50"/>
    <a:srgbClr val="28B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27" autoAdjust="0"/>
    <p:restoredTop sz="95317" autoAdjust="0"/>
  </p:normalViewPr>
  <p:slideViewPr>
    <p:cSldViewPr>
      <p:cViewPr varScale="1">
        <p:scale>
          <a:sx n="63" d="100"/>
          <a:sy n="63" d="100"/>
        </p:scale>
        <p:origin x="90" y="38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29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88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18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1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6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26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68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6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22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62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4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04F507-70E7-442B-96A0-DC8211DD2DE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7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5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3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89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0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8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6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029632" y="3996944"/>
            <a:ext cx="2189886" cy="4420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第二次汇报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615627" y="1600101"/>
            <a:ext cx="7448550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dirty="0">
                <a:solidFill>
                  <a:schemeClr val="bg1"/>
                </a:solidFill>
                <a:cs typeface="Arial" panose="020B0604020202020204" pitchFamily="34" charset="0"/>
              </a:rPr>
              <a:t>高校科研实验室网站的设计与实现</a:t>
            </a:r>
          </a:p>
        </p:txBody>
      </p:sp>
      <p:pic>
        <p:nvPicPr>
          <p:cNvPr id="3" name="Daydrea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24575" y="-14882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 animBg="1"/>
      <p:bldP spid="16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40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项目资金预算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3642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在参考了赵老师发的资金简单说明后，我们小组修改了我们项目资金预算；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7" y="231949"/>
            <a:ext cx="10095731" cy="65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财务规定和标准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66"/>
          <p:cNvSpPr txBox="1">
            <a:spLocks noChangeArrowheads="1"/>
          </p:cNvSpPr>
          <p:nvPr/>
        </p:nvSpPr>
        <p:spPr bwMode="auto">
          <a:xfrm>
            <a:off x="1100783" y="1055562"/>
            <a:ext cx="5040511" cy="490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财务统计时间节点</a:t>
            </a:r>
          </a:p>
        </p:txBody>
      </p:sp>
      <p:sp>
        <p:nvSpPr>
          <p:cNvPr id="6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11951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规定统计资金收入和支出的时间节点为从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23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12:00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至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23:00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，财务决算中只统计这段时间中的收入和支出。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100783" y="1110858"/>
            <a:ext cx="504051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财务支出执行流程</a:t>
            </a: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920763" y="2104157"/>
            <a:ext cx="9145016" cy="36901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在项目资金预算文档中每笔预算的经办人负责申请，使用资金。资金审批人为刘硕，负责批准并记录每笔资金支出。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对于超出预算的部分，材料费、测试化验加工费、燃料动力费、出版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文献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信息传播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知识产权事务费等四个科目在实施中按一类管理；劳务费、专家咨询费、会议费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差旅费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国际合作交流费、其他支出等四个科目在实施中按一类管理。预算可在一类内进行调整，需要经办人提交额外预算的申请，而后财务负责人刘硕先确认并报批给组长，由组长张歆最终确认并批准额外的资金预算。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对于未在预算中设立的款项，如需增加款项，需要每个部门的负责人提交特别申请，由财务负责人刘硕先进行确认并报批给组长，由组长张歆最终确认并增设新的预算款项。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财务规定和标准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风险管理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1369552" y="1672109"/>
            <a:ext cx="5040511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可能遇到的风险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1244799" y="2824237"/>
            <a:ext cx="9145016" cy="29084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需求风险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需求理解不明确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需求变更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开发风险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开发进度延误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人员变更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质量风险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风险管理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1369552" y="1672109"/>
            <a:ext cx="5040511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可能遇到的风险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1244799" y="2824237"/>
            <a:ext cx="9145016" cy="207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测试风险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测试用例设计缺陷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缺陷隐蔽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财务风险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2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3434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未来安排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74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项目阶段划分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1049159" y="1574486"/>
            <a:ext cx="1442306" cy="868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项目确立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3" name="文本框 66"/>
          <p:cNvSpPr txBox="1">
            <a:spLocks noChangeArrowheads="1"/>
          </p:cNvSpPr>
          <p:nvPr/>
        </p:nvSpPr>
        <p:spPr bwMode="auto">
          <a:xfrm>
            <a:off x="2957687" y="5102178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需求阶段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5000041" y="1648230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设计阶段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28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cxnSp>
        <p:nvCxnSpPr>
          <p:cNvPr id="35" name="Straight Arrow Connector 42"/>
          <p:cNvCxnSpPr/>
          <p:nvPr/>
        </p:nvCxnSpPr>
        <p:spPr>
          <a:xfrm flipV="1">
            <a:off x="1388815" y="2942929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6863810" y="5127859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编码阶段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7" name="文本框 66"/>
          <p:cNvSpPr txBox="1">
            <a:spLocks noChangeArrowheads="1"/>
          </p:cNvSpPr>
          <p:nvPr/>
        </p:nvSpPr>
        <p:spPr bwMode="auto">
          <a:xfrm>
            <a:off x="8963520" y="1591227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测试阶段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cxnSp>
        <p:nvCxnSpPr>
          <p:cNvPr id="28" name="Straight Arrow Connector 40"/>
          <p:cNvCxnSpPr/>
          <p:nvPr/>
        </p:nvCxnSpPr>
        <p:spPr>
          <a:xfrm>
            <a:off x="11428014" y="3931384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66"/>
          <p:cNvSpPr txBox="1">
            <a:spLocks noChangeArrowheads="1"/>
          </p:cNvSpPr>
          <p:nvPr/>
        </p:nvSpPr>
        <p:spPr bwMode="auto">
          <a:xfrm>
            <a:off x="10820790" y="5173183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最终汇报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517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30998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会议纪要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07" y="880021"/>
            <a:ext cx="4191363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17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7633432" y="248572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 flipH="1">
            <a:off x="4047594" y="248572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4"/>
            </p:custDataLst>
          </p:nvPr>
        </p:nvSpPr>
        <p:spPr>
          <a:xfrm flipV="1">
            <a:off x="7633432" y="465023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4"/>
          <p:cNvSpPr/>
          <p:nvPr>
            <p:custDataLst>
              <p:tags r:id="rId5"/>
            </p:custDataLst>
          </p:nvPr>
        </p:nvSpPr>
        <p:spPr>
          <a:xfrm flipH="1" flipV="1">
            <a:off x="4047594" y="465023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5"/>
          <p:cNvSpPr/>
          <p:nvPr>
            <p:custDataLst>
              <p:tags r:id="rId6"/>
            </p:custDataLst>
          </p:nvPr>
        </p:nvSpPr>
        <p:spPr>
          <a:xfrm>
            <a:off x="4946624" y="2238551"/>
            <a:ext cx="1275295" cy="1275294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6"/>
          <p:cNvSpPr/>
          <p:nvPr>
            <p:custDataLst>
              <p:tags r:id="rId7"/>
            </p:custDataLst>
          </p:nvPr>
        </p:nvSpPr>
        <p:spPr>
          <a:xfrm>
            <a:off x="6690581" y="2238551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7"/>
          <p:cNvSpPr/>
          <p:nvPr>
            <p:custDataLst>
              <p:tags r:id="rId8"/>
            </p:custDataLst>
          </p:nvPr>
        </p:nvSpPr>
        <p:spPr>
          <a:xfrm>
            <a:off x="4946624" y="3982507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8"/>
          <p:cNvSpPr/>
          <p:nvPr>
            <p:custDataLst>
              <p:tags r:id="rId9"/>
            </p:custDataLst>
          </p:nvPr>
        </p:nvSpPr>
        <p:spPr>
          <a:xfrm>
            <a:off x="6690580" y="3982506"/>
            <a:ext cx="1275293" cy="1275292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Text_1"/>
          <p:cNvSpPr txBox="1"/>
          <p:nvPr>
            <p:custDataLst>
              <p:tags r:id="rId10"/>
            </p:custDataLst>
          </p:nvPr>
        </p:nvSpPr>
        <p:spPr>
          <a:xfrm>
            <a:off x="1100782" y="2163963"/>
            <a:ext cx="261999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近期成果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2"/>
          <p:cNvSpPr txBox="1"/>
          <p:nvPr>
            <p:custDataLst>
              <p:tags r:id="rId11"/>
            </p:custDataLst>
          </p:nvPr>
        </p:nvSpPr>
        <p:spPr>
          <a:xfrm>
            <a:off x="9072646" y="2163963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3"/>
          <p:cNvSpPr txBox="1"/>
          <p:nvPr>
            <p:custDataLst>
              <p:tags r:id="rId12"/>
            </p:custDataLst>
          </p:nvPr>
        </p:nvSpPr>
        <p:spPr>
          <a:xfrm>
            <a:off x="1100782" y="4564506"/>
            <a:ext cx="261999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未来安排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4"/>
          <p:cNvSpPr txBox="1"/>
          <p:nvPr>
            <p:custDataLst>
              <p:tags r:id="rId13"/>
            </p:custDataLst>
          </p:nvPr>
        </p:nvSpPr>
        <p:spPr>
          <a:xfrm>
            <a:off x="9072646" y="4564506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4"/>
            </p:custDataLst>
          </p:nvPr>
        </p:nvSpPr>
        <p:spPr>
          <a:xfrm>
            <a:off x="5676900" y="3281709"/>
            <a:ext cx="1504950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5" name="MH_Others_2"/>
          <p:cNvSpPr txBox="1"/>
          <p:nvPr>
            <p:custDataLst>
              <p:tags r:id="rId15"/>
            </p:custDataLst>
          </p:nvPr>
        </p:nvSpPr>
        <p:spPr>
          <a:xfrm>
            <a:off x="5707059" y="3931474"/>
            <a:ext cx="1444632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6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943350" y="2601594"/>
            <a:ext cx="497205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705100" y="3066536"/>
            <a:ext cx="7448550" cy="13542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520584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近期成果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08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项目阶段划分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1049159" y="1574486"/>
            <a:ext cx="1442306" cy="868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项目确立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3" name="文本框 66"/>
          <p:cNvSpPr txBox="1">
            <a:spLocks noChangeArrowheads="1"/>
          </p:cNvSpPr>
          <p:nvPr/>
        </p:nvSpPr>
        <p:spPr bwMode="auto">
          <a:xfrm>
            <a:off x="2957687" y="5102178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需求阶段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5000041" y="1648230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设计阶段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28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cxnSp>
        <p:nvCxnSpPr>
          <p:cNvPr id="35" name="Straight Arrow Connector 42"/>
          <p:cNvCxnSpPr/>
          <p:nvPr/>
        </p:nvCxnSpPr>
        <p:spPr>
          <a:xfrm flipV="1">
            <a:off x="1388815" y="2942929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6863810" y="5127859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编码阶段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7" name="文本框 66"/>
          <p:cNvSpPr txBox="1">
            <a:spLocks noChangeArrowheads="1"/>
          </p:cNvSpPr>
          <p:nvPr/>
        </p:nvSpPr>
        <p:spPr bwMode="auto">
          <a:xfrm>
            <a:off x="8963520" y="1591227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测试阶段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cxnSp>
        <p:nvCxnSpPr>
          <p:cNvPr id="28" name="Straight Arrow Connector 40"/>
          <p:cNvCxnSpPr/>
          <p:nvPr/>
        </p:nvCxnSpPr>
        <p:spPr>
          <a:xfrm>
            <a:off x="11428014" y="3931384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66"/>
          <p:cNvSpPr txBox="1">
            <a:spLocks noChangeArrowheads="1"/>
          </p:cNvSpPr>
          <p:nvPr/>
        </p:nvSpPr>
        <p:spPr bwMode="auto">
          <a:xfrm>
            <a:off x="10820790" y="5173183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最终汇报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036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1388864" y="1168053"/>
            <a:ext cx="5040511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前端代码结构展示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项目当前进度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43" y="2605161"/>
            <a:ext cx="3657600" cy="2600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07" y="2605161"/>
            <a:ext cx="37719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1388864" y="1168053"/>
            <a:ext cx="5040511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后端代码结构展示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项目当前进度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31" y="2104157"/>
            <a:ext cx="3596952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项目当前进度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66"/>
          <p:cNvSpPr txBox="1">
            <a:spLocks noChangeArrowheads="1"/>
          </p:cNvSpPr>
          <p:nvPr/>
        </p:nvSpPr>
        <p:spPr bwMode="auto">
          <a:xfrm>
            <a:off x="956767" y="2248173"/>
            <a:ext cx="5040511" cy="3661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目前已经完成需求和设计阶段，进入了编码阶段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1" y="3616325"/>
            <a:ext cx="12241360" cy="10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4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102219262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Theme">
  <a:themeElements>
    <a:clrScheme name="自定义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7A7"/>
      </a:accent1>
      <a:accent2>
        <a:srgbClr val="21ABE1"/>
      </a:accent2>
      <a:accent3>
        <a:srgbClr val="0147A7"/>
      </a:accent3>
      <a:accent4>
        <a:srgbClr val="21ABE1"/>
      </a:accent4>
      <a:accent5>
        <a:srgbClr val="0147A7"/>
      </a:accent5>
      <a:accent6>
        <a:srgbClr val="21ABE1"/>
      </a:accent6>
      <a:hlink>
        <a:srgbClr val="0147A7"/>
      </a:hlink>
      <a:folHlink>
        <a:srgbClr val="21ABE1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自定义</PresentationFormat>
  <Paragraphs>98</Paragraphs>
  <Slides>20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bt483</dc:title>
  <dc:creator/>
  <cp:lastModifiedBy/>
  <cp:revision>1</cp:revision>
  <dcterms:created xsi:type="dcterms:W3CDTF">2016-12-28T13:42:04Z</dcterms:created>
  <dcterms:modified xsi:type="dcterms:W3CDTF">2019-09-09T08:19:50Z</dcterms:modified>
</cp:coreProperties>
</file>