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5" r:id="rId3"/>
    <p:sldId id="258" r:id="rId4"/>
    <p:sldId id="259" r:id="rId5"/>
    <p:sldId id="260" r:id="rId6"/>
    <p:sldId id="263" r:id="rId7"/>
    <p:sldId id="261" r:id="rId8"/>
    <p:sldId id="262" r:id="rId9"/>
    <p:sldId id="267" r:id="rId10"/>
    <p:sldId id="268" r:id="rId11"/>
    <p:sldId id="269" r:id="rId12"/>
    <p:sldId id="266" r:id="rId13"/>
    <p:sldId id="271" r:id="rId14"/>
    <p:sldId id="276" r:id="rId15"/>
    <p:sldId id="270" r:id="rId16"/>
    <p:sldId id="274" r:id="rId17"/>
    <p:sldId id="273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nelon\Desktop\&#26032;&#24314;%20Microsoft%20Excel%20&#24037;&#20316;&#34920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均分数据的联邦学习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0577463198793572E-2"/>
          <c:y val="0.21536360586505635"/>
          <c:w val="0.89756369597287655"/>
          <c:h val="0.6884044757563199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Sheet1!$A$1:$A$10</c:f>
              <c:numCache>
                <c:formatCode>General</c:formatCode>
                <c:ptCount val="10"/>
                <c:pt idx="0">
                  <c:v>0.82067137809187196</c:v>
                </c:pt>
                <c:pt idx="1">
                  <c:v>0.82597173144876301</c:v>
                </c:pt>
                <c:pt idx="2">
                  <c:v>0.86307420494699605</c:v>
                </c:pt>
                <c:pt idx="3">
                  <c:v>0.86130742049469899</c:v>
                </c:pt>
                <c:pt idx="4">
                  <c:v>0.85335689045936303</c:v>
                </c:pt>
                <c:pt idx="5">
                  <c:v>0.84628975265017603</c:v>
                </c:pt>
                <c:pt idx="6">
                  <c:v>0.847173144876325</c:v>
                </c:pt>
                <c:pt idx="7">
                  <c:v>0.84098939929328598</c:v>
                </c:pt>
                <c:pt idx="8">
                  <c:v>0.83657243816254401</c:v>
                </c:pt>
                <c:pt idx="9">
                  <c:v>0.83480565371024695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150-4801-A93F-8856F0706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48160"/>
        <c:axId val="476623616"/>
      </c:lineChart>
      <c:catAx>
        <c:axId val="225548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6623616"/>
        <c:crosses val="autoZero"/>
        <c:auto val="1"/>
        <c:lblAlgn val="ctr"/>
        <c:lblOffset val="100"/>
        <c:noMultiLvlLbl val="0"/>
      </c:catAx>
      <c:valAx>
        <c:axId val="47662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554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不均分数据的联邦学习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Sheet1!$B$1:$B$10</c:f>
              <c:numCache>
                <c:formatCode>General</c:formatCode>
                <c:ptCount val="10"/>
                <c:pt idx="0">
                  <c:v>0.85335689045936303</c:v>
                </c:pt>
                <c:pt idx="1">
                  <c:v>0.84982332155477003</c:v>
                </c:pt>
                <c:pt idx="2">
                  <c:v>0.85865724381625397</c:v>
                </c:pt>
                <c:pt idx="3">
                  <c:v>0.84098939929328598</c:v>
                </c:pt>
                <c:pt idx="4">
                  <c:v>0.85247349823321505</c:v>
                </c:pt>
                <c:pt idx="5">
                  <c:v>0.843639575971731</c:v>
                </c:pt>
                <c:pt idx="6">
                  <c:v>0.83657243816254401</c:v>
                </c:pt>
                <c:pt idx="7">
                  <c:v>0.87190812720847999</c:v>
                </c:pt>
                <c:pt idx="8">
                  <c:v>0.84187279151943395</c:v>
                </c:pt>
                <c:pt idx="9">
                  <c:v>0.847173144876325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A01-4E71-9CD8-EE3CD1EF5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778880"/>
        <c:axId val="480810496"/>
      </c:lineChart>
      <c:catAx>
        <c:axId val="48077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0810496"/>
        <c:crosses val="autoZero"/>
        <c:auto val="1"/>
        <c:lblAlgn val="ctr"/>
        <c:lblOffset val="100"/>
        <c:noMultiLvlLbl val="0"/>
      </c:catAx>
      <c:valAx>
        <c:axId val="4808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077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神经网络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Sheet1!$C$1:$C$10</c:f>
              <c:numCache>
                <c:formatCode>General</c:formatCode>
                <c:ptCount val="10"/>
                <c:pt idx="0">
                  <c:v>0.74024822695035397</c:v>
                </c:pt>
                <c:pt idx="1">
                  <c:v>0.76595744680850997</c:v>
                </c:pt>
                <c:pt idx="2">
                  <c:v>0.77482269503546097</c:v>
                </c:pt>
                <c:pt idx="3">
                  <c:v>0.724290780141844</c:v>
                </c:pt>
                <c:pt idx="4">
                  <c:v>0.74822695035460995</c:v>
                </c:pt>
                <c:pt idx="5">
                  <c:v>0.77836879432624095</c:v>
                </c:pt>
                <c:pt idx="6">
                  <c:v>0.76861702127659504</c:v>
                </c:pt>
                <c:pt idx="7">
                  <c:v>0.77039007092198497</c:v>
                </c:pt>
                <c:pt idx="8">
                  <c:v>0.75620567375886505</c:v>
                </c:pt>
                <c:pt idx="9">
                  <c:v>0.754432624113475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1E-46A2-AFE6-4987C9852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832704"/>
        <c:axId val="475834624"/>
      </c:lineChart>
      <c:catAx>
        <c:axId val="475832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5834624"/>
        <c:crosses val="autoZero"/>
        <c:auto val="1"/>
        <c:lblAlgn val="ctr"/>
        <c:lblOffset val="100"/>
        <c:noMultiLvlLbl val="0"/>
      </c:catAx>
      <c:valAx>
        <c:axId val="47583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583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十次实验准确率对比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均分联邦学习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Sheet1!$A$1:$A$10</c:f>
              <c:numCache>
                <c:formatCode>General</c:formatCode>
                <c:ptCount val="10"/>
                <c:pt idx="0">
                  <c:v>0.82067137809187196</c:v>
                </c:pt>
                <c:pt idx="1">
                  <c:v>0.82597173144876301</c:v>
                </c:pt>
                <c:pt idx="2">
                  <c:v>0.86307420494699605</c:v>
                </c:pt>
                <c:pt idx="3">
                  <c:v>0.86130742049469899</c:v>
                </c:pt>
                <c:pt idx="4">
                  <c:v>0.85335689045936303</c:v>
                </c:pt>
                <c:pt idx="5">
                  <c:v>0.84628975265017603</c:v>
                </c:pt>
                <c:pt idx="6">
                  <c:v>0.847173144876325</c:v>
                </c:pt>
                <c:pt idx="7">
                  <c:v>0.84098939929328598</c:v>
                </c:pt>
                <c:pt idx="8">
                  <c:v>0.83657243816254401</c:v>
                </c:pt>
                <c:pt idx="9">
                  <c:v>0.83480565371024695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9BB-4BD1-B13B-9808D7923652}"/>
            </c:ext>
          </c:extLst>
        </c:ser>
        <c:ser>
          <c:idx val="1"/>
          <c:order val="1"/>
          <c:tx>
            <c:v>不均分联邦学习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Sheet1!$B$1:$B$10</c:f>
              <c:numCache>
                <c:formatCode>General</c:formatCode>
                <c:ptCount val="10"/>
                <c:pt idx="0">
                  <c:v>0.85335689045936303</c:v>
                </c:pt>
                <c:pt idx="1">
                  <c:v>0.84982332155477003</c:v>
                </c:pt>
                <c:pt idx="2">
                  <c:v>0.85865724381625397</c:v>
                </c:pt>
                <c:pt idx="3">
                  <c:v>0.84098939929328598</c:v>
                </c:pt>
                <c:pt idx="4">
                  <c:v>0.85247349823321505</c:v>
                </c:pt>
                <c:pt idx="5">
                  <c:v>0.843639575971731</c:v>
                </c:pt>
                <c:pt idx="6">
                  <c:v>0.83657243816254401</c:v>
                </c:pt>
                <c:pt idx="7">
                  <c:v>0.87190812720847999</c:v>
                </c:pt>
                <c:pt idx="8">
                  <c:v>0.84187279151943395</c:v>
                </c:pt>
                <c:pt idx="9">
                  <c:v>0.847173144876325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9BB-4BD1-B13B-9808D7923652}"/>
            </c:ext>
          </c:extLst>
        </c:ser>
        <c:ser>
          <c:idx val="2"/>
          <c:order val="2"/>
          <c:tx>
            <c:v>神经网络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Sheet1!$C$1:$C$10</c:f>
              <c:numCache>
                <c:formatCode>General</c:formatCode>
                <c:ptCount val="10"/>
                <c:pt idx="0">
                  <c:v>0.74024822695035397</c:v>
                </c:pt>
                <c:pt idx="1">
                  <c:v>0.76595744680850997</c:v>
                </c:pt>
                <c:pt idx="2">
                  <c:v>0.77482269503546097</c:v>
                </c:pt>
                <c:pt idx="3">
                  <c:v>0.724290780141844</c:v>
                </c:pt>
                <c:pt idx="4">
                  <c:v>0.74822695035460995</c:v>
                </c:pt>
                <c:pt idx="5">
                  <c:v>0.77836879432624095</c:v>
                </c:pt>
                <c:pt idx="6">
                  <c:v>0.76861702127659504</c:v>
                </c:pt>
                <c:pt idx="7">
                  <c:v>0.77039007092198497</c:v>
                </c:pt>
                <c:pt idx="8">
                  <c:v>0.75620567375886505</c:v>
                </c:pt>
                <c:pt idx="9">
                  <c:v>0.754432624113475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9BB-4BD1-B13B-9808D7923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939008"/>
        <c:axId val="476941312"/>
      </c:lineChart>
      <c:catAx>
        <c:axId val="4769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6941312"/>
        <c:crosses val="autoZero"/>
        <c:auto val="1"/>
        <c:lblAlgn val="ctr"/>
        <c:lblOffset val="100"/>
        <c:noMultiLvlLbl val="0"/>
      </c:catAx>
      <c:valAx>
        <c:axId val="47694131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693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9A64-58E8-44A9-9E70-D1F5C6D7501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62E2-6A86-459F-875B-BEC03483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98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文山區為期二無群二無群二群翁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62E2-6A86-459F-875B-BEC034831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基於聯邦學習的健康保健系統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CN" sz="1600" dirty="0" smtClean="0"/>
              <a:t>Age:</a:t>
            </a:r>
            <a:r>
              <a:rPr lang="zh-CN" altLang="en-US" sz="1600" dirty="0" smtClean="0"/>
              <a:t>年龄  </a:t>
            </a:r>
            <a:r>
              <a:rPr lang="en-US" altLang="zh-CN" sz="1600" dirty="0" smtClean="0"/>
              <a:t>bf:</a:t>
            </a:r>
            <a:r>
              <a:rPr lang="zh-CN" altLang="en-US" sz="1600" dirty="0" smtClean="0"/>
              <a:t>波幅 </a:t>
            </a:r>
            <a:r>
              <a:rPr lang="en-US" altLang="zh-CN" sz="1600" dirty="0" err="1" smtClean="0"/>
              <a:t>hz</a:t>
            </a:r>
            <a:r>
              <a:rPr lang="en-US" altLang="zh-CN" sz="1600" dirty="0" smtClean="0"/>
              <a:t>:</a:t>
            </a:r>
            <a:r>
              <a:rPr lang="zh-CN" altLang="en-US" sz="1600" dirty="0"/>
              <a:t>赫</a:t>
            </a:r>
            <a:r>
              <a:rPr lang="zh-CN" altLang="en-US" sz="1600" dirty="0" smtClean="0"/>
              <a:t>兹 </a:t>
            </a:r>
            <a:r>
              <a:rPr lang="en-US" altLang="zh-CN" sz="1600" dirty="0" err="1" smtClean="0"/>
              <a:t>jl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节律 </a:t>
            </a:r>
            <a:r>
              <a:rPr lang="en-US" altLang="zh-CN" sz="1600" dirty="0" err="1" smtClean="0"/>
              <a:t>tj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调节 </a:t>
            </a:r>
            <a:r>
              <a:rPr lang="en-US" altLang="zh-CN" sz="1600" dirty="0" smtClean="0"/>
              <a:t>dc:</a:t>
            </a:r>
            <a:r>
              <a:rPr lang="zh-CN" altLang="en-US" sz="1600" dirty="0" smtClean="0"/>
              <a:t>对称 </a:t>
            </a:r>
            <a:r>
              <a:rPr lang="en-US" altLang="zh-CN" sz="1600" dirty="0" err="1" smtClean="0"/>
              <a:t>yz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抑制 </a:t>
            </a:r>
            <a:r>
              <a:rPr lang="en-US" altLang="zh-CN" sz="1600" dirty="0" err="1" smtClean="0"/>
              <a:t>mb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慢波 </a:t>
            </a:r>
            <a:r>
              <a:rPr lang="en-US" altLang="zh-CN" sz="1600" dirty="0" err="1" smtClean="0"/>
              <a:t>eeg:eeg</a:t>
            </a:r>
            <a:r>
              <a:rPr lang="zh-CN" altLang="en-US" sz="1600" dirty="0" smtClean="0"/>
              <a:t>诊断</a:t>
            </a:r>
            <a:endParaRPr lang="zh-TW" altLang="en-US" sz="1600" dirty="0"/>
          </a:p>
        </p:txBody>
      </p:sp>
      <p:pic>
        <p:nvPicPr>
          <p:cNvPr id="5" name="图片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5426"/>
            <a:ext cx="2736304" cy="3200400"/>
          </a:xfrm>
          <a:prstGeom prst="rect">
            <a:avLst/>
          </a:prstGeom>
        </p:spPr>
      </p:pic>
      <p:pic>
        <p:nvPicPr>
          <p:cNvPr id="6" name="图片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24793"/>
            <a:ext cx="3240360" cy="3161665"/>
          </a:xfrm>
          <a:prstGeom prst="rect">
            <a:avLst/>
          </a:prstGeom>
        </p:spPr>
      </p:pic>
      <p:pic>
        <p:nvPicPr>
          <p:cNvPr id="7" name="图片 3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824793"/>
            <a:ext cx="259228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63888" y="836712"/>
            <a:ext cx="5122912" cy="964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、錯別字、漏字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" y="836712"/>
            <a:ext cx="21621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00225"/>
            <a:ext cx="38671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3203848" y="191683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203848" y="317986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203848" y="472514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數據處理結果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142163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552" y="4149080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70711" y="242088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建模部分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01464"/>
            <a:ext cx="4905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79712" y="193936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模型設置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84168" y="19393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環境包數據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08697"/>
            <a:ext cx="2466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建模部分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698477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19168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神經網絡設置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7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建模部分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8617" y="190814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聯邦</a:t>
            </a:r>
            <a:r>
              <a:rPr lang="zh-CN" altLang="en-US" dirty="0" smtClean="0"/>
              <a:t>學習實現</a:t>
            </a:r>
            <a:endParaRPr lang="zh-TW" altLang="en-US" dirty="0"/>
          </a:p>
        </p:txBody>
      </p:sp>
      <p:pic>
        <p:nvPicPr>
          <p:cNvPr id="6" name="图片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799906" y="2492896"/>
            <a:ext cx="554418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數據</a:t>
            </a:r>
            <a:r>
              <a:rPr lang="zh-CN" altLang="en-US" dirty="0" smtClean="0"/>
              <a:t>集均分的聯邦學習</a:t>
            </a:r>
            <a:endParaRPr lang="zh-TW" altLang="en-US" dirty="0"/>
          </a:p>
        </p:txBody>
      </p:sp>
      <p:graphicFrame>
        <p:nvGraphicFramePr>
          <p:cNvPr id="4" name="图表 12"/>
          <p:cNvGraphicFramePr/>
          <p:nvPr>
            <p:extLst>
              <p:ext uri="{D42A27DB-BD31-4B8C-83A1-F6EECF244321}">
                <p14:modId xmlns:p14="http://schemas.microsoft.com/office/powerpoint/2010/main" val="1955217230"/>
              </p:ext>
            </p:extLst>
          </p:nvPr>
        </p:nvGraphicFramePr>
        <p:xfrm>
          <a:off x="2051720" y="2780928"/>
          <a:ext cx="5182235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52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數據</a:t>
            </a:r>
            <a:r>
              <a:rPr lang="zh-CN" altLang="en-US" dirty="0" smtClean="0"/>
              <a:t>集不均分的聯邦學習</a:t>
            </a:r>
            <a:endParaRPr lang="zh-TW" altLang="en-US" dirty="0"/>
          </a:p>
        </p:txBody>
      </p:sp>
      <p:graphicFrame>
        <p:nvGraphicFramePr>
          <p:cNvPr id="5" name="图表 14"/>
          <p:cNvGraphicFramePr/>
          <p:nvPr>
            <p:extLst>
              <p:ext uri="{D42A27DB-BD31-4B8C-83A1-F6EECF244321}">
                <p14:modId xmlns:p14="http://schemas.microsoft.com/office/powerpoint/2010/main" val="3816150638"/>
              </p:ext>
            </p:extLst>
          </p:nvPr>
        </p:nvGraphicFramePr>
        <p:xfrm>
          <a:off x="1907704" y="2527310"/>
          <a:ext cx="5019675" cy="2462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40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768" y="2708920"/>
            <a:ext cx="4037330" cy="20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實驗結果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傳統機器學習</a:t>
            </a:r>
            <a:endParaRPr lang="zh-TW" altLang="en-US" dirty="0"/>
          </a:p>
        </p:txBody>
      </p:sp>
      <p:graphicFrame>
        <p:nvGraphicFramePr>
          <p:cNvPr id="4" name="图表 17"/>
          <p:cNvGraphicFramePr/>
          <p:nvPr>
            <p:extLst>
              <p:ext uri="{D42A27DB-BD31-4B8C-83A1-F6EECF244321}">
                <p14:modId xmlns:p14="http://schemas.microsoft.com/office/powerpoint/2010/main" val="3275254729"/>
              </p:ext>
            </p:extLst>
          </p:nvPr>
        </p:nvGraphicFramePr>
        <p:xfrm>
          <a:off x="2123728" y="2276872"/>
          <a:ext cx="5067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49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三種數據對比</a:t>
            </a:r>
            <a:endParaRPr lang="zh-TW" altLang="en-US" dirty="0"/>
          </a:p>
        </p:txBody>
      </p:sp>
      <p:graphicFrame>
        <p:nvGraphicFramePr>
          <p:cNvPr id="4" name="图表 19"/>
          <p:cNvGraphicFramePr/>
          <p:nvPr>
            <p:extLst>
              <p:ext uri="{D42A27DB-BD31-4B8C-83A1-F6EECF244321}">
                <p14:modId xmlns:p14="http://schemas.microsoft.com/office/powerpoint/2010/main" val="3351165471"/>
              </p:ext>
            </p:extLst>
          </p:nvPr>
        </p:nvGraphicFramePr>
        <p:xfrm>
          <a:off x="2051720" y="2564904"/>
          <a:ext cx="496316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93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用药预测</a:t>
            </a:r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76872"/>
            <a:ext cx="5417456" cy="418899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56176" y="26996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值大於</a:t>
            </a:r>
            <a:r>
              <a:rPr lang="en-US" altLang="zh-CN" dirty="0" smtClean="0"/>
              <a:t>0.08</a:t>
            </a:r>
            <a:r>
              <a:rPr lang="zh-CN" altLang="en-US" dirty="0" smtClean="0"/>
              <a:t>都為結果</a:t>
            </a:r>
            <a:endParaRPr lang="en-US" altLang="zh-CN" dirty="0" smtClean="0"/>
          </a:p>
          <a:p>
            <a:r>
              <a:rPr lang="zh-CN" altLang="en-US" dirty="0" smtClean="0"/>
              <a:t>（個別藥物單獨設置）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56176" y="414908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當“未服藥”大於</a:t>
            </a:r>
            <a:r>
              <a:rPr lang="en-US" altLang="zh-CN" dirty="0" smtClean="0"/>
              <a:t>0.15</a:t>
            </a:r>
            <a:r>
              <a:rPr lang="zh-CN" altLang="en-US" dirty="0" smtClean="0"/>
              <a:t>時無推薦用藥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7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數據處理部分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主要目的：將這些症狀特征化、數字化、用於機器學習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5039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5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可能存在的問題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7728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CN" altLang="en-US" dirty="0" smtClean="0"/>
              <a:t>、作為用藥輔助，最終結果可能偏低。</a:t>
            </a:r>
            <a:endParaRPr lang="en-US" altLang="zh-CN" dirty="0" smtClean="0"/>
          </a:p>
          <a:p>
            <a:r>
              <a:rPr lang="zh-CN" altLang="en-US" dirty="0" smtClean="0"/>
              <a:t>原因：數據集規模小，非醫學專業領域無法有效提取某些特征。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27770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zh-CN" altLang="en-US" dirty="0" smtClean="0"/>
              <a:t>、後端返回的藥物名稱是固定順序，不能很好體現出不同藥物對某一套病症的重要程度。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68" y="3802465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、數據集由本地數據集切分，並不能很好模擬現實中的非獨立同分布數據集，可能導致投入使用時準確率再次下降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487537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、數據集由本地數據集切分，並不能很好模擬現實中的非獨立同分布數據集，可能導致投入使用時準確率再次下降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2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85228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9478"/>
            <a:ext cx="5688632" cy="60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 flipV="1">
            <a:off x="1331640" y="1484784"/>
            <a:ext cx="1656184" cy="1440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1535856" y="1196752"/>
            <a:ext cx="1451968" cy="4320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2648"/>
            <a:ext cx="6408713" cy="538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582779" y="3392996"/>
            <a:ext cx="792088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4125"/>
            <a:ext cx="8390784" cy="50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79" y="1783357"/>
            <a:ext cx="74095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5447" y="132123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消除修飾詞空格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89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4125"/>
            <a:ext cx="8390784" cy="50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41682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75447" y="132123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將分開的特徵錄入到新的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7275"/>
            <a:ext cx="5867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971600" y="238488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9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85" y="2125086"/>
            <a:ext cx="4171429" cy="34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60432" cy="67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8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63888" y="836712"/>
            <a:ext cx="5122912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CN" altLang="en-US" dirty="0" smtClean="0"/>
              <a:t>、重複藥名、效用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" y="836712"/>
            <a:ext cx="21621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89249"/>
            <a:ext cx="50006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9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333</Words>
  <Application>Microsoft Office PowerPoint</Application>
  <PresentationFormat>如螢幕大小 (4:3)</PresentationFormat>
  <Paragraphs>52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基於聯邦學習的健康保健系統</vt:lpstr>
      <vt:lpstr>數據處理部分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數據處理結果</vt:lpstr>
      <vt:lpstr>建模部分</vt:lpstr>
      <vt:lpstr>建模部分</vt:lpstr>
      <vt:lpstr>建模部分</vt:lpstr>
      <vt:lpstr>實驗結果</vt:lpstr>
      <vt:lpstr>實驗結果</vt:lpstr>
      <vt:lpstr>實驗結果</vt:lpstr>
      <vt:lpstr>實驗結果</vt:lpstr>
      <vt:lpstr>實驗結果</vt:lpstr>
      <vt:lpstr>可能存在的問題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20</cp:revision>
  <dcterms:created xsi:type="dcterms:W3CDTF">2022-04-21T05:16:23Z</dcterms:created>
  <dcterms:modified xsi:type="dcterms:W3CDTF">2022-04-21T07:17:03Z</dcterms:modified>
</cp:coreProperties>
</file>