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463" r:id="rId3"/>
    <p:sldId id="460" r:id="rId4"/>
    <p:sldId id="269" r:id="rId5"/>
    <p:sldId id="461" r:id="rId6"/>
    <p:sldId id="462" r:id="rId7"/>
    <p:sldId id="464" r:id="rId8"/>
    <p:sldId id="470" r:id="rId9"/>
    <p:sldId id="468" r:id="rId10"/>
    <p:sldId id="475" r:id="rId11"/>
    <p:sldId id="465" r:id="rId12"/>
    <p:sldId id="466" r:id="rId13"/>
    <p:sldId id="471" r:id="rId14"/>
    <p:sldId id="467" r:id="rId15"/>
    <p:sldId id="478" r:id="rId16"/>
    <p:sldId id="476" r:id="rId17"/>
    <p:sldId id="479" r:id="rId18"/>
    <p:sldId id="480" r:id="rId19"/>
    <p:sldId id="481" r:id="rId20"/>
    <p:sldId id="484" r:id="rId21"/>
    <p:sldId id="485" r:id="rId22"/>
    <p:sldId id="477" r:id="rId23"/>
    <p:sldId id="47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1CB1-1074-488B-934D-77C0A3BE363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F501E-2B9B-42FB-B451-B63FAE16E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7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F501E-2B9B-42FB-B451-B63FAE16E7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2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F501E-2B9B-42FB-B451-B63FAE16E7C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2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F501E-2B9B-42FB-B451-B63FAE16E7C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7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5AC51-8283-4EEB-A83B-80321981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6ACD0F-E536-4DEC-9EB1-4B6CB3198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0FF30-1BB5-48CF-A05A-1F3749C8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84BC4-607B-46BC-9FD3-97F2007C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E90F-CF58-4A85-BC82-4D5CF8C3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9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C7C55-F5A3-4267-9BE3-46A8C69D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25FAD3-7BDA-4153-A2C1-95418FB8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C7B8F-E6A1-4846-A451-A3C31519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A7A48-53F3-4E30-8160-CB211F3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985D6-EECE-46D6-A5B1-FE54DD4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B831AB-50CF-41D5-A727-68160782C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C1E6DF-2261-485D-B77B-0AFE310A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86A45-5F93-4954-A526-AFA4829D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13440-A210-487F-BB2D-C9447A0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7B4CF-B395-47C1-BAEB-61AE4BAC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1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00" y="1524000"/>
            <a:ext cx="9159337" cy="362488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7000"/>
              </a:lnSpc>
              <a:defRPr sz="6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526878" y="647422"/>
            <a:ext cx="9137451" cy="381794"/>
          </a:xfrm>
        </p:spPr>
        <p:txBody>
          <a:bodyPr tIns="0"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Yandex Sans Text Thin" pitchFamily="2" charset="-52"/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76" y="6367200"/>
            <a:ext cx="762843" cy="2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1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B1CB-A3C8-416D-8B16-91ACE671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88101-F0D5-48D1-9557-C8BCAB0F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0501ED-1267-42E6-B1C7-AAC17584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32D5C-2306-40F0-85BC-5E5207FB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53C5D-BF6C-4A4A-B1DD-51AB4264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87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08DCC-B996-4250-A8C0-986BCB86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AC240-CA72-4D1E-838F-B0540316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6B0D-B5E8-472C-A3ED-02556978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6DB3B-53FB-480D-A4FD-7A87477A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0FF75-B293-4108-B24C-D2E6122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78D2B-3D85-4826-9411-682D6D88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B3C66-DF91-48F2-8837-3FC0CF409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2B054-6B65-480A-971B-5145511B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ECB07-62C0-4357-9F3F-53E4D964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B2EB44-E7DC-4F3F-948B-7CD228F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B6F8C8-0566-4812-B38E-F89CAE80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75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9FA49-202C-4400-95EA-4B068924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EFE81-4672-4C81-B3AC-090D5140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FDD400-123C-4047-9369-73D1CEDC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82692E-5A98-4FE3-8085-0783C8C34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068E8C-CEA0-4350-9FD1-D53AEADFF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6257A4-9CDA-4AFA-AAE4-2D9A6772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CCDD9-FD37-4EA2-A712-D6BF8AB9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8FE513-2763-4A6D-BD55-52AEC56E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0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8286-2AEB-4DB5-828B-1CBCEB4E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5B4934-0A77-43B4-AEF8-F6285B70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2C0A04-114F-4AC1-873B-B6E7746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5ECBA1-B5D0-4CA3-83F0-6BAA5041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1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4E7A3-FE27-4D81-A01A-1716D84F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73F159-4804-45A4-A9C6-76449BD1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4C6B3-56C2-4840-81AE-1CDCBFDB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1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FAB18-E6FD-42CE-97B5-A4B286C0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C432D-FE43-47B9-8646-80EBFFFD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B53F8D-AC29-4816-AA76-3E29A808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C33891-D6C2-4F25-BD6B-F398BCD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42C864-0711-4803-899E-DD371B25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5ED746-7679-440B-BEC0-1539FD02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85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90EBF-A15B-40B8-A13C-35A3266E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B54372-1BA1-453C-8B20-F2C3A7BA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394C10-2E62-4C13-A993-61C612B9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3500B-D2CC-4198-9438-1731CB0B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12BB74-ADF5-4338-8BBA-765B0232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70E04-1712-467F-80AD-B39006F4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BE12E-EA26-4B6D-B42A-E8F9EA4C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11208-175C-4048-A577-14C4E9DB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76FD9-ADCC-465E-9FB2-1E1639F6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0127-D916-434D-9DA5-34A33E98753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EF6E1-5B87-4B16-B7D5-51A9BE0C2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24A84-A8C3-48E5-AFFB-E42EE0B5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E6D7-3A91-4451-8A7F-E5F4543D1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48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957A7C-00F7-4F0D-A8B7-004DC24631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050" t="-10651" r="-23959" b="-10682"/>
          <a:stretch/>
        </p:blipFill>
        <p:spPr>
          <a:xfrm>
            <a:off x="8004125" y="757802"/>
            <a:ext cx="2862187" cy="95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6B8AC-AC3C-4C5C-B468-88D218B51EBA}"/>
              </a:ext>
            </a:extLst>
          </p:cNvPr>
          <p:cNvSpPr txBox="1"/>
          <p:nvPr/>
        </p:nvSpPr>
        <p:spPr>
          <a:xfrm>
            <a:off x="936018" y="5009160"/>
            <a:ext cx="7068107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  <a:sym typeface="Yandex Sans Text Light"/>
              </a:rPr>
              <a:t>Ларчев</a:t>
            </a:r>
            <a:r>
              <a:rPr lang="ru-RU" sz="2000" dirty="0">
                <a:solidFill>
                  <a:srgbClr val="000000"/>
                </a:solidFill>
                <a:sym typeface="Yandex Sans Text Light"/>
              </a:rPr>
              <a:t> Владислав</a:t>
            </a:r>
            <a:endParaRPr lang="en-US" sz="2000" dirty="0">
              <a:solidFill>
                <a:srgbClr val="000000"/>
              </a:solidFill>
              <a:sym typeface="Yandex Sans Text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5665A-9937-4E12-AE87-7B3CAA361297}"/>
              </a:ext>
            </a:extLst>
          </p:cNvPr>
          <p:cNvSpPr txBox="1"/>
          <p:nvPr/>
        </p:nvSpPr>
        <p:spPr>
          <a:xfrm>
            <a:off x="8661270" y="5009160"/>
            <a:ext cx="2205042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r"/>
            <a:r>
              <a:rPr lang="ru-RU" sz="2000" dirty="0"/>
              <a:t>1</a:t>
            </a:r>
            <a:r>
              <a:rPr lang="en-US" sz="2000" dirty="0"/>
              <a:t>6</a:t>
            </a:r>
            <a:r>
              <a:rPr lang="ru-RU" sz="2000" dirty="0"/>
              <a:t>.0</a:t>
            </a:r>
            <a:r>
              <a:rPr lang="en-US" sz="2000" dirty="0"/>
              <a:t>4</a:t>
            </a:r>
            <a:r>
              <a:rPr lang="ru-RU" sz="2000" dirty="0"/>
              <a:t>.20</a:t>
            </a:r>
            <a:r>
              <a:rPr lang="en-US" sz="2000" dirty="0"/>
              <a:t>22</a:t>
            </a:r>
            <a:endParaRPr lang="ru-RU" sz="2000" baseline="6250" dirty="0">
              <a:solidFill>
                <a:srgbClr val="000000"/>
              </a:solidFill>
              <a:sym typeface="Yandex Sans Text Ligh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8841C0F-275C-418B-84B4-CB6E6474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96" y="2382275"/>
            <a:ext cx="11280808" cy="2093449"/>
          </a:xfrm>
        </p:spPr>
        <p:txBody>
          <a:bodyPr anchor="ctr">
            <a:normAutofit fontScale="90000"/>
          </a:bodyPr>
          <a:lstStyle/>
          <a:p>
            <a:r>
              <a:rPr lang="ru-RU" sz="4900" dirty="0">
                <a:latin typeface="Yandex Sans Text Light" panose="02000000000000000000"/>
                <a:ea typeface="Tahoma" panose="020B0604030504040204" pitchFamily="34" charset="0"/>
                <a:cs typeface="Tahoma" panose="020B0604030504040204" pitchFamily="34" charset="0"/>
              </a:rPr>
              <a:t>Формирование выборок из цифровых библиотек</a:t>
            </a:r>
            <a:r>
              <a:rPr lang="en-US" sz="49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4900" dirty="0">
                <a:latin typeface="Yandex Sans Text Light" panose="02000000000000000000"/>
                <a:ea typeface="Tahoma" panose="020B0604030504040204" pitchFamily="34" charset="0"/>
                <a:cs typeface="Tahoma" panose="020B0604030504040204" pitchFamily="34" charset="0"/>
              </a:rPr>
              <a:t>и их исследование методами интеллектуального анализа данных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0849-3E43-457C-ACBA-438F2910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88" y="594453"/>
            <a:ext cx="1301165" cy="128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3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16559"/>
            <a:ext cx="12192000" cy="3624882"/>
          </a:xfrm>
        </p:spPr>
        <p:txBody>
          <a:bodyPr/>
          <a:lstStyle/>
          <a:p>
            <a:pPr algn="ctr"/>
            <a:r>
              <a:rPr lang="ru-RU" dirty="0"/>
              <a:t>Визуализация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448067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77212F7-AE13-439D-8DB8-C08FCB0E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0" y="985327"/>
            <a:ext cx="5533750" cy="281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1724640-684F-47F8-9F36-AEC060DE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351" y="337626"/>
            <a:ext cx="1179888" cy="64770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Yandex Sans Text Light" panose="02000000000000000000"/>
              </a:rPr>
              <a:t>ИАД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85B81A3-1221-410F-B5C9-D90BBE463041}"/>
              </a:ext>
            </a:extLst>
          </p:cNvPr>
          <p:cNvSpPr txBox="1">
            <a:spLocks/>
          </p:cNvSpPr>
          <p:nvPr/>
        </p:nvSpPr>
        <p:spPr>
          <a:xfrm>
            <a:off x="8001207" y="337626"/>
            <a:ext cx="1874250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Yandex Sans Text Light" panose="02000000000000000000"/>
              </a:rPr>
              <a:t>НЕ ИАД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0A6415-6DAD-4747-8EEF-E66F7B16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56" y="985328"/>
            <a:ext cx="5533752" cy="28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1A0457-EE7F-4423-B490-226282E4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42" y="3849291"/>
            <a:ext cx="5253316" cy="267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4C237CA-3B1A-4B13-9229-DC18CB367161}"/>
              </a:ext>
            </a:extLst>
          </p:cNvPr>
          <p:cNvSpPr txBox="1">
            <a:spLocks/>
          </p:cNvSpPr>
          <p:nvPr/>
        </p:nvSpPr>
        <p:spPr>
          <a:xfrm>
            <a:off x="9050252" y="4860981"/>
            <a:ext cx="2011325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Yandex Sans Text Light" panose="02000000000000000000"/>
              </a:rPr>
              <a:t>ОБЩИЙ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69A895F-6030-4013-8586-B174BA45E27E}"/>
              </a:ext>
            </a:extLst>
          </p:cNvPr>
          <p:cNvSpPr txBox="1">
            <a:spLocks/>
          </p:cNvSpPr>
          <p:nvPr/>
        </p:nvSpPr>
        <p:spPr>
          <a:xfrm>
            <a:off x="711580" y="4860980"/>
            <a:ext cx="2209173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Yandex Sans Text Light" panose="02000000000000000000"/>
              </a:rPr>
              <a:t>ЧАСТОТА</a:t>
            </a:r>
          </a:p>
        </p:txBody>
      </p:sp>
    </p:spTree>
    <p:extLst>
      <p:ext uri="{BB962C8B-B14F-4D97-AF65-F5344CB8AC3E}">
        <p14:creationId xmlns:p14="http://schemas.microsoft.com/office/powerpoint/2010/main" val="19394836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E4A2032-3194-4598-8950-8A1584B0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31" y="793898"/>
            <a:ext cx="1103162" cy="6477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Yandex Sans Text Light" panose="02000000000000000000"/>
              </a:rPr>
              <a:t>PCA</a:t>
            </a:r>
            <a:endParaRPr lang="ru-RU" sz="4000" b="1" dirty="0">
              <a:latin typeface="Yandex Sans Text Light" panose="0200000000000000000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279BD96-0E60-44CD-9A71-57BA4099B164}"/>
              </a:ext>
            </a:extLst>
          </p:cNvPr>
          <p:cNvSpPr txBox="1">
            <a:spLocks/>
          </p:cNvSpPr>
          <p:nvPr/>
        </p:nvSpPr>
        <p:spPr>
          <a:xfrm>
            <a:off x="8267717" y="793899"/>
            <a:ext cx="1485863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Yandex Sans Text Light" panose="02000000000000000000"/>
              </a:rPr>
              <a:t>T-SNE</a:t>
            </a:r>
            <a:endParaRPr lang="ru-RU" sz="4000" b="1" dirty="0">
              <a:latin typeface="Yandex Sans Text Light" panose="0200000000000000000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1840B5D-1272-4506-9315-BCEA4B37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542445"/>
            <a:ext cx="57435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2FE7815-EEB0-411B-8ABF-6FFED6AB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542445"/>
            <a:ext cx="5772149" cy="41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1724640-684F-47F8-9F36-AEC060DE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351" y="337626"/>
            <a:ext cx="1179888" cy="64770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Yandex Sans Text Light" panose="02000000000000000000"/>
              </a:rPr>
              <a:t>ИАД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85B81A3-1221-410F-B5C9-D90BBE463041}"/>
              </a:ext>
            </a:extLst>
          </p:cNvPr>
          <p:cNvSpPr txBox="1">
            <a:spLocks/>
          </p:cNvSpPr>
          <p:nvPr/>
        </p:nvSpPr>
        <p:spPr>
          <a:xfrm>
            <a:off x="8001207" y="337626"/>
            <a:ext cx="1874250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Yandex Sans Text Light" panose="02000000000000000000"/>
              </a:rPr>
              <a:t>НЕ ИАД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4C237CA-3B1A-4B13-9229-DC18CB367161}"/>
              </a:ext>
            </a:extLst>
          </p:cNvPr>
          <p:cNvSpPr txBox="1">
            <a:spLocks/>
          </p:cNvSpPr>
          <p:nvPr/>
        </p:nvSpPr>
        <p:spPr>
          <a:xfrm>
            <a:off x="9050252" y="4860981"/>
            <a:ext cx="2011325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Yandex Sans Text Light" panose="02000000000000000000"/>
              </a:rPr>
              <a:t>ОБЩИЙ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69A895F-6030-4013-8586-B174BA45E27E}"/>
              </a:ext>
            </a:extLst>
          </p:cNvPr>
          <p:cNvSpPr txBox="1">
            <a:spLocks/>
          </p:cNvSpPr>
          <p:nvPr/>
        </p:nvSpPr>
        <p:spPr>
          <a:xfrm>
            <a:off x="1208730" y="4860980"/>
            <a:ext cx="1010688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Yandex Sans Text Light" panose="02000000000000000000"/>
              </a:rPr>
              <a:t>TFC</a:t>
            </a:r>
            <a:endParaRPr lang="ru-RU" sz="4000" b="1" dirty="0">
              <a:latin typeface="Yandex Sans Text Light" panose="0200000000000000000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793AD3B-B3FC-4641-A76C-4844EA7D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2" y="985326"/>
            <a:ext cx="5533752" cy="28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FB5ED78-E6F0-4CE6-82BE-02887087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34" y="985325"/>
            <a:ext cx="5533753" cy="281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5DEB31F-141D-4181-BEBF-7DC1DA32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60" y="3793243"/>
            <a:ext cx="5363548" cy="272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8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BF564-BA17-40CD-8344-6302201A067B}"/>
              </a:ext>
            </a:extLst>
          </p:cNvPr>
          <p:cNvSpPr txBox="1"/>
          <p:nvPr/>
        </p:nvSpPr>
        <p:spPr>
          <a:xfrm>
            <a:off x="1925128" y="5861005"/>
            <a:ext cx="773245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Количество совпадений</a:t>
            </a:r>
            <a:r>
              <a:rPr lang="en-US" sz="2000" b="1" dirty="0">
                <a:latin typeface="Yandex Sans Text Light" panose="02000000000000000000"/>
                <a:ea typeface="Calibri" panose="020F0502020204030204" pitchFamily="34" charset="0"/>
              </a:rPr>
              <a:t>:</a:t>
            </a: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 ИАД – 1</a:t>
            </a:r>
            <a:r>
              <a:rPr lang="en-US" sz="2000" b="1" dirty="0">
                <a:latin typeface="Yandex Sans Text Light" panose="02000000000000000000"/>
                <a:ea typeface="Calibri" panose="020F0502020204030204" pitchFamily="34" charset="0"/>
              </a:rPr>
              <a:t>30</a:t>
            </a: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7</a:t>
            </a:r>
            <a:r>
              <a:rPr lang="en-US" sz="2000" b="1" dirty="0">
                <a:latin typeface="Yandex Sans Text Light" panose="02000000000000000000"/>
                <a:ea typeface="Calibri" panose="020F0502020204030204" pitchFamily="34" charset="0"/>
              </a:rPr>
              <a:t>, </a:t>
            </a: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НЕ ИАД – 1</a:t>
            </a:r>
            <a:r>
              <a:rPr lang="en-US" sz="2000" b="1" dirty="0">
                <a:latin typeface="Yandex Sans Text Light" panose="02000000000000000000"/>
                <a:ea typeface="Calibri" panose="020F0502020204030204" pitchFamily="34" charset="0"/>
              </a:rPr>
              <a:t>527, </a:t>
            </a: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ОШИБКИ – 5</a:t>
            </a:r>
            <a:r>
              <a:rPr lang="en-US" sz="2000" b="1" dirty="0">
                <a:latin typeface="Yandex Sans Text Light" panose="02000000000000000000"/>
                <a:ea typeface="Calibri" panose="020F0502020204030204" pitchFamily="34" charset="0"/>
              </a:rPr>
              <a:t>02</a:t>
            </a:r>
            <a:endParaRPr lang="ru-RU" sz="2000" b="1" dirty="0">
              <a:latin typeface="Yandex Sans Text Light" panose="02000000000000000000"/>
              <a:ea typeface="Calibri" panose="020F050202020403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E246BA6-4E9A-4F49-9020-B1C2F8800BBE}"/>
              </a:ext>
            </a:extLst>
          </p:cNvPr>
          <p:cNvSpPr txBox="1">
            <a:spLocks/>
          </p:cNvSpPr>
          <p:nvPr/>
        </p:nvSpPr>
        <p:spPr>
          <a:xfrm>
            <a:off x="583040" y="571494"/>
            <a:ext cx="11025915" cy="61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latin typeface="Yandex Sans Text Light" panose="02000000000000000000"/>
              </a:rPr>
              <a:t>Проведена кластеризация данных методом </a:t>
            </a:r>
            <a:r>
              <a:rPr lang="en-US" sz="3500" b="1" dirty="0">
                <a:latin typeface="Yandex Sans Text Light" panose="02000000000000000000"/>
              </a:rPr>
              <a:t>K-</a:t>
            </a:r>
            <a:r>
              <a:rPr lang="ru-RU" sz="3500" b="1" dirty="0">
                <a:latin typeface="Yandex Sans Text Light" panose="02000000000000000000"/>
              </a:rPr>
              <a:t>Средних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778902-592F-453D-B168-F0C3359E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8" y="2037768"/>
            <a:ext cx="4998735" cy="36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A529E94-9C3A-4D33-8E8D-C5A89862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037768"/>
            <a:ext cx="4998735" cy="36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A7B6FE4-F263-489C-B0F6-0FDE25BAD37D}"/>
              </a:ext>
            </a:extLst>
          </p:cNvPr>
          <p:cNvSpPr txBox="1">
            <a:spLocks/>
          </p:cNvSpPr>
          <p:nvPr/>
        </p:nvSpPr>
        <p:spPr>
          <a:xfrm>
            <a:off x="2185271" y="1364552"/>
            <a:ext cx="2213427" cy="61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latin typeface="Yandex Sans Text Light" panose="02000000000000000000"/>
              </a:rPr>
              <a:t>K-</a:t>
            </a:r>
            <a:r>
              <a:rPr lang="ru-RU" sz="3500" b="1" dirty="0">
                <a:latin typeface="Yandex Sans Text Light" panose="02000000000000000000"/>
              </a:rPr>
              <a:t>Средних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6CB413-154D-4C08-B933-2FF154EA9CBA}"/>
              </a:ext>
            </a:extLst>
          </p:cNvPr>
          <p:cNvSpPr txBox="1">
            <a:spLocks/>
          </p:cNvSpPr>
          <p:nvPr/>
        </p:nvSpPr>
        <p:spPr>
          <a:xfrm>
            <a:off x="8096164" y="1364552"/>
            <a:ext cx="998401" cy="61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latin typeface="Yandex Sans Text Light" panose="02000000000000000000"/>
              </a:rPr>
              <a:t>PCA</a:t>
            </a:r>
            <a:endParaRPr lang="ru-RU" sz="3500" b="1" dirty="0">
              <a:latin typeface="Yandex Sans Text Light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370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16559"/>
            <a:ext cx="12192000" cy="3624882"/>
          </a:xfrm>
        </p:spPr>
        <p:txBody>
          <a:bodyPr/>
          <a:lstStyle/>
          <a:p>
            <a:pPr algn="ctr"/>
            <a:r>
              <a:rPr lang="ru-RU" dirty="0"/>
              <a:t>Классификация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12162555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F128-B2AF-4D7C-B81F-BED0BF18BD84}"/>
              </a:ext>
            </a:extLst>
          </p:cNvPr>
          <p:cNvSpPr txBox="1"/>
          <p:nvPr/>
        </p:nvSpPr>
        <p:spPr>
          <a:xfrm>
            <a:off x="946297" y="1197556"/>
            <a:ext cx="10656817" cy="4462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Проведено разбиение выборки на тренировочную и тестовую части в соотношении </a:t>
            </a:r>
            <a:r>
              <a:rPr lang="en-US" sz="2800" b="1" dirty="0">
                <a:latin typeface="Yandex Sans Text Light" panose="02000000000000000000"/>
                <a:ea typeface="Calibri" panose="020F0502020204030204" pitchFamily="34" charset="0"/>
              </a:rPr>
              <a:t>70/30 %</a:t>
            </a:r>
            <a:endParaRPr lang="ru-RU" sz="2800" b="1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В качестве моделей для обучения выступали</a:t>
            </a:r>
            <a:r>
              <a:rPr lang="en-US" sz="2800" b="1" dirty="0">
                <a:latin typeface="Yandex Sans Text Light" panose="02000000000000000000"/>
                <a:ea typeface="Calibri" panose="020F0502020204030204" pitchFamily="34" charset="0"/>
              </a:rPr>
              <a:t>:</a:t>
            </a:r>
            <a:endParaRPr lang="ru-RU" sz="2800" b="1" dirty="0">
              <a:latin typeface="Yandex Sans Text Light" panose="02000000000000000000"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Случайный лес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Логистическая регрессия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K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-ближайших соседей</a:t>
            </a:r>
            <a:endParaRPr lang="en-US" sz="2400" dirty="0">
              <a:solidFill>
                <a:sysClr val="windowText" lastClr="000000"/>
              </a:solidFill>
              <a:latin typeface="Yandex Sans Text Light" panose="02000000000000000000"/>
            </a:endParaRPr>
          </a:p>
          <a:p>
            <a:pPr lvl="0">
              <a:lnSpc>
                <a:spcPct val="115000"/>
              </a:lnSpc>
            </a:pPr>
            <a:endParaRPr lang="ru-RU" sz="2800" b="1" dirty="0"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Произведён поиск </a:t>
            </a:r>
            <a:r>
              <a:rPr lang="ru-RU" sz="2800" b="1" dirty="0" err="1">
                <a:latin typeface="Yandex Sans Text Light" panose="02000000000000000000"/>
                <a:ea typeface="Calibri" panose="020F0502020204030204" pitchFamily="34" charset="0"/>
              </a:rPr>
              <a:t>гиперпараметров</a:t>
            </a: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 по сетке </a:t>
            </a:r>
          </a:p>
          <a:p>
            <a:pPr lvl="0">
              <a:lnSpc>
                <a:spcPct val="115000"/>
              </a:lnSpc>
            </a:pPr>
            <a:endParaRPr lang="ru-RU" sz="2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F128-B2AF-4D7C-B81F-BED0BF18BD84}"/>
              </a:ext>
            </a:extLst>
          </p:cNvPr>
          <p:cNvSpPr txBox="1"/>
          <p:nvPr/>
        </p:nvSpPr>
        <p:spPr>
          <a:xfrm>
            <a:off x="1277481" y="389688"/>
            <a:ext cx="9637038" cy="608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Случайный лес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количество деревьев – 115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максимальная глубина – 45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минимальное количество элементов в листе – 3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минимальное количество элементов для разделения – 11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Логистическая регрессия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L2 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регуляризация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коэффициент регуляризации – 0.1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алгоритм оптимизации – </a:t>
            </a:r>
            <a:r>
              <a:rPr lang="ru-RU" sz="2400" dirty="0" err="1">
                <a:solidFill>
                  <a:sysClr val="windowText" lastClr="000000"/>
                </a:solidFill>
                <a:latin typeface="Yandex Sans Text Light" panose="02000000000000000000"/>
              </a:rPr>
              <a:t>квазиньютоновский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 метод</a:t>
            </a:r>
          </a:p>
          <a:p>
            <a:pPr lvl="0">
              <a:lnSpc>
                <a:spcPct val="115000"/>
              </a:lnSpc>
            </a:pPr>
            <a:endParaRPr lang="ru-RU" sz="2800" b="1" dirty="0"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Yandex Sans Text Light" panose="02000000000000000000"/>
                <a:ea typeface="Calibri" panose="020F0502020204030204" pitchFamily="34" charset="0"/>
              </a:rPr>
              <a:t>K-</a:t>
            </a: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ближайших соседей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число соседей – 201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метрика – косинусное расстояние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взвешивание - 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42518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7F128-B2AF-4D7C-B81F-BED0BF18BD84}"/>
              </a:ext>
            </a:extLst>
          </p:cNvPr>
          <p:cNvSpPr txBox="1"/>
          <p:nvPr/>
        </p:nvSpPr>
        <p:spPr>
          <a:xfrm>
            <a:off x="2948414" y="371933"/>
            <a:ext cx="6295171" cy="594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Случайный лес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Acc – 0.939 0.954 0.931 0.941 0.943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ysClr val="windowText" lastClr="000000"/>
                </a:solidFill>
                <a:latin typeface="Yandex Sans Text Light" panose="02000000000000000000"/>
              </a:rPr>
              <a:t>Prec</a:t>
            </a: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 - 0.973 0.991 0.953 0.965 0.958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Recall - 0.905 0.917 0.91 0.918 0.93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F1_micro - 0.939  0.954  0.931 0.941 0.943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Логистическая регрессия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Acc – 0.945 0.956 0.916 0.952 0.935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ysClr val="windowText" lastClr="000000"/>
                </a:solidFill>
                <a:latin typeface="Yandex Sans Text Light" panose="02000000000000000000"/>
              </a:rPr>
              <a:t>Prec</a:t>
            </a: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 - 0.946 0.959 0.904 0.951 0.931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Recall - 0.946 0.9545 0.934 0.955 0.942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F1_micro - 0.943 0.956 0.924 0.954 0.933</a:t>
            </a:r>
          </a:p>
          <a:p>
            <a:pPr lvl="0">
              <a:lnSpc>
                <a:spcPct val="115000"/>
              </a:lnSpc>
            </a:pPr>
            <a:endParaRPr lang="ru-RU" sz="2000" b="1" dirty="0"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Yandex Sans Text Light" panose="02000000000000000000"/>
                <a:ea typeface="Calibri" panose="020F0502020204030204" pitchFamily="34" charset="0"/>
              </a:rPr>
              <a:t>K-</a:t>
            </a:r>
            <a:r>
              <a:rPr lang="ru-RU" sz="2800" b="1" dirty="0">
                <a:latin typeface="Yandex Sans Text Light" panose="02000000000000000000"/>
                <a:ea typeface="Calibri" panose="020F0502020204030204" pitchFamily="34" charset="0"/>
              </a:rPr>
              <a:t>ближайших соседей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Acc – 0.914 0.941 0.927 0.935 0.922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ysClr val="windowText" lastClr="000000"/>
                </a:solidFill>
                <a:latin typeface="Yandex Sans Text Light" panose="02000000000000000000"/>
              </a:rPr>
              <a:t>Prec</a:t>
            </a: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 - 0.943 0.978 0.964 0.953 0.929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Recall - 0.884 0.905 0.888 0.918 0.918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F1_micro - 0.914 0.94 0.926 0.935 0.922</a:t>
            </a:r>
          </a:p>
        </p:txBody>
      </p:sp>
    </p:spTree>
    <p:extLst>
      <p:ext uri="{BB962C8B-B14F-4D97-AF65-F5344CB8AC3E}">
        <p14:creationId xmlns:p14="http://schemas.microsoft.com/office/powerpoint/2010/main" val="10136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D5AC27-6686-4900-A984-C5AAB4AE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914" y="1556117"/>
            <a:ext cx="84821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                         </a:t>
            </a:r>
            <a:r>
              <a:rPr lang="en-US" dirty="0"/>
              <a:t>precision    </a:t>
            </a:r>
            <a:r>
              <a:rPr lang="ru-RU" dirty="0"/>
              <a:t> </a:t>
            </a:r>
            <a:r>
              <a:rPr lang="en-US" dirty="0"/>
              <a:t>recall  </a:t>
            </a:r>
            <a:r>
              <a:rPr lang="ru-RU" dirty="0"/>
              <a:t>  </a:t>
            </a:r>
            <a:r>
              <a:rPr lang="en-US" dirty="0"/>
              <a:t>f1-score   </a:t>
            </a:r>
            <a:r>
              <a:rPr lang="ru-RU" dirty="0"/>
              <a:t> </a:t>
            </a:r>
            <a:r>
              <a:rPr lang="en-US" dirty="0"/>
              <a:t>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ru-RU" dirty="0"/>
              <a:t>          </a:t>
            </a:r>
            <a:r>
              <a:rPr lang="en-US" dirty="0"/>
              <a:t>0       0.91      </a:t>
            </a:r>
            <a:r>
              <a:rPr lang="ru-RU" dirty="0"/>
              <a:t>     </a:t>
            </a:r>
            <a:r>
              <a:rPr lang="en-US" dirty="0"/>
              <a:t>0.95      </a:t>
            </a:r>
            <a:r>
              <a:rPr lang="ru-RU" dirty="0"/>
              <a:t> </a:t>
            </a:r>
            <a:r>
              <a:rPr lang="en-US" dirty="0"/>
              <a:t>0.93       </a:t>
            </a:r>
            <a:r>
              <a:rPr lang="ru-RU" dirty="0"/>
              <a:t>   </a:t>
            </a:r>
            <a:r>
              <a:rPr lang="en-US" dirty="0"/>
              <a:t>533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ru-RU" dirty="0"/>
              <a:t>          </a:t>
            </a:r>
            <a:r>
              <a:rPr lang="en-US" dirty="0"/>
              <a:t>1       0.95      </a:t>
            </a:r>
            <a:r>
              <a:rPr lang="ru-RU" dirty="0"/>
              <a:t>     </a:t>
            </a:r>
            <a:r>
              <a:rPr lang="en-US" dirty="0"/>
              <a:t>0.90      </a:t>
            </a:r>
            <a:r>
              <a:rPr lang="ru-RU" dirty="0"/>
              <a:t> </a:t>
            </a:r>
            <a:r>
              <a:rPr lang="en-US" dirty="0"/>
              <a:t>0.92       </a:t>
            </a:r>
            <a:r>
              <a:rPr lang="ru-RU" dirty="0"/>
              <a:t>   </a:t>
            </a:r>
            <a:r>
              <a:rPr lang="en-US" dirty="0"/>
              <a:t>487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/>
              <a:t>    </a:t>
            </a:r>
            <a:r>
              <a:rPr lang="en-US" dirty="0"/>
              <a:t>accuracy                           </a:t>
            </a:r>
            <a:r>
              <a:rPr lang="ru-RU" dirty="0"/>
              <a:t>               </a:t>
            </a:r>
            <a:r>
              <a:rPr lang="en-US" dirty="0"/>
              <a:t>0.93      </a:t>
            </a:r>
            <a:r>
              <a:rPr lang="ru-RU" dirty="0"/>
              <a:t>  </a:t>
            </a:r>
            <a:r>
              <a:rPr lang="en-US" dirty="0"/>
              <a:t>1020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u-RU" dirty="0"/>
              <a:t>  </a:t>
            </a:r>
            <a:r>
              <a:rPr lang="en-US" dirty="0"/>
              <a:t>macro avg       0.93      </a:t>
            </a:r>
            <a:r>
              <a:rPr lang="ru-RU" dirty="0"/>
              <a:t>     </a:t>
            </a:r>
            <a:r>
              <a:rPr lang="en-US" dirty="0"/>
              <a:t>0.93      </a:t>
            </a:r>
            <a:r>
              <a:rPr lang="ru-RU" dirty="0"/>
              <a:t>  </a:t>
            </a:r>
            <a:r>
              <a:rPr lang="en-US" dirty="0"/>
              <a:t>0.93      </a:t>
            </a:r>
            <a:r>
              <a:rPr lang="ru-RU" dirty="0"/>
              <a:t>  </a:t>
            </a:r>
            <a:r>
              <a:rPr lang="en-US" dirty="0"/>
              <a:t>1020</a:t>
            </a:r>
          </a:p>
          <a:p>
            <a:pPr marL="0" indent="0">
              <a:buNone/>
            </a:pPr>
            <a:r>
              <a:rPr lang="en-US" dirty="0"/>
              <a:t>weighted avg      </a:t>
            </a:r>
            <a:r>
              <a:rPr lang="ru-RU" dirty="0"/>
              <a:t> </a:t>
            </a:r>
            <a:r>
              <a:rPr lang="en-US" dirty="0"/>
              <a:t>0.93      </a:t>
            </a:r>
            <a:r>
              <a:rPr lang="ru-RU" dirty="0"/>
              <a:t>     </a:t>
            </a:r>
            <a:r>
              <a:rPr lang="en-US" dirty="0"/>
              <a:t>0.93      </a:t>
            </a:r>
            <a:r>
              <a:rPr lang="ru-RU" dirty="0"/>
              <a:t>  </a:t>
            </a:r>
            <a:r>
              <a:rPr lang="en-US" dirty="0"/>
              <a:t>0.93      </a:t>
            </a:r>
            <a:r>
              <a:rPr lang="ru-RU" dirty="0"/>
              <a:t>  </a:t>
            </a:r>
            <a:r>
              <a:rPr lang="en-US" dirty="0"/>
              <a:t>1020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960371-0F59-43EA-97CB-D3E22AE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80" y="648376"/>
            <a:ext cx="10300006" cy="604337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Yandex Sans Text Light" panose="02000000000000000000"/>
              </a:rPr>
              <a:t>Сводка результатов случайного леса на тестовой части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7546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27A581-410A-4358-A055-7E7517F0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24" y="2076450"/>
            <a:ext cx="7943851" cy="15113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Yandex Sans Text Light" panose="02000000000000000000"/>
              </a:rPr>
              <a:t>Задача бинарной классификации</a:t>
            </a:r>
            <a:br>
              <a:rPr lang="ru-RU" sz="4000" b="1" dirty="0">
                <a:latin typeface="Yandex Sans Text Light" panose="02000000000000000000"/>
              </a:rPr>
            </a:br>
            <a:r>
              <a:rPr lang="ru-RU" sz="4000" b="1" dirty="0">
                <a:latin typeface="Yandex Sans Text Light" panose="02000000000000000000"/>
              </a:rPr>
              <a:t>научных статей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BEC80F6-EE21-48C8-82DC-9AFE93357FA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105275" y="3587750"/>
            <a:ext cx="2162175" cy="65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E9ECE3F-3777-488E-91F6-A37DE6B44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67450" y="3587750"/>
            <a:ext cx="2143125" cy="65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4F1855-4F16-456A-B7ED-36B2EF66835E}"/>
              </a:ext>
            </a:extLst>
          </p:cNvPr>
          <p:cNvSpPr txBox="1"/>
          <p:nvPr/>
        </p:nvSpPr>
        <p:spPr>
          <a:xfrm>
            <a:off x="3726004" y="423862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Yandex Sans Text Light" panose="02000000000000000000"/>
              </a:rPr>
              <a:t>ИАД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160EE-E951-48EC-AE4E-F442BE3A2E2E}"/>
              </a:ext>
            </a:extLst>
          </p:cNvPr>
          <p:cNvSpPr txBox="1"/>
          <p:nvPr/>
        </p:nvSpPr>
        <p:spPr>
          <a:xfrm>
            <a:off x="7825318" y="4238625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Yandex Sans Text Light" panose="02000000000000000000"/>
              </a:rPr>
              <a:t>НЕ ИАД</a:t>
            </a:r>
          </a:p>
        </p:txBody>
      </p:sp>
    </p:spTree>
    <p:extLst>
      <p:ext uri="{BB962C8B-B14F-4D97-AF65-F5344CB8AC3E}">
        <p14:creationId xmlns:p14="http://schemas.microsoft.com/office/powerpoint/2010/main" val="34210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D5AC27-6686-4900-A984-C5AAB4AE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914" y="1556117"/>
            <a:ext cx="84821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precision     recall    f1-score   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0       0.9</a:t>
            </a:r>
            <a:r>
              <a:rPr lang="ru-RU" dirty="0"/>
              <a:t>4</a:t>
            </a:r>
            <a:r>
              <a:rPr lang="en-US" dirty="0"/>
              <a:t>           0.9</a:t>
            </a:r>
            <a:r>
              <a:rPr lang="ru-RU" dirty="0"/>
              <a:t>1</a:t>
            </a:r>
            <a:r>
              <a:rPr lang="en-US" dirty="0"/>
              <a:t>       0.9</a:t>
            </a:r>
            <a:r>
              <a:rPr lang="ru-RU" dirty="0"/>
              <a:t>2</a:t>
            </a:r>
            <a:r>
              <a:rPr lang="en-US" dirty="0"/>
              <a:t>          533</a:t>
            </a:r>
          </a:p>
          <a:p>
            <a:pPr marL="0" indent="0">
              <a:buNone/>
            </a:pPr>
            <a:r>
              <a:rPr lang="en-US" dirty="0"/>
              <a:t>                     1       0.9</a:t>
            </a:r>
            <a:r>
              <a:rPr lang="ru-RU" dirty="0"/>
              <a:t>1</a:t>
            </a:r>
            <a:r>
              <a:rPr lang="en-US" dirty="0"/>
              <a:t>           0.9</a:t>
            </a:r>
            <a:r>
              <a:rPr lang="ru-RU" dirty="0"/>
              <a:t>3</a:t>
            </a:r>
            <a:r>
              <a:rPr lang="en-US" dirty="0"/>
              <a:t>       0.9</a:t>
            </a:r>
            <a:r>
              <a:rPr lang="ru-RU" dirty="0"/>
              <a:t>2</a:t>
            </a:r>
            <a:r>
              <a:rPr lang="en-US" dirty="0"/>
              <a:t>          487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accuracy                                          0.9</a:t>
            </a:r>
            <a:r>
              <a:rPr lang="ru-RU" dirty="0"/>
              <a:t>2</a:t>
            </a:r>
            <a:r>
              <a:rPr lang="en-US" dirty="0"/>
              <a:t>        1020</a:t>
            </a:r>
          </a:p>
          <a:p>
            <a:pPr marL="0" indent="0">
              <a:buNone/>
            </a:pPr>
            <a:r>
              <a:rPr lang="en-US" dirty="0"/>
              <a:t>     macro avg       0.9</a:t>
            </a:r>
            <a:r>
              <a:rPr lang="ru-RU" dirty="0"/>
              <a:t>2</a:t>
            </a:r>
            <a:r>
              <a:rPr lang="en-US" dirty="0"/>
              <a:t>           0.9</a:t>
            </a:r>
            <a:r>
              <a:rPr lang="ru-RU" dirty="0"/>
              <a:t>2</a:t>
            </a:r>
            <a:r>
              <a:rPr lang="en-US" dirty="0"/>
              <a:t>        0.9</a:t>
            </a:r>
            <a:r>
              <a:rPr lang="ru-RU" dirty="0"/>
              <a:t>2</a:t>
            </a:r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/>
              <a:t> 1020</a:t>
            </a:r>
          </a:p>
          <a:p>
            <a:pPr marL="0" indent="0">
              <a:buNone/>
            </a:pPr>
            <a:r>
              <a:rPr lang="en-US" dirty="0"/>
              <a:t>weighted avg       0.9</a:t>
            </a:r>
            <a:r>
              <a:rPr lang="ru-RU" dirty="0"/>
              <a:t>2</a:t>
            </a:r>
            <a:r>
              <a:rPr lang="en-US" dirty="0"/>
              <a:t>           0.9</a:t>
            </a:r>
            <a:r>
              <a:rPr lang="ru-RU" dirty="0"/>
              <a:t>2</a:t>
            </a:r>
            <a:r>
              <a:rPr lang="en-US" dirty="0"/>
              <a:t>        0.9</a:t>
            </a:r>
            <a:r>
              <a:rPr lang="ru-RU" dirty="0"/>
              <a:t>2</a:t>
            </a:r>
            <a:r>
              <a:rPr lang="en-US" dirty="0"/>
              <a:t>        1020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960371-0F59-43EA-97CB-D3E22AE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03" y="442692"/>
            <a:ext cx="10300006" cy="1015706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Yandex Sans Text Light" panose="02000000000000000000"/>
              </a:rPr>
              <a:t>Сводка результатов логистической регрессии на тестовой части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205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D5AC27-6686-4900-A984-C5AAB4AE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914" y="1556117"/>
            <a:ext cx="848217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                         precision     recall    f1-score   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0       0.</a:t>
            </a:r>
            <a:r>
              <a:rPr lang="ru-RU" dirty="0"/>
              <a:t>89</a:t>
            </a:r>
            <a:r>
              <a:rPr lang="en-US" dirty="0"/>
              <a:t>           0.9</a:t>
            </a:r>
            <a:r>
              <a:rPr lang="ru-RU" dirty="0"/>
              <a:t>4</a:t>
            </a:r>
            <a:r>
              <a:rPr lang="en-US" dirty="0"/>
              <a:t>       0.9</a:t>
            </a:r>
            <a:r>
              <a:rPr lang="ru-RU" dirty="0"/>
              <a:t>2</a:t>
            </a:r>
            <a:r>
              <a:rPr lang="en-US" dirty="0"/>
              <a:t>          533</a:t>
            </a:r>
          </a:p>
          <a:p>
            <a:pPr marL="0" indent="0">
              <a:buNone/>
            </a:pPr>
            <a:r>
              <a:rPr lang="en-US" dirty="0"/>
              <a:t>                     1       0.</a:t>
            </a:r>
            <a:r>
              <a:rPr lang="ru-RU" dirty="0"/>
              <a:t>93</a:t>
            </a:r>
            <a:r>
              <a:rPr lang="en-US" dirty="0"/>
              <a:t>           0.</a:t>
            </a:r>
            <a:r>
              <a:rPr lang="ru-RU" dirty="0"/>
              <a:t>87</a:t>
            </a:r>
            <a:r>
              <a:rPr lang="en-US" dirty="0"/>
              <a:t>       0.9</a:t>
            </a:r>
            <a:r>
              <a:rPr lang="ru-RU" dirty="0"/>
              <a:t>0</a:t>
            </a:r>
            <a:r>
              <a:rPr lang="en-US" dirty="0"/>
              <a:t>          487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accuracy                                          0.9</a:t>
            </a:r>
            <a:r>
              <a:rPr lang="ru-RU" dirty="0"/>
              <a:t>1</a:t>
            </a:r>
            <a:r>
              <a:rPr lang="en-US" dirty="0"/>
              <a:t>        1020</a:t>
            </a:r>
          </a:p>
          <a:p>
            <a:pPr marL="0" indent="0">
              <a:buNone/>
            </a:pPr>
            <a:r>
              <a:rPr lang="en-US" dirty="0"/>
              <a:t>     macro avg       0.9</a:t>
            </a:r>
            <a:r>
              <a:rPr lang="ru-RU" dirty="0"/>
              <a:t>1</a:t>
            </a:r>
            <a:r>
              <a:rPr lang="en-US" dirty="0"/>
              <a:t>           0.9</a:t>
            </a:r>
            <a:r>
              <a:rPr lang="ru-RU" dirty="0"/>
              <a:t>1</a:t>
            </a:r>
            <a:r>
              <a:rPr lang="en-US" dirty="0"/>
              <a:t>        0.9</a:t>
            </a:r>
            <a:r>
              <a:rPr lang="ru-RU" dirty="0"/>
              <a:t>1</a:t>
            </a:r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/>
              <a:t> 1020</a:t>
            </a:r>
          </a:p>
          <a:p>
            <a:pPr marL="0" indent="0">
              <a:buNone/>
            </a:pPr>
            <a:r>
              <a:rPr lang="en-US" dirty="0"/>
              <a:t>weighted avg       0.9</a:t>
            </a:r>
            <a:r>
              <a:rPr lang="ru-RU" dirty="0"/>
              <a:t>1</a:t>
            </a:r>
            <a:r>
              <a:rPr lang="en-US" dirty="0"/>
              <a:t>           0.9</a:t>
            </a:r>
            <a:r>
              <a:rPr lang="ru-RU" dirty="0"/>
              <a:t>1</a:t>
            </a:r>
            <a:r>
              <a:rPr lang="en-US" dirty="0"/>
              <a:t>        0.9</a:t>
            </a:r>
            <a:r>
              <a:rPr lang="ru-RU" dirty="0"/>
              <a:t>1</a:t>
            </a:r>
            <a:r>
              <a:rPr lang="en-US" dirty="0"/>
              <a:t>        1020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960371-0F59-43EA-97CB-D3E22AE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03" y="442692"/>
            <a:ext cx="10300006" cy="1015706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Yandex Sans Text Light" panose="02000000000000000000"/>
              </a:rPr>
              <a:t>Сводка результатов </a:t>
            </a:r>
            <a:r>
              <a:rPr lang="en-US" sz="2800" b="1" dirty="0">
                <a:latin typeface="Yandex Sans Text Light" panose="02000000000000000000"/>
              </a:rPr>
              <a:t>K-</a:t>
            </a:r>
            <a:r>
              <a:rPr lang="ru-RU" sz="2800" b="1" dirty="0">
                <a:latin typeface="Yandex Sans Text Light" panose="02000000000000000000"/>
              </a:rPr>
              <a:t>ближайших соседей на тестовой части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10479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DABAB4-9834-4F91-9D9D-7C317B46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52450"/>
            <a:ext cx="84582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090578-13B3-4D47-A3F2-1A93309145ED}"/>
              </a:ext>
            </a:extLst>
          </p:cNvPr>
          <p:cNvSpPr txBox="1">
            <a:spLocks/>
          </p:cNvSpPr>
          <p:nvPr/>
        </p:nvSpPr>
        <p:spPr>
          <a:xfrm>
            <a:off x="0" y="1616559"/>
            <a:ext cx="12192000" cy="3624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563055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16559"/>
            <a:ext cx="12192000" cy="3624882"/>
          </a:xfrm>
        </p:spPr>
        <p:txBody>
          <a:bodyPr/>
          <a:lstStyle/>
          <a:p>
            <a:pPr algn="ctr"/>
            <a:r>
              <a:rPr lang="ru-RU" dirty="0"/>
              <a:t>Формирование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501205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BA6D58-1B0D-4347-9470-93D0B163E5EF}"/>
              </a:ext>
            </a:extLst>
          </p:cNvPr>
          <p:cNvSpPr txBox="1"/>
          <p:nvPr/>
        </p:nvSpPr>
        <p:spPr>
          <a:xfrm>
            <a:off x="433388" y="205666"/>
            <a:ext cx="11325224" cy="6652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Изучены возможности выгрузки данных из цифровых библиотек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ysClr val="windowText" lastClr="000000"/>
                </a:solidFill>
              </a:rPr>
              <a:t>API </a:t>
            </a:r>
            <a:r>
              <a:rPr lang="ru-RU" sz="2000" dirty="0">
                <a:solidFill>
                  <a:sysClr val="windowText" lastClr="000000"/>
                </a:solidFill>
              </a:rPr>
              <a:t>и </a:t>
            </a:r>
            <a:r>
              <a:rPr lang="ru-RU" sz="2000" baseline="0" dirty="0" err="1">
                <a:solidFill>
                  <a:sysClr val="windowText" lastClr="000000"/>
                </a:solidFill>
                <a:latin typeface="Yandex Sans Text Light" panose="02000000000000000000"/>
              </a:rPr>
              <a:t>Парсинг</a:t>
            </a:r>
            <a:endParaRPr lang="ru-RU" sz="20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Изучены возможности по фильтрации данных (параметры запроса)</a:t>
            </a:r>
          </a:p>
          <a:p>
            <a:pPr lvl="0">
              <a:lnSpc>
                <a:spcPct val="115000"/>
              </a:lnSpc>
            </a:pPr>
            <a:r>
              <a:rPr lang="ru-RU" sz="18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	</a:t>
            </a:r>
            <a:r>
              <a:rPr lang="ru-RU" sz="20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Использова</a:t>
            </a:r>
            <a:r>
              <a:rPr lang="ru-RU" sz="2000" dirty="0">
                <a:latin typeface="Yandex Sans Text Light" panose="02000000000000000000"/>
                <a:ea typeface="Calibri" panose="020F0502020204030204" pitchFamily="34" charset="0"/>
              </a:rPr>
              <a:t>лись параметры в </a:t>
            </a:r>
            <a:r>
              <a:rPr lang="en-US" sz="2000" dirty="0">
                <a:ea typeface="Calibri" panose="020F0502020204030204" pitchFamily="34" charset="0"/>
              </a:rPr>
              <a:t>URL</a:t>
            </a:r>
            <a:r>
              <a:rPr lang="ru-RU" sz="2000" dirty="0">
                <a:latin typeface="Yandex Sans Text Light" panose="02000000000000000000"/>
                <a:ea typeface="Calibri" panose="020F0502020204030204" pitchFamily="34" charset="0"/>
              </a:rPr>
              <a:t> и логические операторы в запросе</a:t>
            </a:r>
            <a:endParaRPr lang="ru-RU" sz="20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Изучены подходы к </a:t>
            </a:r>
            <a:r>
              <a:rPr lang="ru-RU" sz="2400" b="1" dirty="0">
                <a:latin typeface="Yandex Sans Text Light" panose="02000000000000000000"/>
                <a:ea typeface="Calibri" panose="020F0502020204030204" pitchFamily="34" charset="0"/>
              </a:rPr>
              <a:t>добыче</a:t>
            </a: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 </a:t>
            </a:r>
            <a:r>
              <a:rPr lang="ru-RU" sz="2400" b="1" dirty="0">
                <a:latin typeface="Yandex Sans Text Light" panose="02000000000000000000"/>
                <a:ea typeface="Calibri" panose="020F0502020204030204" pitchFamily="34" charset="0"/>
              </a:rPr>
              <a:t>данных</a:t>
            </a: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 из цифровых библиотек</a:t>
            </a:r>
          </a:p>
          <a:p>
            <a:pPr lvl="0">
              <a:lnSpc>
                <a:spcPct val="115000"/>
              </a:lnSpc>
            </a:pPr>
            <a:r>
              <a:rPr lang="ru-RU" sz="18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	</a:t>
            </a:r>
            <a:r>
              <a:rPr lang="ru-RU" sz="20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Использовалась сортировка по дате выхода</a:t>
            </a:r>
            <a:r>
              <a:rPr lang="en-US" sz="20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 (</a:t>
            </a:r>
            <a:r>
              <a:rPr lang="ru-RU" sz="20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с её ограничением на 5 ле</a:t>
            </a:r>
            <a:r>
              <a:rPr lang="ru-RU" sz="2000" dirty="0">
                <a:latin typeface="Yandex Sans Text Light" panose="02000000000000000000"/>
                <a:ea typeface="Calibri" panose="020F0502020204030204" pitchFamily="34" charset="0"/>
              </a:rPr>
              <a:t>т</a:t>
            </a:r>
            <a:r>
              <a:rPr lang="en-US" sz="2000" dirty="0">
                <a:effectLst/>
                <a:latin typeface="Yandex Sans Text Light" panose="02000000000000000000"/>
                <a:ea typeface="Calibri" panose="020F0502020204030204" pitchFamily="34" charset="0"/>
              </a:rPr>
              <a:t>)</a:t>
            </a:r>
            <a:r>
              <a:rPr lang="ru-RU" sz="2000" dirty="0">
                <a:latin typeface="Yandex Sans Text Light" panose="02000000000000000000"/>
                <a:ea typeface="Calibri" panose="020F0502020204030204" pitchFamily="34" charset="0"/>
              </a:rPr>
              <a:t> и релевантности</a:t>
            </a:r>
            <a:endParaRPr lang="ru-RU" sz="20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Выбраны необходимые признаки описывающие статьи</a:t>
            </a: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Заголовок (</a:t>
            </a:r>
            <a:r>
              <a:rPr lang="en-US" sz="2000" dirty="0">
                <a:solidFill>
                  <a:sysClr val="windowText" lastClr="000000"/>
                </a:solidFill>
              </a:rPr>
              <a:t>title</a:t>
            </a: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</a:rPr>
              <a:t>)</a:t>
            </a:r>
            <a:endParaRPr lang="ru-RU" sz="2000" baseline="0" dirty="0">
              <a:solidFill>
                <a:sysClr val="windowText" lastClr="000000"/>
              </a:solidFill>
              <a:latin typeface="Yandex Sans Text Light" panose="0200000000000000000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ru-RU" sz="2000" dirty="0">
                <a:solidFill>
                  <a:sysClr val="windowText" lastClr="000000"/>
                </a:solidFill>
                <a:effectLst/>
                <a:latin typeface="Yandex Sans Text Light" panose="02000000000000000000"/>
                <a:ea typeface="Calibri" panose="020F0502020204030204" pitchFamily="34" charset="0"/>
              </a:rPr>
              <a:t>Ссылка (</a:t>
            </a:r>
            <a:r>
              <a:rPr lang="en-US" sz="20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</a:rPr>
              <a:t>link</a:t>
            </a:r>
            <a:r>
              <a:rPr lang="ru-RU" sz="2000" dirty="0">
                <a:solidFill>
                  <a:sysClr val="windowText" lastClr="000000"/>
                </a:solidFill>
                <a:effectLst/>
                <a:latin typeface="Yandex Sans Text Light" panose="02000000000000000000"/>
                <a:ea typeface="Calibri" panose="020F0502020204030204" pitchFamily="34" charset="0"/>
              </a:rPr>
              <a:t>)</a:t>
            </a:r>
            <a:endParaRPr lang="en-US" sz="2000" dirty="0">
              <a:solidFill>
                <a:sysClr val="windowText" lastClr="000000"/>
              </a:solidFill>
              <a:effectLst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Авторы (</a:t>
            </a:r>
            <a:r>
              <a:rPr lang="en-US" sz="2000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authors</a:t>
            </a: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)</a:t>
            </a:r>
            <a:endParaRPr lang="en-US" sz="2000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ru-RU" sz="2000" dirty="0">
                <a:solidFill>
                  <a:sysClr val="windowText" lastClr="000000"/>
                </a:solidFill>
                <a:effectLst/>
                <a:latin typeface="Yandex Sans Text Light" panose="02000000000000000000"/>
                <a:ea typeface="Calibri" panose="020F0502020204030204" pitchFamily="34" charset="0"/>
              </a:rPr>
              <a:t>Дата вы</a:t>
            </a: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хода (</a:t>
            </a:r>
            <a:r>
              <a:rPr lang="en-US" sz="2000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date</a:t>
            </a: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)</a:t>
            </a:r>
            <a:endParaRPr lang="en-US" sz="2000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Аннотация (</a:t>
            </a:r>
            <a:r>
              <a:rPr lang="en-US" sz="2000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abstract</a:t>
            </a: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)</a:t>
            </a:r>
            <a:endParaRPr lang="en-US" sz="2000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Источник (</a:t>
            </a:r>
            <a:r>
              <a:rPr lang="en-US" sz="2000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source</a:t>
            </a:r>
            <a:r>
              <a:rPr lang="ru-RU" sz="20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)</a:t>
            </a:r>
            <a:endParaRPr lang="en-US" sz="2000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Реализована программа (парсер) для выгрузки данных из цифровых библиотек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456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5ED9BF83-5F50-45B3-97ED-12456856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01" y="463833"/>
            <a:ext cx="4722796" cy="122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83CCD1-132B-4C62-ACFC-04DA9B72F971}"/>
              </a:ext>
            </a:extLst>
          </p:cNvPr>
          <p:cNvSpPr txBox="1"/>
          <p:nvPr/>
        </p:nvSpPr>
        <p:spPr>
          <a:xfrm>
            <a:off x="6843659" y="2200994"/>
            <a:ext cx="5253091" cy="325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Есть расширенный поиск</a:t>
            </a:r>
          </a:p>
          <a:p>
            <a:pPr lvl="0">
              <a:lnSpc>
                <a:spcPct val="115000"/>
              </a:lnSpc>
            </a:pPr>
            <a:endParaRPr lang="ru-RU" sz="2000" b="1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Большое количество параметров </a:t>
            </a:r>
            <a:r>
              <a:rPr lang="en-US" sz="2000" b="1" dirty="0">
                <a:ea typeface="Calibri" panose="020F0502020204030204" pitchFamily="34" charset="0"/>
              </a:rPr>
              <a:t>URL</a:t>
            </a:r>
            <a:endParaRPr lang="ru-RU" sz="2000" b="1" dirty="0">
              <a:latin typeface="Yandex Sans Text Light" panose="0200000000000000000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sz="2000" b="1" dirty="0"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Большое количество статей </a:t>
            </a:r>
          </a:p>
          <a:p>
            <a:pPr lvl="0">
              <a:lnSpc>
                <a:spcPct val="115000"/>
              </a:lnSpc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(имеется ограничение выдачи</a:t>
            </a:r>
            <a:r>
              <a:rPr lang="en-US" sz="2000" b="1" dirty="0">
                <a:ea typeface="Calibri" panose="020F0502020204030204" pitchFamily="34" charset="0"/>
              </a:rPr>
              <a:t> </a:t>
            </a: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в 2000 статей)</a:t>
            </a:r>
          </a:p>
          <a:p>
            <a:pPr lvl="0">
              <a:lnSpc>
                <a:spcPct val="115000"/>
              </a:lnSpc>
            </a:pPr>
            <a:endParaRPr lang="ru-RU" sz="2000" b="1" dirty="0"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Удобно парсить</a:t>
            </a:r>
          </a:p>
          <a:p>
            <a:pPr lvl="0">
              <a:lnSpc>
                <a:spcPct val="115000"/>
              </a:lnSpc>
            </a:pPr>
            <a:endParaRPr lang="ru-RU" sz="2000" b="1" dirty="0">
              <a:latin typeface="Yandex Sans Text Light" panose="02000000000000000000"/>
              <a:ea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1B3F3B-192E-48ED-AA35-92747913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5" y="2100305"/>
            <a:ext cx="6148312" cy="34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1357CAD-2093-43B0-9A20-416451C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037" y="809624"/>
            <a:ext cx="7781926" cy="64770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Yandex Sans Text Light" panose="02000000000000000000"/>
              </a:rPr>
              <a:t>Псевдогенеральная совокупность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8E9E30B-2E06-4644-9BAC-A52336FA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b="1" dirty="0">
                <a:latin typeface="Yandex Sans Text Light" panose="02000000000000000000"/>
              </a:rPr>
              <a:t>2000 статей ИАД по запросу</a:t>
            </a:r>
            <a:r>
              <a:rPr lang="en-US" b="1" dirty="0"/>
              <a:t>:</a:t>
            </a:r>
            <a:endParaRPr lang="ru-RU" b="1" dirty="0">
              <a:latin typeface="Yandex Sans Text Light" panose="0200000000000000000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/>
              <a:t>Text Mining, Clustering, Classification, Machine Learning, Data Mining</a:t>
            </a:r>
            <a:endParaRPr lang="ru-RU" dirty="0">
              <a:latin typeface="Yandex Sans Text Light" panose="02000000000000000000"/>
            </a:endParaRPr>
          </a:p>
          <a:p>
            <a:pPr marL="0" indent="0">
              <a:buNone/>
            </a:pPr>
            <a:endParaRPr lang="ru-RU" sz="2400" dirty="0">
              <a:latin typeface="Yandex Sans Text Light" panose="02000000000000000000"/>
            </a:endParaRPr>
          </a:p>
          <a:p>
            <a:r>
              <a:rPr lang="ru-RU" b="1" dirty="0">
                <a:latin typeface="Yandex Sans Text Light" panose="02000000000000000000"/>
              </a:rPr>
              <a:t>2400 статей НЕ ИАД</a:t>
            </a:r>
            <a:r>
              <a:rPr lang="en-US" b="1" dirty="0">
                <a:latin typeface="Yandex Sans Text Light" panose="02000000000000000000"/>
              </a:rPr>
              <a:t> </a:t>
            </a:r>
            <a:r>
              <a:rPr lang="ru-RU" b="1" dirty="0">
                <a:latin typeface="Yandex Sans Text Light" panose="02000000000000000000"/>
              </a:rPr>
              <a:t>по тематикам (по 400 в каждой)</a:t>
            </a:r>
            <a:r>
              <a:rPr lang="en-US" b="1" dirty="0">
                <a:latin typeface="Yandex Sans Text Light" panose="02000000000000000000"/>
              </a:rPr>
              <a:t>:</a:t>
            </a:r>
            <a:endParaRPr lang="ru-RU" b="1" dirty="0">
              <a:latin typeface="Yandex Sans Text Light" panose="0200000000000000000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Hardware Architecture</a:t>
            </a: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Software Engineering</a:t>
            </a:r>
            <a:endParaRPr lang="en-US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Fuzzy Logic</a:t>
            </a: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Systems and Control</a:t>
            </a: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Databases</a:t>
            </a: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Computer Security</a:t>
            </a:r>
          </a:p>
          <a:p>
            <a:pPr marL="0" indent="0">
              <a:buNone/>
            </a:pPr>
            <a:endParaRPr lang="ru-RU" dirty="0">
              <a:latin typeface="Yandex Sans Text Light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424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B8AE50-0952-4AC0-A8DB-C3346D4E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74" y="672160"/>
            <a:ext cx="5743852" cy="64770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Yandex Sans Text Light" panose="02000000000000000000"/>
              </a:rPr>
              <a:t>Формирование выборки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F09F34C-5537-4223-90BE-18F8949B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485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Yandex Sans Text Light" panose="02000000000000000000"/>
              </a:rPr>
              <a:t>Использовался генератор случайных чисел</a:t>
            </a:r>
          </a:p>
          <a:p>
            <a:endParaRPr lang="ru-RU" b="1" dirty="0">
              <a:latin typeface="Yandex Sans Text Light" panose="02000000000000000000"/>
            </a:endParaRPr>
          </a:p>
          <a:p>
            <a:r>
              <a:rPr lang="ru-RU" b="1" dirty="0">
                <a:latin typeface="Yandex Sans Text Light" panose="02000000000000000000"/>
              </a:rPr>
              <a:t>1700 статей ИАД</a:t>
            </a:r>
          </a:p>
          <a:p>
            <a:pPr marL="0" indent="0">
              <a:buNone/>
            </a:pPr>
            <a:endParaRPr lang="ru-RU" sz="2400" dirty="0">
              <a:latin typeface="Yandex Sans Text Light" panose="02000000000000000000"/>
            </a:endParaRPr>
          </a:p>
          <a:p>
            <a:r>
              <a:rPr lang="ru-RU" b="1" dirty="0">
                <a:latin typeface="Yandex Sans Text Light" panose="02000000000000000000"/>
              </a:rPr>
              <a:t>1700 статей НЕ ИАД с распределением</a:t>
            </a:r>
            <a:r>
              <a:rPr lang="en-US" b="1" dirty="0">
                <a:latin typeface="Yandex Sans Text Light" panose="02000000000000000000"/>
              </a:rPr>
              <a:t> </a:t>
            </a:r>
            <a:r>
              <a:rPr lang="ru-RU" b="1" dirty="0">
                <a:latin typeface="Yandex Sans Text Light" panose="02000000000000000000"/>
              </a:rPr>
              <a:t>по тематикам</a:t>
            </a:r>
            <a:r>
              <a:rPr lang="en-US" b="1" dirty="0">
                <a:latin typeface="Yandex Sans Text Light" panose="02000000000000000000"/>
              </a:rPr>
              <a:t>:</a:t>
            </a: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Hardware Architecture</a:t>
            </a:r>
            <a:r>
              <a:rPr lang="ru-RU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0.181</a:t>
            </a:r>
            <a:endParaRPr lang="en-US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Software Engineering</a:t>
            </a:r>
            <a:r>
              <a:rPr lang="ru-RU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0.179</a:t>
            </a:r>
            <a:endParaRPr lang="en-US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Fuzzy Logic</a:t>
            </a:r>
            <a:r>
              <a:rPr lang="ru-RU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0.165</a:t>
            </a:r>
            <a:endParaRPr lang="en-US" dirty="0">
              <a:solidFill>
                <a:sysClr val="windowText" lastClr="000000"/>
              </a:solidFill>
              <a:latin typeface="Yandex Sans Text Light" panose="02000000000000000000"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Systems and Control</a:t>
            </a:r>
            <a:r>
              <a:rPr lang="ru-RU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0.162</a:t>
            </a:r>
            <a:endParaRPr lang="en-US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Databases</a:t>
            </a:r>
            <a:r>
              <a:rPr lang="ru-RU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0.161</a:t>
            </a:r>
            <a:endParaRPr lang="en-US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¾"/>
            </a:pPr>
            <a:r>
              <a:rPr lang="en-US" dirty="0">
                <a:solidFill>
                  <a:sysClr val="windowText" lastClr="000000"/>
                </a:solidFill>
                <a:ea typeface="Calibri" panose="020F0502020204030204" pitchFamily="34" charset="0"/>
              </a:rPr>
              <a:t>Computer Security</a:t>
            </a:r>
            <a:r>
              <a:rPr lang="ru-RU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0.152</a:t>
            </a:r>
            <a:endParaRPr lang="en-US" dirty="0">
              <a:solidFill>
                <a:sysClr val="windowText" lastClr="000000"/>
              </a:solidFill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Yandex Sans Text Light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9564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4C9D8-77DA-4173-B4D5-6133DE2B10DB}"/>
              </a:ext>
            </a:extLst>
          </p:cNvPr>
          <p:cNvSpPr txBox="1"/>
          <p:nvPr/>
        </p:nvSpPr>
        <p:spPr>
          <a:xfrm>
            <a:off x="1495560" y="1654796"/>
            <a:ext cx="9200879" cy="354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Проведена предварительная обработка данных</a:t>
            </a: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 err="1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л</a:t>
            </a:r>
            <a:r>
              <a:rPr lang="ru-RU" sz="2400" dirty="0" err="1">
                <a:solidFill>
                  <a:sysClr val="windowText" lastClr="000000"/>
                </a:solidFill>
                <a:effectLst/>
                <a:latin typeface="Yandex Sans Text Light" panose="02000000000000000000"/>
                <a:ea typeface="Calibri" panose="020F0502020204030204" pitchFamily="34" charset="0"/>
              </a:rPr>
              <a:t>ем</a:t>
            </a:r>
            <a:r>
              <a:rPr lang="ru-RU" sz="2400" dirty="0" err="1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матизация</a:t>
            </a:r>
            <a:endParaRPr lang="ru-RU" sz="2400" dirty="0">
              <a:solidFill>
                <a:sysClr val="windowText" lastClr="000000"/>
              </a:solidFill>
              <a:latin typeface="Yandex Sans Text Light" panose="02000000000000000000"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у</a:t>
            </a:r>
            <a:r>
              <a:rPr lang="ru-RU" sz="2400" dirty="0">
                <a:solidFill>
                  <a:sysClr val="windowText" lastClr="000000"/>
                </a:solidFill>
                <a:effectLst/>
                <a:latin typeface="Yandex Sans Text Light" panose="02000000000000000000"/>
                <a:ea typeface="Calibri" panose="020F0502020204030204" pitchFamily="34" charset="0"/>
              </a:rPr>
              <a:t>даление стоп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-слов</a:t>
            </a:r>
            <a:endParaRPr lang="en-US" sz="2400" dirty="0">
              <a:solidFill>
                <a:sysClr val="windowText" lastClr="000000"/>
              </a:solidFill>
              <a:latin typeface="Yandex Sans Text Light" panose="02000000000000000000"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en-US" sz="2400" dirty="0" err="1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tfc</a:t>
            </a:r>
            <a:r>
              <a:rPr lang="en-US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 – 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взвешивание</a:t>
            </a:r>
            <a:endParaRPr lang="en-US" sz="2400" dirty="0">
              <a:solidFill>
                <a:sysClr val="windowText" lastClr="000000"/>
              </a:solidFill>
              <a:latin typeface="Yandex Sans Text Light" panose="02000000000000000000"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бинарное кодирование меток классов (0 – ИАД</a:t>
            </a:r>
            <a:r>
              <a:rPr lang="en-US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, 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  <a:ea typeface="Calibri" panose="020F0502020204030204" pitchFamily="34" charset="0"/>
              </a:rPr>
              <a:t>1-НЕ ИАД)</a:t>
            </a:r>
            <a:endParaRPr lang="ru-RU" sz="24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effectLst/>
                <a:latin typeface="Yandex Sans Text Light" panose="02000000000000000000"/>
                <a:ea typeface="Calibri" panose="020F0502020204030204" pitchFamily="34" charset="0"/>
              </a:rPr>
              <a:t>Проведено отсечение низкочастотных терминов</a:t>
            </a:r>
            <a:endParaRPr lang="ru-RU" sz="2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  <a:p>
            <a:pPr marL="1143000" lvl="1" indent="-685800">
              <a:buFont typeface="Symbol" panose="05050102010706020507" pitchFamily="18" charset="2"/>
              <a:buChar char=""/>
            </a:pP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д</a:t>
            </a:r>
            <a:r>
              <a:rPr lang="ru-RU" sz="2400">
                <a:solidFill>
                  <a:sysClr val="windowText" lastClr="000000"/>
                </a:solidFill>
                <a:latin typeface="Yandex Sans Text Light" panose="02000000000000000000"/>
              </a:rPr>
              <a:t>ля </a:t>
            </a:r>
            <a:r>
              <a:rPr lang="ru-RU" sz="2400" dirty="0">
                <a:solidFill>
                  <a:sysClr val="windowText" lastClr="000000"/>
                </a:solidFill>
                <a:latin typeface="Yandex Sans Text Light" panose="02000000000000000000"/>
              </a:rPr>
              <a:t>начала были отсечены одночастотные слова</a:t>
            </a:r>
            <a:endParaRPr lang="en-US" sz="2400" dirty="0">
              <a:solidFill>
                <a:sysClr val="windowText" lastClr="000000"/>
              </a:solidFill>
              <a:latin typeface="Yandex Sans Text Light" panose="02000000000000000000"/>
            </a:endParaRP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Yandex Sans Text Light" panose="0200000000000000000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9B1D3F7-C710-44BC-86DB-1E592AF0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35" y="1282020"/>
            <a:ext cx="8129362" cy="507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606841-BAC5-498B-9814-AB1ABC45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78" y="384395"/>
            <a:ext cx="11223044" cy="64770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Yandex Sans Text Light" panose="02000000000000000000"/>
              </a:rPr>
              <a:t>График точность</a:t>
            </a:r>
            <a:r>
              <a:rPr lang="en-US" sz="4000" b="1" dirty="0">
                <a:latin typeface="Yandex Sans Text Light" panose="02000000000000000000"/>
              </a:rPr>
              <a:t>, </a:t>
            </a:r>
            <a:r>
              <a:rPr lang="ru-RU" sz="4000" b="1" dirty="0">
                <a:latin typeface="Yandex Sans Text Light" panose="02000000000000000000"/>
              </a:rPr>
              <a:t>количество слов – частота отсечения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A9E17-FDAB-45E5-BB30-74C3E7E6992D}"/>
              </a:ext>
            </a:extLst>
          </p:cNvPr>
          <p:cNvSpPr txBox="1"/>
          <p:nvPr/>
        </p:nvSpPr>
        <p:spPr>
          <a:xfrm>
            <a:off x="8900051" y="2045689"/>
            <a:ext cx="2916128" cy="113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Для классификации была выбрана частота отсечения –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3BFD8-224A-4DA3-82E7-D862EECFB8E3}"/>
              </a:ext>
            </a:extLst>
          </p:cNvPr>
          <p:cNvSpPr txBox="1"/>
          <p:nvPr/>
        </p:nvSpPr>
        <p:spPr>
          <a:xfrm>
            <a:off x="8900051" y="3429000"/>
            <a:ext cx="2916128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000" b="1" dirty="0">
                <a:latin typeface="Yandex Sans Text Light" panose="02000000000000000000"/>
                <a:ea typeface="Calibri" panose="020F0502020204030204" pitchFamily="34" charset="0"/>
              </a:rPr>
              <a:t>Количество оставшихся слов – 3772 </a:t>
            </a:r>
          </a:p>
        </p:txBody>
      </p:sp>
    </p:spTree>
    <p:extLst>
      <p:ext uri="{BB962C8B-B14F-4D97-AF65-F5344CB8AC3E}">
        <p14:creationId xmlns:p14="http://schemas.microsoft.com/office/powerpoint/2010/main" val="9980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666</Words>
  <Application>Microsoft Office PowerPoint</Application>
  <PresentationFormat>Широкоэкранный</PresentationFormat>
  <Paragraphs>154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Yandex Sans Text Light</vt:lpstr>
      <vt:lpstr>Yandex Sans Text Thin</vt:lpstr>
      <vt:lpstr>Тема Office</vt:lpstr>
      <vt:lpstr>Формирование выборок из цифровых библиотек и их исследование методами интеллектуального анализа данных</vt:lpstr>
      <vt:lpstr>Задача бинарной классификации научных статей</vt:lpstr>
      <vt:lpstr>Формирование выборки</vt:lpstr>
      <vt:lpstr>Презентация PowerPoint</vt:lpstr>
      <vt:lpstr>Презентация PowerPoint</vt:lpstr>
      <vt:lpstr>Псевдогенеральная совокупность</vt:lpstr>
      <vt:lpstr>Формирование выборки</vt:lpstr>
      <vt:lpstr>Презентация PowerPoint</vt:lpstr>
      <vt:lpstr>График точность, количество слов – частота отсечения</vt:lpstr>
      <vt:lpstr>Визуализация данных</vt:lpstr>
      <vt:lpstr>ИАД</vt:lpstr>
      <vt:lpstr>PCA</vt:lpstr>
      <vt:lpstr>ИАД</vt:lpstr>
      <vt:lpstr>Презентация PowerPoint</vt:lpstr>
      <vt:lpstr>Классификация</vt:lpstr>
      <vt:lpstr>Презентация PowerPoint</vt:lpstr>
      <vt:lpstr>Презентация PowerPoint</vt:lpstr>
      <vt:lpstr>Презентация PowerPoint</vt:lpstr>
      <vt:lpstr>Сводка результатов случайного леса на тестовой части выборки</vt:lpstr>
      <vt:lpstr>Сводка результатов логистической регрессии на тестовой части выборки</vt:lpstr>
      <vt:lpstr>Сводка результатов K-ближайших соседей на тестовой части выборки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Тренды в IT: 2k20</dc:title>
  <dc:creator>BIT</dc:creator>
  <cp:lastModifiedBy>BIT</cp:lastModifiedBy>
  <cp:revision>277</cp:revision>
  <dcterms:created xsi:type="dcterms:W3CDTF">2022-04-11T19:24:49Z</dcterms:created>
  <dcterms:modified xsi:type="dcterms:W3CDTF">2022-04-13T17:30:21Z</dcterms:modified>
</cp:coreProperties>
</file>