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E460-001D-40A5-94AD-3BDD04706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B89602-29ED-40A0-B7D5-D185D2A4C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A4B459-7D95-4D60-834E-8D4EA7C893EF}"/>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5" name="Footer Placeholder 4">
            <a:extLst>
              <a:ext uri="{FF2B5EF4-FFF2-40B4-BE49-F238E27FC236}">
                <a16:creationId xmlns:a16="http://schemas.microsoft.com/office/drawing/2014/main" id="{7C5A6C61-820D-47F9-BF6D-5ED039957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8F540-9011-4771-B482-0C38A7BEB27F}"/>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48477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6D4A-6E28-4779-807F-303BD8C4FB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32F29-D813-4582-B1A7-3DCE159B3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A2CC4-B86D-482C-9258-B8D011A176D9}"/>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5" name="Footer Placeholder 4">
            <a:extLst>
              <a:ext uri="{FF2B5EF4-FFF2-40B4-BE49-F238E27FC236}">
                <a16:creationId xmlns:a16="http://schemas.microsoft.com/office/drawing/2014/main" id="{95A75933-52FA-47E1-BB06-871EDB7C8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E8E10-C20B-45B6-AE9E-03DF9779C370}"/>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3810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5EE36-6677-49B6-A4A3-728A27B2C5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97AE3A-B8BD-4A6F-A70D-EBEE039EA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93BBC7-B044-4E8B-B502-43A66CCE0158}"/>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5" name="Footer Placeholder 4">
            <a:extLst>
              <a:ext uri="{FF2B5EF4-FFF2-40B4-BE49-F238E27FC236}">
                <a16:creationId xmlns:a16="http://schemas.microsoft.com/office/drawing/2014/main" id="{14E33301-96DB-4FE2-B498-4010B4BC0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410CF-E2B3-472F-87BB-7683F295BCAA}"/>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99753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2115-13AD-467D-A5CC-126826FF8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2ECF03-5042-4A55-9230-0870ECBC2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0B4D1-4449-44D1-BB3D-D9FAB9444577}"/>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5" name="Footer Placeholder 4">
            <a:extLst>
              <a:ext uri="{FF2B5EF4-FFF2-40B4-BE49-F238E27FC236}">
                <a16:creationId xmlns:a16="http://schemas.microsoft.com/office/drawing/2014/main" id="{24126286-1FDC-4382-B1E1-EB614FB72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90BBC-D8D8-4F95-9329-4FC7C34BF142}"/>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74951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0B97-79AE-463E-AAF9-3E8282164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DFEC35-715E-4F4A-8E4F-F8E3B7830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503A-E43B-4B34-8EB2-7BA2052EFA8F}"/>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5" name="Footer Placeholder 4">
            <a:extLst>
              <a:ext uri="{FF2B5EF4-FFF2-40B4-BE49-F238E27FC236}">
                <a16:creationId xmlns:a16="http://schemas.microsoft.com/office/drawing/2014/main" id="{C52F75A8-5B83-465C-8E10-10985E8A7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21148-7CEB-4971-A4C3-E58CF19DDFF4}"/>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89062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BFC9-6C1F-4403-A3FF-DC2CB4518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81D2A0-EF34-437B-BE07-66921A396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ACA3EA-2DC8-4BCA-94A5-8EEC1CC3A1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EE311-F062-4101-9EBD-1A0F7A5EA062}"/>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6" name="Footer Placeholder 5">
            <a:extLst>
              <a:ext uri="{FF2B5EF4-FFF2-40B4-BE49-F238E27FC236}">
                <a16:creationId xmlns:a16="http://schemas.microsoft.com/office/drawing/2014/main" id="{48D12CA8-1838-4CC5-9C96-EEF8BD84F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D0D43-DA5C-4BF0-8122-36FDF903231D}"/>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23858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E438-26D8-4FCF-8F87-85BDE7400D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DA002-E6A1-4421-89C5-4EA5C3DDF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3F15D4-F2D4-47B0-AC18-989752CA86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3F7F7B-F486-4D46-AD5A-4A010F526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AC534-325C-448E-8A9A-42456A6D6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276A74-CABA-4FD7-A54D-EC3A3ADAB201}"/>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8" name="Footer Placeholder 7">
            <a:extLst>
              <a:ext uri="{FF2B5EF4-FFF2-40B4-BE49-F238E27FC236}">
                <a16:creationId xmlns:a16="http://schemas.microsoft.com/office/drawing/2014/main" id="{DDF9EDCA-DBC0-407B-9978-49BE389853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41DEDB-690C-42F8-B158-C01812BDB45B}"/>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35828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6EF9-9D4B-4F41-85D9-AD7ED81329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AD64A1-D251-471B-90E7-8737BDAA1766}"/>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4" name="Footer Placeholder 3">
            <a:extLst>
              <a:ext uri="{FF2B5EF4-FFF2-40B4-BE49-F238E27FC236}">
                <a16:creationId xmlns:a16="http://schemas.microsoft.com/office/drawing/2014/main" id="{1D7C8AB1-54B2-499B-8EC7-0473600EAB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C35204-8FFA-4311-B785-1BBC98EA1B97}"/>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67752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47DF0-1D46-48BA-A009-2F30584CE61F}"/>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3" name="Footer Placeholder 2">
            <a:extLst>
              <a:ext uri="{FF2B5EF4-FFF2-40B4-BE49-F238E27FC236}">
                <a16:creationId xmlns:a16="http://schemas.microsoft.com/office/drawing/2014/main" id="{79021E09-8A84-470E-8D04-0DCACFD50E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8C3264-9E3D-4498-B093-E853B3720EAB}"/>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59794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7908-95D4-40A9-8538-D5248C2EB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DF9133-03BA-4171-B18B-65919C3B3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7002FE-CC64-43AF-B898-59C1004E6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A1E69-693D-4FA5-816B-36EAC3AA4BF6}"/>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6" name="Footer Placeholder 5">
            <a:extLst>
              <a:ext uri="{FF2B5EF4-FFF2-40B4-BE49-F238E27FC236}">
                <a16:creationId xmlns:a16="http://schemas.microsoft.com/office/drawing/2014/main" id="{0E8822FA-FB4E-4FEA-B781-AEC29A4C2A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61BB2-D6E2-4A75-AF24-AB605B8006C4}"/>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69351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22B-1930-447A-99AF-F9D3F97C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6C3970-D8E4-46E4-AA11-00E70D7F6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1AA8DD-7FC0-48E2-8E08-4403A6218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2305F-C40C-4187-8F43-660B4C534282}"/>
              </a:ext>
            </a:extLst>
          </p:cNvPr>
          <p:cNvSpPr>
            <a:spLocks noGrp="1"/>
          </p:cNvSpPr>
          <p:nvPr>
            <p:ph type="dt" sz="half" idx="10"/>
          </p:nvPr>
        </p:nvSpPr>
        <p:spPr/>
        <p:txBody>
          <a:bodyPr/>
          <a:lstStyle/>
          <a:p>
            <a:fld id="{7143C599-6EEE-4841-AF8B-BAE27603A710}" type="datetimeFigureOut">
              <a:rPr lang="en-IN" smtClean="0"/>
              <a:t>04-03-2021</a:t>
            </a:fld>
            <a:endParaRPr lang="en-IN"/>
          </a:p>
        </p:txBody>
      </p:sp>
      <p:sp>
        <p:nvSpPr>
          <p:cNvPr id="6" name="Footer Placeholder 5">
            <a:extLst>
              <a:ext uri="{FF2B5EF4-FFF2-40B4-BE49-F238E27FC236}">
                <a16:creationId xmlns:a16="http://schemas.microsoft.com/office/drawing/2014/main" id="{D5F4E980-55B1-4EBA-9E9C-F30EF861FA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1CB317-3BEE-4B86-AE2D-99EB93ECA7FC}"/>
              </a:ext>
            </a:extLst>
          </p:cNvPr>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61511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AE18F-D73B-4EB3-812C-8D93B89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C4165E-AF81-41A7-AA2A-3294658A2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D07EB-C9D1-44DB-A3FF-2612C933F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3C599-6EEE-4841-AF8B-BAE27603A710}" type="datetimeFigureOut">
              <a:rPr lang="en-IN" smtClean="0"/>
              <a:t>04-03-2021</a:t>
            </a:fld>
            <a:endParaRPr lang="en-IN"/>
          </a:p>
        </p:txBody>
      </p:sp>
      <p:sp>
        <p:nvSpPr>
          <p:cNvPr id="5" name="Footer Placeholder 4">
            <a:extLst>
              <a:ext uri="{FF2B5EF4-FFF2-40B4-BE49-F238E27FC236}">
                <a16:creationId xmlns:a16="http://schemas.microsoft.com/office/drawing/2014/main" id="{5B890A0C-0199-4DE7-9A2A-4066CF22F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EDD1CB-38E8-454F-9005-DAC360C49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EBABE-A652-4869-8AD5-17767C476615}" type="slidenum">
              <a:rPr lang="en-IN" smtClean="0"/>
              <a:t>‹#›</a:t>
            </a:fld>
            <a:endParaRPr lang="en-IN"/>
          </a:p>
        </p:txBody>
      </p:sp>
    </p:spTree>
    <p:extLst>
      <p:ext uri="{BB962C8B-B14F-4D97-AF65-F5344CB8AC3E}">
        <p14:creationId xmlns:p14="http://schemas.microsoft.com/office/powerpoint/2010/main" val="70317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4121D-2CEB-4993-B3EB-EBE33DAEE7BD}"/>
              </a:ext>
            </a:extLst>
          </p:cNvPr>
          <p:cNvSpPr/>
          <p:nvPr/>
        </p:nvSpPr>
        <p:spPr>
          <a:xfrm>
            <a:off x="2496185" y="2952750"/>
            <a:ext cx="7199630" cy="95250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300"/>
              </a:spcAft>
            </a:pPr>
            <a:r>
              <a:rPr lang="en-US" sz="1400">
                <a:effectLst/>
                <a:latin typeface="Cambria" panose="02040503050406030204" pitchFamily="18" charset="0"/>
                <a:ea typeface="Calibri" panose="020F0502020204030204" pitchFamily="34" charset="0"/>
                <a:cs typeface="Raavi" panose="020B0502040204020203" pitchFamily="34" charset="0"/>
              </a:rPr>
              <a:t>Title of the Project</a:t>
            </a:r>
            <a:endParaRPr lang="en-IN" sz="1100">
              <a:effectLst/>
              <a:ea typeface="Calibri" panose="020F0502020204030204" pitchFamily="34" charset="0"/>
              <a:cs typeface="Raavi" panose="020B0502040204020203" pitchFamily="34" charset="0"/>
            </a:endParaRPr>
          </a:p>
          <a:p>
            <a:pPr algn="ctr">
              <a:lnSpc>
                <a:spcPct val="107000"/>
              </a:lnSpc>
              <a:spcAft>
                <a:spcPts val="300"/>
              </a:spcAft>
            </a:pPr>
            <a:r>
              <a:rPr lang="en-US" sz="1100">
                <a:effectLst/>
                <a:latin typeface="Cambria" panose="02040503050406030204" pitchFamily="18" charset="0"/>
                <a:ea typeface="Calibri" panose="020F0502020204030204" pitchFamily="34" charset="0"/>
                <a:cs typeface="Raavi" panose="020B0502040204020203" pitchFamily="34" charset="0"/>
              </a:rPr>
              <a:t>Group Number - Student Name, Student Name, Student Name,</a:t>
            </a:r>
            <a:endParaRPr lang="en-IN" sz="1100">
              <a:effectLst/>
              <a:ea typeface="Calibri" panose="020F0502020204030204" pitchFamily="34" charset="0"/>
              <a:cs typeface="Raavi" panose="020B0502040204020203" pitchFamily="34" charset="0"/>
            </a:endParaRPr>
          </a:p>
          <a:p>
            <a:pPr algn="ctr">
              <a:lnSpc>
                <a:spcPct val="107000"/>
              </a:lnSpc>
              <a:spcAft>
                <a:spcPts val="300"/>
              </a:spcAft>
            </a:pPr>
            <a:r>
              <a:rPr lang="en-US" sz="1100">
                <a:effectLst/>
                <a:latin typeface="Cambria" panose="02040503050406030204" pitchFamily="18" charset="0"/>
                <a:ea typeface="Calibri" panose="020F0502020204030204" pitchFamily="34" charset="0"/>
                <a:cs typeface="Raavi" panose="020B0502040204020203" pitchFamily="34" charset="0"/>
              </a:rPr>
              <a:t>Introduction to Data Science</a:t>
            </a:r>
            <a:endParaRPr lang="en-IN" sz="1100">
              <a:effectLst/>
              <a:ea typeface="Calibri" panose="020F0502020204030204" pitchFamily="34" charset="0"/>
              <a:cs typeface="Raavi" panose="020B0502040204020203" pitchFamily="34" charset="0"/>
            </a:endParaRPr>
          </a:p>
          <a:p>
            <a:pPr algn="ctr">
              <a:lnSpc>
                <a:spcPct val="107000"/>
              </a:lnSpc>
              <a:spcAft>
                <a:spcPts val="300"/>
              </a:spcAft>
            </a:pPr>
            <a:r>
              <a:rPr lang="en-US" sz="1100">
                <a:effectLst/>
                <a:latin typeface="Cambria" panose="02040503050406030204" pitchFamily="18" charset="0"/>
                <a:ea typeface="Calibri" panose="020F0502020204030204" pitchFamily="34" charset="0"/>
                <a:cs typeface="Raavi" panose="020B0502040204020203" pitchFamily="34" charset="0"/>
              </a:rPr>
              <a:t>M.Tech Data Science and Engineering – Cluster Batch 4</a:t>
            </a:r>
            <a:endParaRPr lang="en-IN" sz="1100">
              <a:effectLst/>
              <a:ea typeface="Calibri" panose="020F0502020204030204" pitchFamily="34" charset="0"/>
              <a:cs typeface="Raavi" panose="020B0502040204020203" pitchFamily="34" charset="0"/>
            </a:endParaRPr>
          </a:p>
          <a:p>
            <a:pPr algn="ctr">
              <a:lnSpc>
                <a:spcPct val="107000"/>
              </a:lnSpc>
              <a:spcAft>
                <a:spcPts val="300"/>
              </a:spcAft>
            </a:pPr>
            <a:r>
              <a:rPr lang="en-US" sz="1100">
                <a:effectLst/>
                <a:latin typeface="Cambria" panose="02040503050406030204" pitchFamily="18" charset="0"/>
                <a:ea typeface="Calibri" panose="020F0502020204030204" pitchFamily="34" charset="0"/>
                <a:cs typeface="Raavi" panose="020B0502040204020203" pitchFamily="34" charset="0"/>
              </a:rPr>
              <a:t> </a:t>
            </a:r>
            <a:endParaRPr lang="en-IN" sz="1100">
              <a:effectLst/>
              <a:ea typeface="Calibri" panose="020F0502020204030204" pitchFamily="34" charset="0"/>
              <a:cs typeface="Raavi" panose="020B0502040204020203" pitchFamily="34" charset="0"/>
            </a:endParaRPr>
          </a:p>
        </p:txBody>
      </p:sp>
      <p:sp>
        <p:nvSpPr>
          <p:cNvPr id="5" name="Rectangle 4">
            <a:extLst>
              <a:ext uri="{FF2B5EF4-FFF2-40B4-BE49-F238E27FC236}">
                <a16:creationId xmlns:a16="http://schemas.microsoft.com/office/drawing/2014/main" id="{456956B7-7BB9-4378-A883-1EBCAB10BCF4}"/>
              </a:ext>
            </a:extLst>
          </p:cNvPr>
          <p:cNvSpPr/>
          <p:nvPr/>
        </p:nvSpPr>
        <p:spPr>
          <a:xfrm>
            <a:off x="8643841" y="3295650"/>
            <a:ext cx="177165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a:effectLst/>
                <a:latin typeface="Cambria" panose="02040503050406030204" pitchFamily="18" charset="0"/>
                <a:ea typeface="Calibri" panose="020F0502020204030204" pitchFamily="34" charset="0"/>
                <a:cs typeface="Raavi" panose="020B0502040204020203" pitchFamily="34" charset="0"/>
              </a:rPr>
              <a:t>dd-mmm-yyyy</a:t>
            </a:r>
            <a:endParaRPr lang="en-IN" sz="1100">
              <a:effectLst/>
              <a:ea typeface="Calibri" panose="020F0502020204030204" pitchFamily="34" charset="0"/>
              <a:cs typeface="Raavi" panose="020B0502040204020203" pitchFamily="34" charset="0"/>
            </a:endParaRPr>
          </a:p>
        </p:txBody>
      </p:sp>
    </p:spTree>
    <p:extLst>
      <p:ext uri="{BB962C8B-B14F-4D97-AF65-F5344CB8AC3E}">
        <p14:creationId xmlns:p14="http://schemas.microsoft.com/office/powerpoint/2010/main" val="200453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D84EA-C286-40E5-A0D7-14B678E65671}"/>
              </a:ext>
            </a:extLst>
          </p:cNvPr>
          <p:cNvSpPr txBox="1"/>
          <p:nvPr/>
        </p:nvSpPr>
        <p:spPr>
          <a:xfrm>
            <a:off x="513768" y="373224"/>
            <a:ext cx="11196150" cy="2489849"/>
          </a:xfrm>
          <a:prstGeom prst="rect">
            <a:avLst/>
          </a:prstGeom>
          <a:noFill/>
        </p:spPr>
        <p:txBody>
          <a:bodyPr wrap="square" rtlCol="0">
            <a:spAutoFit/>
          </a:bodyPr>
          <a:lstStyle/>
          <a:p>
            <a:pPr algn="ctr">
              <a:lnSpc>
                <a:spcPct val="107000"/>
              </a:lnSpc>
              <a:spcAft>
                <a:spcPts val="400"/>
              </a:spcAft>
            </a:pPr>
            <a:r>
              <a:rPr lang="en-US" sz="1400" b="1" dirty="0">
                <a:effectLst/>
                <a:latin typeface="Cambria" panose="02040503050406030204" pitchFamily="18" charset="0"/>
                <a:ea typeface="Calibri" panose="020F0502020204030204" pitchFamily="34" charset="0"/>
                <a:cs typeface="Calibri" panose="020F0502020204030204" pitchFamily="34" charset="0"/>
              </a:rPr>
              <a:t>Overview</a:t>
            </a:r>
            <a:endParaRPr lang="en-IN" sz="1400" b="1" dirty="0">
              <a:effectLst/>
              <a:ea typeface="Calibri" panose="020F0502020204030204" pitchFamily="34" charset="0"/>
              <a:cs typeface="Raavi" panose="020B0502040204020203" pitchFamily="34" charset="0"/>
            </a:endParaRPr>
          </a:p>
          <a:p>
            <a:pPr marL="342900" indent="-342900">
              <a:lnSpc>
                <a:spcPct val="107000"/>
              </a:lnSpc>
              <a:spcAft>
                <a:spcPts val="200"/>
              </a:spcAft>
              <a:buFont typeface="Symbol" panose="05050102010706020507" pitchFamily="18" charset="2"/>
              <a:buChar char=""/>
            </a:pPr>
            <a:r>
              <a:rPr lang="en-US" sz="1400" b="1" dirty="0">
                <a:effectLst/>
                <a:ea typeface="Calibri" panose="020F0502020204030204" pitchFamily="34" charset="0"/>
                <a:cs typeface="Raavi" panose="020B0502040204020203" pitchFamily="34" charset="0"/>
              </a:rPr>
              <a:t>Objective</a:t>
            </a:r>
            <a:r>
              <a:rPr lang="en-US" sz="1400" dirty="0">
                <a:effectLst/>
                <a:ea typeface="Calibri" panose="020F0502020204030204" pitchFamily="34" charset="0"/>
                <a:cs typeface="Raavi" panose="020B0502040204020203" pitchFamily="34" charset="0"/>
              </a:rPr>
              <a:t> –  </a:t>
            </a:r>
            <a:r>
              <a:rPr lang="en-US" sz="1400" dirty="0">
                <a:solidFill>
                  <a:srgbClr val="292929"/>
                </a:solidFill>
                <a:latin typeface="charter"/>
              </a:rPr>
              <a:t>Due to the rise and rapid growth of E-Commerce, use of credit cards for online purchases has dramatically increased. As credit card becomes the most popular mode of payment for both online as well as regular purchase, cases of fraud associated with it are also rising. Detecting fraud transactions is of great </a:t>
            </a:r>
            <a:r>
              <a:rPr lang="en-US" sz="1400" b="0" i="0" dirty="0">
                <a:solidFill>
                  <a:srgbClr val="292929"/>
                </a:solidFill>
                <a:effectLst/>
                <a:latin typeface="charter"/>
              </a:rPr>
              <a:t>importance for any credit card c</a:t>
            </a:r>
            <a:r>
              <a:rPr lang="en-US" sz="1400" dirty="0">
                <a:solidFill>
                  <a:srgbClr val="292929"/>
                </a:solidFill>
                <a:latin typeface="charter"/>
              </a:rPr>
              <a:t>ompany since it’s important that credit card companies can recognize fraudulent credit card transactions so that customers are not charged for items that they did not purchase. The techniques applied here on one such dataset can help classify such fraudulent transactions</a:t>
            </a:r>
          </a:p>
          <a:p>
            <a:pPr>
              <a:lnSpc>
                <a:spcPct val="107000"/>
              </a:lnSpc>
              <a:spcAft>
                <a:spcPts val="200"/>
              </a:spcAft>
            </a:pP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b="1" dirty="0">
                <a:effectLst/>
                <a:ea typeface="Calibri" panose="020F0502020204030204" pitchFamily="34" charset="0"/>
                <a:cs typeface="Raavi" panose="020B0502040204020203" pitchFamily="34" charset="0"/>
              </a:rPr>
              <a:t>Methodology</a:t>
            </a:r>
            <a:r>
              <a:rPr lang="en-US" sz="1400" dirty="0">
                <a:effectLst/>
                <a:ea typeface="Calibri" panose="020F0502020204030204" pitchFamily="34" charset="0"/>
                <a:cs typeface="Raavi" panose="020B0502040204020203" pitchFamily="34" charset="0"/>
              </a:rPr>
              <a:t> -  We started with the basic understanding of data provided to us namely statistical and visual aspects. </a:t>
            </a:r>
            <a:r>
              <a:rPr lang="en-US" sz="1400" dirty="0">
                <a:ea typeface="Calibri" panose="020F0502020204030204" pitchFamily="34" charset="0"/>
                <a:cs typeface="Raavi" panose="020B0502040204020203" pitchFamily="34" charset="0"/>
              </a:rPr>
              <a:t>After applying feature engineering techniques such as scaling and normalization, we have implemented different classifiers using Decision Tree, Naïve Bayes and Logistic Regression approaches and compared their accuracies. </a:t>
            </a:r>
            <a:endParaRPr lang="en-IN" sz="1400" dirty="0">
              <a:effectLst/>
              <a:ea typeface="Calibri" panose="020F0502020204030204" pitchFamily="34" charset="0"/>
              <a:cs typeface="Raavi" panose="020B0502040204020203" pitchFamily="34" charset="0"/>
            </a:endParaRPr>
          </a:p>
        </p:txBody>
      </p:sp>
      <p:sp>
        <p:nvSpPr>
          <p:cNvPr id="6" name="TextBox 5">
            <a:extLst>
              <a:ext uri="{FF2B5EF4-FFF2-40B4-BE49-F238E27FC236}">
                <a16:creationId xmlns:a16="http://schemas.microsoft.com/office/drawing/2014/main" id="{58FB5674-E907-4B3E-BFD6-971E49386EAC}"/>
              </a:ext>
            </a:extLst>
          </p:cNvPr>
          <p:cNvSpPr txBox="1"/>
          <p:nvPr/>
        </p:nvSpPr>
        <p:spPr>
          <a:xfrm>
            <a:off x="513769" y="3130421"/>
            <a:ext cx="11196150" cy="3161443"/>
          </a:xfrm>
          <a:prstGeom prst="rect">
            <a:avLst/>
          </a:prstGeom>
          <a:noFill/>
        </p:spPr>
        <p:txBody>
          <a:bodyPr wrap="square" rtlCol="0">
            <a:spAutoFit/>
          </a:bodyPr>
          <a:lstStyle/>
          <a:p>
            <a:pPr algn="ctr">
              <a:lnSpc>
                <a:spcPct val="107000"/>
              </a:lnSpc>
              <a:spcAft>
                <a:spcPts val="400"/>
              </a:spcAft>
            </a:pPr>
            <a:r>
              <a:rPr lang="en-US" sz="1400" dirty="0">
                <a:effectLst/>
                <a:latin typeface="Cambria" panose="02040503050406030204" pitchFamily="18" charset="0"/>
                <a:ea typeface="Calibri" panose="020F0502020204030204" pitchFamily="34" charset="0"/>
                <a:cs typeface="Calibri" panose="020F0502020204030204" pitchFamily="34" charset="0"/>
              </a:rPr>
              <a:t>Dataset</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How many features – The data set has 30 features (class column not included here – can discuss further)</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Size of the dataset – The data set has 284807 entries and total size is 67.4 MB.</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Multiple files – The data set doesn’t have multiple files.</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What kind of data – The data is numerical where most of the features have went through the PCA transformation except two namely ‘Time’ and ‘Amount’.</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Balanced or imbalanced – The data set is highly imbalanced as there are </a:t>
            </a:r>
            <a:r>
              <a:rPr lang="fr-FR" sz="1400" dirty="0">
                <a:effectLst/>
                <a:ea typeface="Calibri" panose="020F0502020204030204" pitchFamily="34" charset="0"/>
                <a:cs typeface="Raavi" panose="020B0502040204020203" pitchFamily="34" charset="0"/>
              </a:rPr>
              <a:t>282493 non-fraudulent transactions and 460 fraudulent transactions. The same can also be viewed visually</a:t>
            </a: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Distribution of Training set, validation set, testing set</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Missing data and Preprocessing challenges</a:t>
            </a:r>
            <a:endParaRPr lang="en-IN" sz="1400" dirty="0">
              <a:effectLst/>
              <a:ea typeface="Calibri" panose="020F0502020204030204" pitchFamily="34" charset="0"/>
              <a:cs typeface="Raavi" panose="020B0502040204020203" pitchFamily="34" charset="0"/>
            </a:endParaRPr>
          </a:p>
          <a:p>
            <a:endParaRPr lang="en-IN" dirty="0"/>
          </a:p>
        </p:txBody>
      </p:sp>
    </p:spTree>
    <p:extLst>
      <p:ext uri="{BB962C8B-B14F-4D97-AF65-F5344CB8AC3E}">
        <p14:creationId xmlns:p14="http://schemas.microsoft.com/office/powerpoint/2010/main" val="378281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CD1D7-DA28-4A4F-878A-5E6976AA1C9E}"/>
              </a:ext>
            </a:extLst>
          </p:cNvPr>
          <p:cNvSpPr txBox="1"/>
          <p:nvPr/>
        </p:nvSpPr>
        <p:spPr>
          <a:xfrm>
            <a:off x="681720" y="107303"/>
            <a:ext cx="11196150" cy="6978192"/>
          </a:xfrm>
          <a:prstGeom prst="rect">
            <a:avLst/>
          </a:prstGeom>
          <a:noFill/>
        </p:spPr>
        <p:txBody>
          <a:bodyPr wrap="square" rtlCol="0">
            <a:spAutoFit/>
          </a:bodyPr>
          <a:lstStyle/>
          <a:p>
            <a:pPr algn="ctr">
              <a:lnSpc>
                <a:spcPct val="107000"/>
              </a:lnSpc>
              <a:spcAft>
                <a:spcPts val="400"/>
              </a:spcAft>
            </a:pPr>
            <a:r>
              <a:rPr lang="en-US" sz="1400" dirty="0">
                <a:effectLst/>
                <a:latin typeface="Cambria" panose="02040503050406030204" pitchFamily="18" charset="0"/>
                <a:ea typeface="Calibri" panose="020F0502020204030204" pitchFamily="34" charset="0"/>
                <a:cs typeface="Calibri" panose="020F0502020204030204" pitchFamily="34" charset="0"/>
              </a:rPr>
              <a:t>Dataset</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highlight>
                  <a:srgbClr val="FFFF00"/>
                </a:highlight>
                <a:ea typeface="Calibri" panose="020F0502020204030204" pitchFamily="34" charset="0"/>
                <a:cs typeface="Raavi" panose="020B0502040204020203" pitchFamily="34" charset="0"/>
              </a:rPr>
              <a:t>How many features</a:t>
            </a:r>
            <a:r>
              <a:rPr lang="en-US" sz="1400" dirty="0">
                <a:effectLst/>
                <a:ea typeface="Calibri" panose="020F0502020204030204" pitchFamily="34" charset="0"/>
                <a:cs typeface="Raavi" panose="020B0502040204020203" pitchFamily="34" charset="0"/>
              </a:rPr>
              <a:t> – The data set has 30 features (class column not included here – can discuss further)</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Size of the dataset – The data set has 284807 entries and total size is 67.4 MB.</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Multiple files – The data set doesn’t have multiple files.</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What kind of data – The data is numerical where most of the features have went through the PCA transformation except two namely ‘Time’ and ‘Amount’.</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Balanced or imbalanced – The data set is highly imbalanced as there are </a:t>
            </a:r>
            <a:r>
              <a:rPr lang="fr-FR" sz="1400" dirty="0">
                <a:effectLst/>
                <a:ea typeface="Calibri" panose="020F0502020204030204" pitchFamily="34" charset="0"/>
                <a:cs typeface="Raavi" panose="020B0502040204020203" pitchFamily="34" charset="0"/>
              </a:rPr>
              <a:t>282493 non-fraudulent transactions and 460 fraudulent transactions. The same can also be viewed visually</a:t>
            </a:r>
          </a:p>
          <a:p>
            <a:pPr lvl="0">
              <a:lnSpc>
                <a:spcPct val="107000"/>
              </a:lnSpc>
              <a:spcAft>
                <a:spcPts val="200"/>
              </a:spcAft>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lvl="0">
              <a:lnSpc>
                <a:spcPct val="107000"/>
              </a:lnSpc>
              <a:spcAft>
                <a:spcPts val="200"/>
              </a:spcAft>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endParaRPr lang="fr-FR"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highlight>
                  <a:srgbClr val="FFFF00"/>
                </a:highlight>
                <a:ea typeface="Calibri" panose="020F0502020204030204" pitchFamily="34" charset="0"/>
                <a:cs typeface="Raavi" panose="020B0502040204020203" pitchFamily="34" charset="0"/>
              </a:rPr>
              <a:t>Distribution of Training set, validation set, testing set </a:t>
            </a:r>
            <a:r>
              <a:rPr lang="en-US" sz="1400" dirty="0">
                <a:effectLst/>
                <a:ea typeface="Calibri" panose="020F0502020204030204" pitchFamily="34" charset="0"/>
                <a:cs typeface="Raavi" panose="020B0502040204020203" pitchFamily="34" charset="0"/>
              </a:rPr>
              <a:t>– Need to discuss this</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Missing data and Preprocessing challenges – The challenge of missing data was not ther</a:t>
            </a:r>
            <a:r>
              <a:rPr lang="en-US" sz="1400" dirty="0">
                <a:ea typeface="Calibri" panose="020F0502020204030204" pitchFamily="34" charset="0"/>
                <a:cs typeface="Raavi" panose="020B0502040204020203" pitchFamily="34" charset="0"/>
              </a:rPr>
              <a:t>e and t</a:t>
            </a:r>
            <a:r>
              <a:rPr lang="en-US" sz="1400" dirty="0">
                <a:effectLst/>
                <a:ea typeface="Calibri" panose="020F0502020204030204" pitchFamily="34" charset="0"/>
                <a:cs typeface="Raavi" panose="020B0502040204020203" pitchFamily="34" charset="0"/>
              </a:rPr>
              <a:t>he only preprocessing required on the data was removing duplicate rows.</a:t>
            </a:r>
            <a:endParaRPr lang="en-IN" sz="1400" dirty="0">
              <a:effectLst/>
              <a:ea typeface="Calibri" panose="020F0502020204030204" pitchFamily="34" charset="0"/>
              <a:cs typeface="Raavi" panose="020B0502040204020203" pitchFamily="34" charset="0"/>
            </a:endParaRPr>
          </a:p>
          <a:p>
            <a:endParaRPr lang="en-IN" dirty="0"/>
          </a:p>
        </p:txBody>
      </p:sp>
      <p:pic>
        <p:nvPicPr>
          <p:cNvPr id="4" name="Picture 3">
            <a:extLst>
              <a:ext uri="{FF2B5EF4-FFF2-40B4-BE49-F238E27FC236}">
                <a16:creationId xmlns:a16="http://schemas.microsoft.com/office/drawing/2014/main" id="{3F30C332-6456-4267-BC7A-45ECA60B9A73}"/>
              </a:ext>
            </a:extLst>
          </p:cNvPr>
          <p:cNvPicPr>
            <a:picLocks noChangeAspect="1"/>
          </p:cNvPicPr>
          <p:nvPr/>
        </p:nvPicPr>
        <p:blipFill>
          <a:blip r:embed="rId2"/>
          <a:stretch>
            <a:fillRect/>
          </a:stretch>
        </p:blipFill>
        <p:spPr>
          <a:xfrm>
            <a:off x="1576873" y="2183408"/>
            <a:ext cx="5489996" cy="3358976"/>
          </a:xfrm>
          <a:prstGeom prst="rect">
            <a:avLst/>
          </a:prstGeom>
        </p:spPr>
      </p:pic>
    </p:spTree>
    <p:extLst>
      <p:ext uri="{BB962C8B-B14F-4D97-AF65-F5344CB8AC3E}">
        <p14:creationId xmlns:p14="http://schemas.microsoft.com/office/powerpoint/2010/main" val="384953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EDC20F-C518-4D6A-927D-944456300DB3}"/>
              </a:ext>
            </a:extLst>
          </p:cNvPr>
          <p:cNvSpPr txBox="1"/>
          <p:nvPr/>
        </p:nvSpPr>
        <p:spPr>
          <a:xfrm>
            <a:off x="569166" y="373224"/>
            <a:ext cx="11075437" cy="2444259"/>
          </a:xfrm>
          <a:prstGeom prst="rect">
            <a:avLst/>
          </a:prstGeom>
          <a:noFill/>
        </p:spPr>
        <p:txBody>
          <a:bodyPr wrap="square" rtlCol="0">
            <a:spAutoFit/>
          </a:bodyPr>
          <a:lstStyle/>
          <a:p>
            <a:pPr algn="ctr">
              <a:lnSpc>
                <a:spcPct val="107000"/>
              </a:lnSpc>
              <a:spcAft>
                <a:spcPts val="400"/>
              </a:spcAft>
            </a:pPr>
            <a:r>
              <a:rPr lang="en-US" sz="1400" dirty="0">
                <a:effectLst/>
                <a:latin typeface="Cambria" panose="02040503050406030204" pitchFamily="18" charset="0"/>
                <a:ea typeface="Calibri" panose="020F0502020204030204" pitchFamily="34" charset="0"/>
                <a:cs typeface="Calibri" panose="020F0502020204030204" pitchFamily="34" charset="0"/>
              </a:rPr>
              <a:t>Methodology</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The 3 classifiers used – The classifiers used in this task are :</a:t>
            </a:r>
          </a:p>
          <a:p>
            <a:pPr lvl="0">
              <a:lnSpc>
                <a:spcPct val="107000"/>
              </a:lnSpc>
              <a:spcAft>
                <a:spcPts val="200"/>
              </a:spcAft>
            </a:pPr>
            <a:r>
              <a:rPr lang="en-US" sz="1400" dirty="0">
                <a:ea typeface="Calibri" panose="020F0502020204030204" pitchFamily="34" charset="0"/>
                <a:cs typeface="Raavi" panose="020B0502040204020203" pitchFamily="34" charset="0"/>
              </a:rPr>
              <a:t>	1) Decision Tree</a:t>
            </a:r>
          </a:p>
          <a:p>
            <a:pPr lvl="0">
              <a:lnSpc>
                <a:spcPct val="107000"/>
              </a:lnSpc>
              <a:spcAft>
                <a:spcPts val="200"/>
              </a:spcAft>
            </a:pPr>
            <a:r>
              <a:rPr lang="en-US" sz="1400" dirty="0">
                <a:effectLst/>
                <a:ea typeface="Calibri" panose="020F0502020204030204" pitchFamily="34" charset="0"/>
                <a:cs typeface="Raavi" panose="020B0502040204020203" pitchFamily="34" charset="0"/>
              </a:rPr>
              <a:t>	2) Naïv</a:t>
            </a:r>
            <a:r>
              <a:rPr lang="en-US" sz="1400" dirty="0">
                <a:ea typeface="Calibri" panose="020F0502020204030204" pitchFamily="34" charset="0"/>
                <a:cs typeface="Raavi" panose="020B0502040204020203" pitchFamily="34" charset="0"/>
              </a:rPr>
              <a:t>e Bayes</a:t>
            </a:r>
          </a:p>
          <a:p>
            <a:pPr lvl="0">
              <a:lnSpc>
                <a:spcPct val="107000"/>
              </a:lnSpc>
              <a:spcAft>
                <a:spcPts val="200"/>
              </a:spcAft>
            </a:pPr>
            <a:r>
              <a:rPr lang="en-US" sz="1400" dirty="0">
                <a:effectLst/>
                <a:ea typeface="Calibri" panose="020F0502020204030204" pitchFamily="34" charset="0"/>
                <a:cs typeface="Raavi" panose="020B0502040204020203" pitchFamily="34" charset="0"/>
              </a:rPr>
              <a:t>	3) Logistic Regression</a:t>
            </a: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Ensemble pipeline</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Other models considered</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Hyper-parameter tuning</a:t>
            </a:r>
            <a:endParaRPr lang="en-IN" sz="1400" dirty="0">
              <a:effectLst/>
              <a:ea typeface="Calibri" panose="020F0502020204030204" pitchFamily="34" charset="0"/>
              <a:cs typeface="Raavi" panose="020B0502040204020203" pitchFamily="34" charset="0"/>
            </a:endParaRPr>
          </a:p>
          <a:p>
            <a:endParaRPr lang="en-IN" dirty="0"/>
          </a:p>
        </p:txBody>
      </p:sp>
    </p:spTree>
    <p:extLst>
      <p:ext uri="{BB962C8B-B14F-4D97-AF65-F5344CB8AC3E}">
        <p14:creationId xmlns:p14="http://schemas.microsoft.com/office/powerpoint/2010/main" val="381579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BF31C0-84CC-4B53-A42C-61B3B6355E04}"/>
              </a:ext>
            </a:extLst>
          </p:cNvPr>
          <p:cNvSpPr txBox="1"/>
          <p:nvPr/>
        </p:nvSpPr>
        <p:spPr>
          <a:xfrm>
            <a:off x="569166" y="373224"/>
            <a:ext cx="11094099" cy="2623475"/>
          </a:xfrm>
          <a:prstGeom prst="rect">
            <a:avLst/>
          </a:prstGeom>
          <a:noFill/>
        </p:spPr>
        <p:txBody>
          <a:bodyPr wrap="square" rtlCol="0">
            <a:spAutoFit/>
          </a:bodyPr>
          <a:lstStyle/>
          <a:p>
            <a:pPr algn="ctr">
              <a:lnSpc>
                <a:spcPct val="107000"/>
              </a:lnSpc>
              <a:spcAft>
                <a:spcPts val="400"/>
              </a:spcAft>
            </a:pPr>
            <a:r>
              <a:rPr lang="en-US" sz="1400" dirty="0">
                <a:effectLst/>
                <a:ea typeface="Calibri" panose="020F0502020204030204" pitchFamily="34" charset="0"/>
                <a:cs typeface="Raavi" panose="020B0502040204020203" pitchFamily="34" charset="0"/>
              </a:rPr>
              <a:t>Feature Engineering </a:t>
            </a:r>
            <a:r>
              <a:rPr lang="en-US" sz="1400" dirty="0">
                <a:effectLst/>
                <a:latin typeface="Cambria" panose="02040503050406030204" pitchFamily="18" charset="0"/>
                <a:ea typeface="Calibri" panose="020F0502020204030204" pitchFamily="34" charset="0"/>
                <a:cs typeface="Calibri" panose="020F0502020204030204" pitchFamily="34" charset="0"/>
              </a:rPr>
              <a:t>Techniques</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Features removed - </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Feature creation – Description of only two features is provided and other feature names’ have been masked due to privacy concerns, so new features can’t be created.</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Feature ranking</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Class imbalance treatment – Since the quantity </a:t>
            </a:r>
            <a:r>
              <a:rPr lang="en-US" sz="1400" dirty="0">
                <a:ea typeface="Calibri" panose="020F0502020204030204" pitchFamily="34" charset="0"/>
                <a:cs typeface="Raavi" panose="020B0502040204020203" pitchFamily="34" charset="0"/>
              </a:rPr>
              <a:t>of non fraudulent transactions is very high as compared to fraudulent transactions, so s</a:t>
            </a:r>
            <a:r>
              <a:rPr lang="en-US" sz="1400" dirty="0">
                <a:effectLst/>
                <a:ea typeface="Calibri" panose="020F0502020204030204" pitchFamily="34" charset="0"/>
                <a:cs typeface="Raavi" panose="020B0502040204020203" pitchFamily="34" charset="0"/>
              </a:rPr>
              <a:t>ampling original data and creating a new sub-sample has been performed. We have randomly taken 460 cases of non-fraud (to match fraud cases) to create our new sub data frame.</a:t>
            </a:r>
            <a:endParaRPr lang="en-IN" sz="14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Any other</a:t>
            </a:r>
            <a:endParaRPr lang="en-IN" sz="2400" dirty="0">
              <a:effectLst/>
              <a:ea typeface="Calibri" panose="020F0502020204030204" pitchFamily="34" charset="0"/>
              <a:cs typeface="Raavi" panose="020B0502040204020203" pitchFamily="34" charset="0"/>
            </a:endParaRPr>
          </a:p>
          <a:p>
            <a:endParaRPr lang="en-IN" dirty="0"/>
          </a:p>
        </p:txBody>
      </p:sp>
    </p:spTree>
    <p:extLst>
      <p:ext uri="{BB962C8B-B14F-4D97-AF65-F5344CB8AC3E}">
        <p14:creationId xmlns:p14="http://schemas.microsoft.com/office/powerpoint/2010/main" val="83473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365621-6D30-4F06-9012-7D7521E5A869}"/>
              </a:ext>
            </a:extLst>
          </p:cNvPr>
          <p:cNvSpPr txBox="1"/>
          <p:nvPr/>
        </p:nvSpPr>
        <p:spPr>
          <a:xfrm>
            <a:off x="569166" y="373224"/>
            <a:ext cx="11075437" cy="1485471"/>
          </a:xfrm>
          <a:prstGeom prst="rect">
            <a:avLst/>
          </a:prstGeom>
          <a:noFill/>
        </p:spPr>
        <p:txBody>
          <a:bodyPr wrap="square" rtlCol="0">
            <a:spAutoFit/>
          </a:bodyPr>
          <a:lstStyle/>
          <a:p>
            <a:pPr algn="ctr">
              <a:lnSpc>
                <a:spcPct val="107000"/>
              </a:lnSpc>
              <a:spcAft>
                <a:spcPts val="400"/>
              </a:spcAft>
            </a:pPr>
            <a:r>
              <a:rPr lang="en-US" sz="1800" dirty="0">
                <a:effectLst/>
                <a:latin typeface="Cambria" panose="02040503050406030204" pitchFamily="18" charset="0"/>
                <a:ea typeface="Calibri" panose="020F0502020204030204" pitchFamily="34" charset="0"/>
                <a:cs typeface="Calibri" panose="020F0502020204030204" pitchFamily="34" charset="0"/>
              </a:rPr>
              <a:t>Results</a:t>
            </a:r>
            <a:endParaRPr lang="en-IN" sz="18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Table for the evaluation metric for each ML technique used</a:t>
            </a:r>
            <a:endParaRPr lang="en-IN" sz="18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Plot of the curves </a:t>
            </a:r>
            <a:endParaRPr lang="en-IN" sz="1800" dirty="0">
              <a:effectLst/>
              <a:ea typeface="Calibri" panose="020F0502020204030204" pitchFamily="34" charset="0"/>
              <a:cs typeface="Raavi" panose="020B0502040204020203" pitchFamily="34" charset="0"/>
            </a:endParaRPr>
          </a:p>
          <a:p>
            <a:pPr marL="342900" lvl="0" indent="-342900">
              <a:lnSpc>
                <a:spcPct val="107000"/>
              </a:lnSpc>
              <a:spcAft>
                <a:spcPts val="200"/>
              </a:spcAft>
              <a:buFont typeface="Symbol" panose="05050102010706020507" pitchFamily="18" charset="2"/>
              <a:buChar char=""/>
            </a:pPr>
            <a:r>
              <a:rPr lang="en-US" sz="1400" dirty="0">
                <a:effectLst/>
                <a:ea typeface="Calibri" panose="020F0502020204030204" pitchFamily="34" charset="0"/>
                <a:cs typeface="Raavi" panose="020B0502040204020203" pitchFamily="34" charset="0"/>
              </a:rPr>
              <a:t>Conclusion</a:t>
            </a:r>
            <a:endParaRPr lang="en-IN" sz="1800" dirty="0">
              <a:effectLst/>
              <a:ea typeface="Calibri" panose="020F0502020204030204" pitchFamily="34" charset="0"/>
              <a:cs typeface="Raavi" panose="020B0502040204020203" pitchFamily="34" charset="0"/>
            </a:endParaRPr>
          </a:p>
          <a:p>
            <a:endParaRPr lang="en-IN" dirty="0"/>
          </a:p>
        </p:txBody>
      </p:sp>
    </p:spTree>
    <p:extLst>
      <p:ext uri="{BB962C8B-B14F-4D97-AF65-F5344CB8AC3E}">
        <p14:creationId xmlns:p14="http://schemas.microsoft.com/office/powerpoint/2010/main" val="2273138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611</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vt:lpstr>
      <vt:lpstr>charter</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dc:creator>
  <cp:lastModifiedBy> </cp:lastModifiedBy>
  <cp:revision>22</cp:revision>
  <dcterms:created xsi:type="dcterms:W3CDTF">2021-03-03T19:25:06Z</dcterms:created>
  <dcterms:modified xsi:type="dcterms:W3CDTF">2021-03-03T20:55:18Z</dcterms:modified>
</cp:coreProperties>
</file>