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338" r:id="rId2"/>
    <p:sldId id="256" r:id="rId3"/>
    <p:sldId id="340" r:id="rId4"/>
    <p:sldId id="257" r:id="rId5"/>
    <p:sldId id="258" r:id="rId6"/>
    <p:sldId id="259" r:id="rId7"/>
    <p:sldId id="260" r:id="rId8"/>
    <p:sldId id="261" r:id="rId9"/>
    <p:sldId id="262"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935" autoAdjust="0"/>
  </p:normalViewPr>
  <p:slideViewPr>
    <p:cSldViewPr snapToGrid="0" snapToObjects="1">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070894-CC53-4BD1-8959-365FAA87DF5B}" type="datetimeFigureOut">
              <a:rPr lang="en-IN" smtClean="0"/>
              <a:t>14-06-2025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522E01-177E-48FD-8657-2DA1B78F9D31}" type="slidenum">
              <a:rPr lang="en-IN" smtClean="0"/>
              <a:t>‹#›</a:t>
            </a:fld>
            <a:endParaRPr lang="en-IN"/>
          </a:p>
        </p:txBody>
      </p:sp>
    </p:spTree>
    <p:extLst>
      <p:ext uri="{BB962C8B-B14F-4D97-AF65-F5344CB8AC3E}">
        <p14:creationId xmlns:p14="http://schemas.microsoft.com/office/powerpoint/2010/main" val="3305946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D55B898B-A0E1-B653-A02B-D4945545498E}"/>
              </a:ext>
            </a:extLst>
          </p:cNvPr>
          <p:cNvSpPr>
            <a:spLocks noGrp="1" noRot="1" noChangeAspect="1" noTextEdit="1"/>
          </p:cNvSpPr>
          <p:nvPr>
            <p:ph type="sldImg"/>
          </p:nvPr>
        </p:nvSpPr>
        <p:spPr>
          <a:xfrm>
            <a:off x="1143000" y="685800"/>
            <a:ext cx="4572000" cy="3429000"/>
          </a:xfrm>
          <a:ln/>
        </p:spPr>
      </p:sp>
      <p:sp>
        <p:nvSpPr>
          <p:cNvPr id="19459" name="Notes Placeholder 2">
            <a:extLst>
              <a:ext uri="{FF2B5EF4-FFF2-40B4-BE49-F238E27FC236}">
                <a16:creationId xmlns:a16="http://schemas.microsoft.com/office/drawing/2014/main" id="{B5ADD60A-5797-F763-B83D-4ED6A82B1B2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460" name="Slide Number Placeholder 3">
            <a:extLst>
              <a:ext uri="{FF2B5EF4-FFF2-40B4-BE49-F238E27FC236}">
                <a16:creationId xmlns:a16="http://schemas.microsoft.com/office/drawing/2014/main" id="{D778532B-4A78-E316-4E05-9B0B41FD4CC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89EE38F-60C4-4E1A-A494-A1753E8AD8BB}" type="slidenum">
              <a:rPr lang="en-IN" altLang="en-US">
                <a:latin typeface="Calibri" panose="020F0502020204030204" pitchFamily="34" charset="0"/>
              </a:rPr>
              <a:pPr/>
              <a:t>1</a:t>
            </a:fld>
            <a:endParaRPr lang="en-IN"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600" b="0" i="0" kern="1200" dirty="0">
                <a:solidFill>
                  <a:schemeClr val="tx1"/>
                </a:solidFill>
                <a:effectLst/>
                <a:latin typeface="+mn-lt"/>
                <a:ea typeface="+mn-ea"/>
                <a:cs typeface="+mn-cs"/>
              </a:rPr>
              <a:t>Identify </a:t>
            </a:r>
            <a:r>
              <a:rPr lang="en-US" sz="600" b="1" i="0" kern="1200" dirty="0">
                <a:solidFill>
                  <a:schemeClr val="tx1"/>
                </a:solidFill>
                <a:effectLst/>
                <a:latin typeface="+mn-lt"/>
                <a:ea typeface="+mn-ea"/>
                <a:cs typeface="+mn-cs"/>
              </a:rPr>
              <a:t>peak footfall hours/days</a:t>
            </a:r>
            <a:r>
              <a:rPr lang="en-US" sz="600" b="0" i="0" kern="1200" dirty="0">
                <a:solidFill>
                  <a:schemeClr val="tx1"/>
                </a:solidFill>
                <a:effectLst/>
                <a:latin typeface="+mn-lt"/>
                <a:ea typeface="+mn-ea"/>
                <a:cs typeface="+mn-cs"/>
              </a:rPr>
              <a:t> for staffing and promotions. Detect </a:t>
            </a:r>
            <a:r>
              <a:rPr lang="en-US" sz="600" b="1" i="0" kern="1200" dirty="0">
                <a:solidFill>
                  <a:schemeClr val="tx1"/>
                </a:solidFill>
                <a:effectLst/>
                <a:latin typeface="+mn-lt"/>
                <a:ea typeface="+mn-ea"/>
                <a:cs typeface="+mn-cs"/>
              </a:rPr>
              <a:t>seasonal trends</a:t>
            </a:r>
            <a:r>
              <a:rPr lang="en-US" sz="600" b="0" i="0" kern="1200" dirty="0">
                <a:solidFill>
                  <a:schemeClr val="tx1"/>
                </a:solidFill>
                <a:effectLst/>
                <a:latin typeface="+mn-lt"/>
                <a:ea typeface="+mn-ea"/>
                <a:cs typeface="+mn-cs"/>
              </a:rPr>
              <a:t> or </a:t>
            </a:r>
            <a:r>
              <a:rPr lang="en-US" sz="600" b="1" i="0" kern="1200" dirty="0">
                <a:solidFill>
                  <a:schemeClr val="tx1"/>
                </a:solidFill>
                <a:effectLst/>
                <a:latin typeface="+mn-lt"/>
                <a:ea typeface="+mn-ea"/>
                <a:cs typeface="+mn-cs"/>
              </a:rPr>
              <a:t>anomalies</a:t>
            </a:r>
            <a:r>
              <a:rPr lang="en-US" sz="600" b="0" i="0" kern="1200" dirty="0">
                <a:solidFill>
                  <a:schemeClr val="tx1"/>
                </a:solidFill>
                <a:effectLst/>
                <a:latin typeface="+mn-lt"/>
                <a:ea typeface="+mn-ea"/>
                <a:cs typeface="+mn-cs"/>
              </a:rPr>
              <a:t> in visitor patterns. Provide </a:t>
            </a:r>
            <a:r>
              <a:rPr lang="en-US" sz="600" b="1" i="0" kern="1200" dirty="0">
                <a:solidFill>
                  <a:schemeClr val="tx1"/>
                </a:solidFill>
                <a:effectLst/>
                <a:latin typeface="+mn-lt"/>
                <a:ea typeface="+mn-ea"/>
                <a:cs typeface="+mn-cs"/>
              </a:rPr>
              <a:t>recommendations</a:t>
            </a:r>
            <a:r>
              <a:rPr lang="en-US" sz="600" b="0" i="0" kern="1200" dirty="0">
                <a:solidFill>
                  <a:schemeClr val="tx1"/>
                </a:solidFill>
                <a:effectLst/>
                <a:latin typeface="+mn-lt"/>
                <a:ea typeface="+mn-ea"/>
                <a:cs typeface="+mn-cs"/>
              </a:rPr>
              <a:t> for resource allocation or marketing timing</a:t>
            </a:r>
          </a:p>
          <a:p>
            <a:r>
              <a:rPr lang="en-US" sz="1200" b="1" i="0" kern="1200" dirty="0">
                <a:solidFill>
                  <a:schemeClr val="tx1"/>
                </a:solidFill>
                <a:effectLst/>
                <a:latin typeface="+mn-lt"/>
                <a:ea typeface="+mn-ea"/>
                <a:cs typeface="+mn-cs"/>
              </a:rPr>
              <a:t>Completion Indicators: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Model achieves acceptable performance metrics:</a:t>
            </a:r>
          </a:p>
          <a:p>
            <a:pPr lvl="1"/>
            <a:r>
              <a:rPr lang="en-US" sz="1200" b="1" i="0" kern="1200" dirty="0">
                <a:solidFill>
                  <a:schemeClr val="tx1"/>
                </a:solidFill>
                <a:effectLst/>
                <a:latin typeface="+mn-lt"/>
                <a:ea typeface="+mn-ea"/>
                <a:cs typeface="+mn-cs"/>
              </a:rPr>
              <a:t>MAPE &lt; 10%</a:t>
            </a:r>
            <a:endParaRPr lang="en-US" sz="1200" b="0" i="0" kern="1200" dirty="0">
              <a:solidFill>
                <a:schemeClr val="tx1"/>
              </a:solidFill>
              <a:effectLst/>
              <a:latin typeface="+mn-lt"/>
              <a:ea typeface="+mn-ea"/>
              <a:cs typeface="+mn-cs"/>
            </a:endParaRPr>
          </a:p>
          <a:p>
            <a:pPr lvl="1"/>
            <a:r>
              <a:rPr lang="en-US" sz="1200" b="1" i="0" kern="1200" dirty="0">
                <a:solidFill>
                  <a:schemeClr val="tx1"/>
                </a:solidFill>
                <a:effectLst/>
                <a:latin typeface="+mn-lt"/>
                <a:ea typeface="+mn-ea"/>
                <a:cs typeface="+mn-cs"/>
              </a:rPr>
              <a:t>RMSE and MAE</a:t>
            </a:r>
            <a:r>
              <a:rPr lang="en-US" sz="1200" b="0" i="0" kern="1200" dirty="0">
                <a:solidFill>
                  <a:schemeClr val="tx1"/>
                </a:solidFill>
                <a:effectLst/>
                <a:latin typeface="+mn-lt"/>
                <a:ea typeface="+mn-ea"/>
                <a:cs typeface="+mn-cs"/>
              </a:rPr>
              <a:t> significantly lower than baseline models (e.g., moving average or naive forecast).</a:t>
            </a:r>
          </a:p>
          <a:p>
            <a:r>
              <a:rPr lang="en-US" sz="1200" b="0" i="0" kern="1200" dirty="0">
                <a:solidFill>
                  <a:schemeClr val="tx1"/>
                </a:solidFill>
                <a:effectLst/>
                <a:latin typeface="+mn-lt"/>
                <a:ea typeface="+mn-ea"/>
                <a:cs typeface="+mn-cs"/>
              </a:rPr>
              <a:t>Multiple models tested (e.g., ARIMA, LSTM, </a:t>
            </a:r>
            <a:r>
              <a:rPr lang="en-US" sz="1200" b="0" i="0" kern="1200" dirty="0" err="1">
                <a:solidFill>
                  <a:schemeClr val="tx1"/>
                </a:solidFill>
                <a:effectLst/>
                <a:latin typeface="+mn-lt"/>
                <a:ea typeface="+mn-ea"/>
                <a:cs typeface="+mn-cs"/>
              </a:rPr>
              <a:t>XGBoost</a:t>
            </a:r>
            <a:r>
              <a:rPr lang="en-US" sz="1200" b="0" i="0" kern="1200" dirty="0">
                <a:solidFill>
                  <a:schemeClr val="tx1"/>
                </a:solidFill>
                <a:effectLst/>
                <a:latin typeface="+mn-lt"/>
                <a:ea typeface="+mn-ea"/>
                <a:cs typeface="+mn-cs"/>
              </a:rPr>
              <a:t>), and the best-performing one is selected.</a:t>
            </a:r>
          </a:p>
          <a:p>
            <a:r>
              <a:rPr lang="en-US" sz="1200" b="0" i="0" kern="1200" dirty="0">
                <a:solidFill>
                  <a:schemeClr val="tx1"/>
                </a:solidFill>
                <a:effectLst/>
                <a:latin typeface="+mn-lt"/>
                <a:ea typeface="+mn-ea"/>
                <a:cs typeface="+mn-cs"/>
              </a:rPr>
              <a:t>Model is validated using </a:t>
            </a:r>
            <a:r>
              <a:rPr lang="en-US" sz="1200" b="1" i="0" kern="1200" dirty="0">
                <a:solidFill>
                  <a:schemeClr val="tx1"/>
                </a:solidFill>
                <a:effectLst/>
                <a:latin typeface="+mn-lt"/>
                <a:ea typeface="+mn-ea"/>
                <a:cs typeface="+mn-cs"/>
              </a:rPr>
              <a:t>cross-validation</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hold-out test sets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Results are visualized using </a:t>
            </a:r>
            <a:r>
              <a:rPr lang="en-US" sz="1200" b="1" i="0" kern="1200" dirty="0">
                <a:solidFill>
                  <a:schemeClr val="tx1"/>
                </a:solidFill>
                <a:effectLst/>
                <a:latin typeface="+mn-lt"/>
                <a:ea typeface="+mn-ea"/>
                <a:cs typeface="+mn-cs"/>
              </a:rPr>
              <a:t>actual vs. predicted plots</a:t>
            </a:r>
            <a:r>
              <a:rPr lang="en-US" sz="1200" b="0" i="0" kern="1200" dirty="0">
                <a:solidFill>
                  <a:schemeClr val="tx1"/>
                </a:solidFill>
                <a:effectLst/>
                <a:latin typeface="+mn-lt"/>
                <a:ea typeface="+mn-ea"/>
                <a:cs typeface="+mn-cs"/>
              </a:rPr>
              <a:t>, error distributions, and trend overlays</a:t>
            </a:r>
          </a:p>
          <a:p>
            <a:endParaRPr lang="en-US" sz="6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4522E01-177E-48FD-8657-2DA1B78F9D31}" type="slidenum">
              <a:rPr lang="en-IN" smtClean="0"/>
              <a:t>4</a:t>
            </a:fld>
            <a:endParaRPr lang="en-IN"/>
          </a:p>
        </p:txBody>
      </p:sp>
    </p:spTree>
    <p:extLst>
      <p:ext uri="{BB962C8B-B14F-4D97-AF65-F5344CB8AC3E}">
        <p14:creationId xmlns:p14="http://schemas.microsoft.com/office/powerpoint/2010/main" val="4062054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By aligning cleaning and security staff schedules with predicted footfall, the mall reduced idle time by 20% and improved customer satisfaction scores</a:t>
            </a:r>
            <a:endParaRPr lang="en-IN" dirty="0"/>
          </a:p>
        </p:txBody>
      </p:sp>
      <p:sp>
        <p:nvSpPr>
          <p:cNvPr id="4" name="Slide Number Placeholder 3"/>
          <p:cNvSpPr>
            <a:spLocks noGrp="1"/>
          </p:cNvSpPr>
          <p:nvPr>
            <p:ph type="sldNum" sz="quarter" idx="5"/>
          </p:nvPr>
        </p:nvSpPr>
        <p:spPr/>
        <p:txBody>
          <a:bodyPr/>
          <a:lstStyle/>
          <a:p>
            <a:fld id="{E4522E01-177E-48FD-8657-2DA1B78F9D31}" type="slidenum">
              <a:rPr lang="en-IN" smtClean="0"/>
              <a:t>6</a:t>
            </a:fld>
            <a:endParaRPr lang="en-IN"/>
          </a:p>
        </p:txBody>
      </p:sp>
    </p:spTree>
    <p:extLst>
      <p:ext uri="{BB962C8B-B14F-4D97-AF65-F5344CB8AC3E}">
        <p14:creationId xmlns:p14="http://schemas.microsoft.com/office/powerpoint/2010/main" val="2464144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Expected insights that footfall spikes by 25% on the first weekend after payday, suggesting optimal timing for promotional events</a:t>
            </a:r>
            <a:endParaRPr lang="en-IN" dirty="0"/>
          </a:p>
        </p:txBody>
      </p:sp>
      <p:sp>
        <p:nvSpPr>
          <p:cNvPr id="4" name="Slide Number Placeholder 3"/>
          <p:cNvSpPr>
            <a:spLocks noGrp="1"/>
          </p:cNvSpPr>
          <p:nvPr>
            <p:ph type="sldNum" sz="quarter" idx="5"/>
          </p:nvPr>
        </p:nvSpPr>
        <p:spPr/>
        <p:txBody>
          <a:bodyPr/>
          <a:lstStyle/>
          <a:p>
            <a:fld id="{E4522E01-177E-48FD-8657-2DA1B78F9D31}" type="slidenum">
              <a:rPr lang="en-IN" smtClean="0"/>
              <a:t>7</a:t>
            </a:fld>
            <a:endParaRPr lang="en-IN"/>
          </a:p>
        </p:txBody>
      </p:sp>
    </p:spTree>
    <p:extLst>
      <p:ext uri="{BB962C8B-B14F-4D97-AF65-F5344CB8AC3E}">
        <p14:creationId xmlns:p14="http://schemas.microsoft.com/office/powerpoint/2010/main" val="1062548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2C79A96-23C5-CC09-880E-4C4325CBF448}"/>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050" dirty="0">
              <a:latin typeface="Arial" pitchFamily="34" charset="0"/>
              <a:cs typeface="Arial" pitchFamily="34" charset="0"/>
            </a:endParaRPr>
          </a:p>
        </p:txBody>
      </p:sp>
      <p:sp>
        <p:nvSpPr>
          <p:cNvPr id="4" name="Rectangle 3">
            <a:extLst>
              <a:ext uri="{FF2B5EF4-FFF2-40B4-BE49-F238E27FC236}">
                <a16:creationId xmlns:a16="http://schemas.microsoft.com/office/drawing/2014/main" id="{3B754632-B020-EB07-B295-195A904B39CC}"/>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050"/>
          </a:p>
        </p:txBody>
      </p:sp>
      <p:sp>
        <p:nvSpPr>
          <p:cNvPr id="5" name="Rectangle 4">
            <a:extLst>
              <a:ext uri="{FF2B5EF4-FFF2-40B4-BE49-F238E27FC236}">
                <a16:creationId xmlns:a16="http://schemas.microsoft.com/office/drawing/2014/main" id="{8A69AF42-7A2A-F05D-E4BF-4B4242E821EA}"/>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050"/>
          </a:p>
        </p:txBody>
      </p:sp>
      <p:sp>
        <p:nvSpPr>
          <p:cNvPr id="6" name="Rectangle 5">
            <a:extLst>
              <a:ext uri="{FF2B5EF4-FFF2-40B4-BE49-F238E27FC236}">
                <a16:creationId xmlns:a16="http://schemas.microsoft.com/office/drawing/2014/main" id="{2E9184FD-038F-5D83-F271-2847AD43F372}"/>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050"/>
          </a:p>
        </p:txBody>
      </p:sp>
      <p:pic>
        <p:nvPicPr>
          <p:cNvPr id="8" name="Picture 10" descr="BITS_university_logo_whitevert.png">
            <a:extLst>
              <a:ext uri="{FF2B5EF4-FFF2-40B4-BE49-F238E27FC236}">
                <a16:creationId xmlns:a16="http://schemas.microsoft.com/office/drawing/2014/main" id="{EDFAB835-7B88-0EE2-4377-651D7EA15F45}"/>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99552462-00EE-BC16-F351-F776233BF974}"/>
              </a:ext>
            </a:extLst>
          </p:cNvPr>
          <p:cNvSpPr txBox="1"/>
          <p:nvPr userDrawn="1"/>
        </p:nvSpPr>
        <p:spPr>
          <a:xfrm>
            <a:off x="-76200" y="5257800"/>
            <a:ext cx="2209800" cy="427040"/>
          </a:xfrm>
          <a:prstGeom prst="rect">
            <a:avLst/>
          </a:prstGeom>
          <a:noFill/>
        </p:spPr>
        <p:txBody>
          <a:bodyPr>
            <a:spAutoFit/>
          </a:bodyPr>
          <a:lstStyle/>
          <a:p>
            <a:pPr algn="ctr" eaLnBrk="1" fontAlgn="auto" hangingPunct="1">
              <a:spcBef>
                <a:spcPts val="0"/>
              </a:spcBef>
              <a:spcAft>
                <a:spcPts val="0"/>
              </a:spcAft>
              <a:defRPr/>
            </a:pPr>
            <a:r>
              <a:rPr lang="en-US" sz="2175" b="1" spc="-113" dirty="0">
                <a:solidFill>
                  <a:schemeClr val="bg1"/>
                </a:solidFill>
                <a:latin typeface="Arial"/>
                <a:cs typeface="Arial"/>
              </a:rPr>
              <a:t>BITS</a:t>
            </a:r>
            <a:r>
              <a:rPr lang="en-US" sz="2175" spc="-113" dirty="0">
                <a:solidFill>
                  <a:schemeClr val="bg1"/>
                </a:solidFill>
                <a:latin typeface="Arial"/>
                <a:cs typeface="Arial"/>
              </a:rPr>
              <a:t> Pilani</a:t>
            </a:r>
          </a:p>
        </p:txBody>
      </p:sp>
      <p:sp>
        <p:nvSpPr>
          <p:cNvPr id="10" name="TextBox 12">
            <a:extLst>
              <a:ext uri="{FF2B5EF4-FFF2-40B4-BE49-F238E27FC236}">
                <a16:creationId xmlns:a16="http://schemas.microsoft.com/office/drawing/2014/main" id="{9B56AAE2-54B6-1843-9C54-978512DD0947}"/>
              </a:ext>
            </a:extLst>
          </p:cNvPr>
          <p:cNvSpPr txBox="1">
            <a:spLocks noChangeArrowheads="1"/>
          </p:cNvSpPr>
          <p:nvPr userDrawn="1"/>
        </p:nvSpPr>
        <p:spPr bwMode="auto">
          <a:xfrm>
            <a:off x="152400" y="5667375"/>
            <a:ext cx="19050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900">
                <a:solidFill>
                  <a:srgbClr val="FFFFFF"/>
                </a:solidFil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350"/>
              </a:lnSpc>
              <a:spcBef>
                <a:spcPts val="0"/>
              </a:spcBef>
              <a:buNone/>
              <a:defRPr sz="135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3000"/>
              </a:lnSpc>
              <a:defRPr sz="33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821596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391B80-8F87-6E71-4E6E-D849CBA77DA7}"/>
              </a:ext>
            </a:extLst>
          </p:cNvPr>
          <p:cNvSpPr>
            <a:spLocks noGrp="1"/>
          </p:cNvSpPr>
          <p:nvPr>
            <p:ph type="title"/>
          </p:nvPr>
        </p:nvSpPr>
        <p:spPr>
          <a:xfrm>
            <a:off x="1040780" y="3429000"/>
            <a:ext cx="7612566" cy="1428750"/>
          </a:xfrm>
        </p:spPr>
        <p:txBody>
          <a:bodyPr/>
          <a:lstStyle/>
          <a:p>
            <a:pPr algn="r">
              <a:defRPr/>
            </a:pPr>
            <a:r>
              <a:rPr lang="en-IN" sz="2800" dirty="0"/>
              <a:t>Abstract Evaluation  - Dissertation </a:t>
            </a:r>
            <a:r>
              <a:rPr lang="en-US" sz="2800" cap="small" dirty="0"/>
              <a:t>S2 - 24</a:t>
            </a:r>
          </a:p>
        </p:txBody>
      </p:sp>
      <p:sp>
        <p:nvSpPr>
          <p:cNvPr id="18435" name="Content Placeholder 5">
            <a:extLst>
              <a:ext uri="{FF2B5EF4-FFF2-40B4-BE49-F238E27FC236}">
                <a16:creationId xmlns:a16="http://schemas.microsoft.com/office/drawing/2014/main" id="{14400FB5-4048-0B8C-67FC-B94FCD61A015}"/>
              </a:ext>
            </a:extLst>
          </p:cNvPr>
          <p:cNvSpPr>
            <a:spLocks noGrp="1"/>
          </p:cNvSpPr>
          <p:nvPr>
            <p:ph sz="quarter" idx="13"/>
          </p:nvPr>
        </p:nvSpPr>
        <p:spPr>
          <a:xfrm>
            <a:off x="2400300" y="4743450"/>
            <a:ext cx="5143500" cy="589360"/>
          </a:xfrm>
        </p:spPr>
        <p:txBody>
          <a:bodyPr/>
          <a:lstStyle/>
          <a:p>
            <a:pPr>
              <a:spcBef>
                <a:spcPts val="900"/>
              </a:spcBef>
            </a:pPr>
            <a:endParaRPr lang="en-US" altLang="en-US" sz="2700" dirty="0"/>
          </a:p>
          <a:p>
            <a:pPr>
              <a:spcBef>
                <a:spcPts val="900"/>
              </a:spcBef>
            </a:pPr>
            <a:endParaRPr lang="en-US" altLang="en-US" sz="2700" dirty="0"/>
          </a:p>
          <a:p>
            <a:pPr>
              <a:spcBef>
                <a:spcPts val="900"/>
              </a:spcBef>
            </a:pPr>
            <a:r>
              <a:rPr lang="en-US" altLang="en-US" sz="2700" dirty="0"/>
              <a:t>Hanumantha Katreddy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Goal</a:t>
            </a:r>
          </a:p>
        </p:txBody>
      </p:sp>
      <p:sp>
        <p:nvSpPr>
          <p:cNvPr id="3" name="Content Placeholder 2"/>
          <p:cNvSpPr>
            <a:spLocks noGrp="1"/>
          </p:cNvSpPr>
          <p:nvPr>
            <p:ph idx="1"/>
          </p:nvPr>
        </p:nvSpPr>
        <p:spPr>
          <a:xfrm>
            <a:off x="457200" y="1417638"/>
            <a:ext cx="8229600" cy="4708525"/>
          </a:xfrm>
        </p:spPr>
        <p:txBody>
          <a:bodyPr>
            <a:normAutofit fontScale="70000" lnSpcReduction="20000"/>
          </a:bodyPr>
          <a:lstStyle/>
          <a:p>
            <a:r>
              <a:rPr lang="en-US" sz="3100" dirty="0"/>
              <a:t>Traditional methods for estimating mall footfall - such as manual counting, basic infrared sensors, or simple statistical averages are often inaccurate, labor-intensive, and lack real-time adaptability. These limitations hinder data-driven decision-making for staffing, inventory, and marketing</a:t>
            </a:r>
          </a:p>
          <a:p>
            <a:endParaRPr lang="en-US" sz="3100" dirty="0"/>
          </a:p>
          <a:p>
            <a:r>
              <a:rPr lang="en-US" dirty="0"/>
              <a:t>The objective of this project is to develop a predictive model that accurately forecasts mall footfall at various entry points (Gates) for any given future time using historical and contextual data</a:t>
            </a:r>
          </a:p>
          <a:p>
            <a:endParaRPr lang="en-US" dirty="0"/>
          </a:p>
          <a:p>
            <a:r>
              <a:rPr lang="en-US" dirty="0"/>
              <a:t>One example of this innovation, are smart cameras possess the capability of creating essential insights for business, especially for the retail industry to explore the customer counts, queue lengths and customer preference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14350" y="1696134"/>
            <a:ext cx="8115300" cy="2492990"/>
          </a:xfrm>
          <a:prstGeom prst="rect">
            <a:avLst/>
          </a:prstGeom>
        </p:spPr>
        <p:txBody>
          <a:bodyPr lIns="0" tIns="0" rIns="0" bIns="0" rtlCol="0" anchor="t">
            <a:spAutoFit/>
          </a:bodyPr>
          <a:lstStyle/>
          <a:p>
            <a:r>
              <a:rPr lang="en-US" dirty="0"/>
              <a:t>The primary objective of this project is to forecast mall footfall at any given future time using historical and contextual data. The analysis leverages two key data sources: (1) hourly entry counts recorded at various mall entrances (referred to as Gates), and (2) supplementary contextual data such as weather conditions and public holidays.</a:t>
            </a:r>
            <a:endParaRPr lang="en-IN" dirty="0"/>
          </a:p>
          <a:p>
            <a:r>
              <a:rPr lang="en-US" dirty="0"/>
              <a:t> </a:t>
            </a:r>
            <a:endParaRPr lang="en-IN" dirty="0"/>
          </a:p>
          <a:p>
            <a:r>
              <a:rPr lang="en-US" dirty="0"/>
              <a:t>In addition to accurate prediction, the project aims to develop a deep understanding of the underlying data patterns and extract actionable business insights. These insights will support more efficient forecasting and inform strategic decision-making for mall operations and resource planning</a:t>
            </a:r>
            <a:endParaRPr lang="en-US" sz="1339" dirty="0">
              <a:solidFill>
                <a:srgbClr val="000000"/>
              </a:solidFill>
              <a:latin typeface="Times New Roman"/>
              <a:ea typeface="Times New Roman"/>
              <a:cs typeface="Times New Roman"/>
              <a:sym typeface="Times New Roman"/>
            </a:endParaRPr>
          </a:p>
        </p:txBody>
      </p:sp>
      <p:sp>
        <p:nvSpPr>
          <p:cNvPr id="3" name="TextBox 3"/>
          <p:cNvSpPr txBox="1"/>
          <p:nvPr/>
        </p:nvSpPr>
        <p:spPr>
          <a:xfrm>
            <a:off x="514350" y="1300163"/>
            <a:ext cx="5114150" cy="363113"/>
          </a:xfrm>
          <a:prstGeom prst="rect">
            <a:avLst/>
          </a:prstGeom>
        </p:spPr>
        <p:txBody>
          <a:bodyPr lIns="0" tIns="0" rIns="0" bIns="0" rtlCol="0" anchor="t">
            <a:spAutoFit/>
          </a:bodyPr>
          <a:lstStyle/>
          <a:p>
            <a:pPr>
              <a:lnSpc>
                <a:spcPts val="2435"/>
              </a:lnSpc>
              <a:spcBef>
                <a:spcPct val="0"/>
              </a:spcBef>
            </a:pPr>
            <a:r>
              <a:rPr lang="en-US" sz="4400" b="1" dirty="0">
                <a:solidFill>
                  <a:srgbClr val="000000"/>
                </a:solidFill>
                <a:latin typeface="Times New Roman Bold"/>
                <a:ea typeface="Times New Roman Bold"/>
                <a:cs typeface="Times New Roman Bold"/>
                <a:sym typeface="Times New Roman Bold"/>
              </a:rPr>
              <a:t>ABSTRACT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Completion Criteria</a:t>
            </a:r>
          </a:p>
        </p:txBody>
      </p:sp>
      <p:sp>
        <p:nvSpPr>
          <p:cNvPr id="3" name="Content Placeholder 2"/>
          <p:cNvSpPr>
            <a:spLocks noGrp="1"/>
          </p:cNvSpPr>
          <p:nvPr>
            <p:ph idx="1"/>
          </p:nvPr>
        </p:nvSpPr>
        <p:spPr/>
        <p:txBody>
          <a:bodyPr>
            <a:normAutofit fontScale="92500" lnSpcReduction="20000"/>
          </a:bodyPr>
          <a:lstStyle/>
          <a:p>
            <a:pPr marL="0" indent="0">
              <a:buNone/>
            </a:pPr>
            <a:r>
              <a:rPr dirty="0"/>
              <a:t>1. Accurate prediction models developed</a:t>
            </a:r>
            <a:endParaRPr lang="en-IN" dirty="0"/>
          </a:p>
          <a:p>
            <a:r>
              <a:rPr lang="en-IN" sz="2600" dirty="0"/>
              <a:t>Model achieves acceptable performance metrics:</a:t>
            </a:r>
          </a:p>
          <a:p>
            <a:pPr lvl="1"/>
            <a:r>
              <a:rPr lang="en-IN" sz="2200" b="1" dirty="0"/>
              <a:t>MAPE &lt; 10%</a:t>
            </a:r>
            <a:endParaRPr lang="en-IN" sz="2200" dirty="0"/>
          </a:p>
          <a:p>
            <a:pPr lvl="1"/>
            <a:r>
              <a:rPr lang="en-IN" sz="2200" b="1" dirty="0"/>
              <a:t>RMSE and MAE</a:t>
            </a:r>
            <a:r>
              <a:rPr lang="en-IN" sz="2200" dirty="0"/>
              <a:t> significantly lower than baseline models (e.g., moving average or naive forecast).</a:t>
            </a:r>
          </a:p>
          <a:p>
            <a:r>
              <a:rPr lang="en-IN" sz="2600" dirty="0"/>
              <a:t>Multiple models tested (e.g., ARIMA, LSTM, </a:t>
            </a:r>
            <a:r>
              <a:rPr lang="en-IN" sz="2600" dirty="0" err="1"/>
              <a:t>XGBoost</a:t>
            </a:r>
            <a:r>
              <a:rPr lang="en-IN" sz="2600" dirty="0"/>
              <a:t>), and the best-performing one is selected.</a:t>
            </a:r>
          </a:p>
          <a:p>
            <a:pPr marL="0" indent="0">
              <a:buNone/>
            </a:pPr>
            <a:endParaRPr dirty="0"/>
          </a:p>
          <a:p>
            <a:pPr marL="0" indent="0">
              <a:buNone/>
            </a:pPr>
            <a:r>
              <a:rPr dirty="0"/>
              <a:t>2. Actionable business insights extracted</a:t>
            </a:r>
            <a:endParaRPr lang="en-IN" dirty="0"/>
          </a:p>
          <a:p>
            <a:pPr marL="0" indent="0">
              <a:buNone/>
            </a:pPr>
            <a:endParaRPr dirty="0"/>
          </a:p>
          <a:p>
            <a:pPr marL="0" indent="0">
              <a:buNone/>
            </a:pPr>
            <a:r>
              <a:rPr dirty="0"/>
              <a:t>3. Strategic decision-making supported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Measurement Criteria</a:t>
            </a:r>
          </a:p>
        </p:txBody>
      </p:sp>
      <p:sp>
        <p:nvSpPr>
          <p:cNvPr id="3" name="Content Placeholder 2"/>
          <p:cNvSpPr>
            <a:spLocks noGrp="1"/>
          </p:cNvSpPr>
          <p:nvPr>
            <p:ph idx="1"/>
          </p:nvPr>
        </p:nvSpPr>
        <p:spPr/>
        <p:txBody>
          <a:bodyPr/>
          <a:lstStyle/>
          <a:p>
            <a:pPr marL="0" indent="0">
              <a:buNone/>
            </a:pPr>
            <a:r>
              <a:rPr dirty="0"/>
              <a:t>1. Prediction accuracy (RMSE, MAE, MAPE)</a:t>
            </a:r>
            <a:endParaRPr lang="en-IN" dirty="0"/>
          </a:p>
          <a:p>
            <a:pPr marL="712470" lvl="1" indent="-356235" algn="just">
              <a:buFont typeface="Arial"/>
              <a:buChar char="•"/>
            </a:pPr>
            <a:r>
              <a:rPr lang="en-US" sz="2400" dirty="0">
                <a:solidFill>
                  <a:srgbClr val="000000"/>
                </a:solidFill>
                <a:latin typeface="Times New Roman"/>
                <a:ea typeface="Times New Roman"/>
                <a:cs typeface="Times New Roman"/>
                <a:sym typeface="Times New Roman"/>
              </a:rPr>
              <a:t>Best in Class - Classification Accuracy (%)</a:t>
            </a:r>
          </a:p>
          <a:p>
            <a:pPr marL="712470" lvl="1" indent="-356235" algn="just">
              <a:buFont typeface="Arial"/>
              <a:buChar char="•"/>
            </a:pPr>
            <a:r>
              <a:rPr lang="en-US" sz="2400" dirty="0">
                <a:solidFill>
                  <a:srgbClr val="000000"/>
                </a:solidFill>
                <a:latin typeface="Times New Roman"/>
                <a:ea typeface="Times New Roman"/>
                <a:cs typeface="Times New Roman"/>
                <a:sym typeface="Times New Roman"/>
              </a:rPr>
              <a:t>Precision, Recall, and F1-Score</a:t>
            </a:r>
            <a:endParaRPr sz="1800" dirty="0"/>
          </a:p>
          <a:p>
            <a:pPr marL="0" indent="0">
              <a:buNone/>
            </a:pPr>
            <a:r>
              <a:rPr dirty="0"/>
              <a:t>2. Business impact metrics</a:t>
            </a:r>
          </a:p>
          <a:p>
            <a:pPr marL="0" indent="0">
              <a:buNone/>
            </a:pPr>
            <a:r>
              <a:rPr dirty="0"/>
              <a:t>3. User feedback and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Success Criteria</a:t>
            </a:r>
          </a:p>
        </p:txBody>
      </p:sp>
      <p:sp>
        <p:nvSpPr>
          <p:cNvPr id="3" name="Content Placeholder 2"/>
          <p:cNvSpPr>
            <a:spLocks noGrp="1"/>
          </p:cNvSpPr>
          <p:nvPr>
            <p:ph idx="1"/>
          </p:nvPr>
        </p:nvSpPr>
        <p:spPr/>
        <p:txBody>
          <a:bodyPr/>
          <a:lstStyle/>
          <a:p>
            <a:pPr marL="0" indent="0">
              <a:buNone/>
            </a:pPr>
            <a:r>
              <a:rPr dirty="0"/>
              <a:t>1. Improved operational efficiency</a:t>
            </a:r>
            <a:endParaRPr lang="en-IN" dirty="0"/>
          </a:p>
          <a:p>
            <a:pPr marL="0" indent="0">
              <a:buNone/>
            </a:pPr>
            <a:r>
              <a:rPr lang="en-US" sz="2400" dirty="0"/>
              <a:t>	Analysis showed a consistent 30% increase in footfall during 	school holidays, leading to a strategic decision to host family-	oriented events during those periods.</a:t>
            </a:r>
            <a:endParaRPr sz="2400" dirty="0"/>
          </a:p>
          <a:p>
            <a:pPr marL="0" indent="0">
              <a:buNone/>
            </a:pPr>
            <a:r>
              <a:rPr dirty="0"/>
              <a:t>2. Enhanced strategic planning</a:t>
            </a:r>
            <a:endParaRPr lang="en-IN" dirty="0"/>
          </a:p>
          <a:p>
            <a:pPr marL="400050" lvl="1" indent="0">
              <a:buNone/>
            </a:pPr>
            <a:r>
              <a:rPr lang="en-US" dirty="0">
                <a:solidFill>
                  <a:srgbClr val="000000"/>
                </a:solidFill>
                <a:latin typeface="Times New Roman"/>
                <a:ea typeface="Times New Roman"/>
                <a:cs typeface="Times New Roman"/>
                <a:sym typeface="Times New Roman"/>
              </a:rPr>
              <a:t>Achieve minimum 90% accuracy on test data across all classes</a:t>
            </a:r>
            <a:endParaRPr dirty="0"/>
          </a:p>
          <a:p>
            <a:pPr marL="0" indent="0">
              <a:buNone/>
            </a:pPr>
            <a:r>
              <a:rPr dirty="0"/>
              <a:t>3. Positive ROI from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Economic Value Calculations</a:t>
            </a:r>
          </a:p>
        </p:txBody>
      </p:sp>
      <p:sp>
        <p:nvSpPr>
          <p:cNvPr id="3" name="Content Placeholder 2"/>
          <p:cNvSpPr>
            <a:spLocks noGrp="1"/>
          </p:cNvSpPr>
          <p:nvPr>
            <p:ph idx="1"/>
          </p:nvPr>
        </p:nvSpPr>
        <p:spPr/>
        <p:txBody>
          <a:bodyPr>
            <a:normAutofit fontScale="85000" lnSpcReduction="10000"/>
          </a:bodyPr>
          <a:lstStyle/>
          <a:p>
            <a:pPr marL="0" indent="0">
              <a:buNone/>
            </a:pPr>
            <a:r>
              <a:rPr dirty="0"/>
              <a:t>1. Cost savings from optimized staffing</a:t>
            </a:r>
          </a:p>
          <a:p>
            <a:pPr marL="0" indent="0">
              <a:buNone/>
            </a:pPr>
            <a:r>
              <a:rPr dirty="0"/>
              <a:t>2. Increased revenue from targeted marketing</a:t>
            </a:r>
          </a:p>
          <a:p>
            <a:pPr marL="0" indent="0">
              <a:buNone/>
            </a:pPr>
            <a:r>
              <a:rPr dirty="0"/>
              <a:t>3. Reduced operational costs during low footfall periods</a:t>
            </a:r>
            <a:endParaRPr lang="en-IN" dirty="0"/>
          </a:p>
          <a:p>
            <a:pPr marL="0" indent="0">
              <a:buNone/>
            </a:pPr>
            <a:endParaRPr lang="en-IN" dirty="0"/>
          </a:p>
          <a:p>
            <a:r>
              <a:rPr lang="en-US" sz="2800" dirty="0"/>
              <a:t>Staff optimization: Better scheduling reduces overstaffing or understaffing.</a:t>
            </a:r>
          </a:p>
          <a:p>
            <a:r>
              <a:rPr lang="en-US" sz="2800" dirty="0"/>
              <a:t>Inventory planning: Aligning stock with expected demand reduces waste and lost sales.</a:t>
            </a:r>
          </a:p>
          <a:p>
            <a:r>
              <a:rPr lang="en-US" sz="2800" dirty="0"/>
              <a:t>Marketing campaigns: Targeted promotions during high footfall periods.</a:t>
            </a:r>
          </a:p>
          <a:p>
            <a:r>
              <a:rPr lang="en-US" sz="2800" dirty="0"/>
              <a:t>Leasing strategy: Justifying rent based on predicted traffic</a:t>
            </a:r>
          </a:p>
          <a:p>
            <a:pPr marL="0" indent="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Access</a:t>
            </a:r>
          </a:p>
        </p:txBody>
      </p:sp>
      <p:sp>
        <p:nvSpPr>
          <p:cNvPr id="3" name="Content Placeholder 2"/>
          <p:cNvSpPr>
            <a:spLocks noGrp="1"/>
          </p:cNvSpPr>
          <p:nvPr>
            <p:ph idx="1"/>
          </p:nvPr>
        </p:nvSpPr>
        <p:spPr/>
        <p:txBody>
          <a:bodyPr/>
          <a:lstStyle/>
          <a:p>
            <a:pPr marL="0" indent="0">
              <a:buNone/>
            </a:pPr>
            <a:r>
              <a:rPr dirty="0"/>
              <a:t>1. Historical gate-wise entry data</a:t>
            </a:r>
          </a:p>
          <a:p>
            <a:pPr marL="0" indent="0">
              <a:buNone/>
            </a:pPr>
            <a:r>
              <a:rPr dirty="0"/>
              <a:t>2. Weather data</a:t>
            </a:r>
          </a:p>
          <a:p>
            <a:pPr marL="0" indent="0">
              <a:buNone/>
            </a:pPr>
            <a:r>
              <a:rPr dirty="0"/>
              <a:t>3. Public holiday data</a:t>
            </a:r>
            <a:endParaRPr lang="en-IN" dirty="0"/>
          </a:p>
          <a:p>
            <a:pPr marL="0" indent="0">
              <a:buNone/>
            </a:pPr>
            <a:r>
              <a:rPr lang="en-IN" dirty="0"/>
              <a:t>4. Business News</a:t>
            </a:r>
          </a:p>
          <a:p>
            <a:pPr marL="0" indent="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Risk</a:t>
            </a:r>
          </a:p>
        </p:txBody>
      </p:sp>
      <p:sp>
        <p:nvSpPr>
          <p:cNvPr id="3" name="Content Placeholder 2"/>
          <p:cNvSpPr>
            <a:spLocks noGrp="1"/>
          </p:cNvSpPr>
          <p:nvPr>
            <p:ph idx="1"/>
          </p:nvPr>
        </p:nvSpPr>
        <p:spPr/>
        <p:txBody>
          <a:bodyPr/>
          <a:lstStyle/>
          <a:p>
            <a:pPr marL="0" indent="0">
              <a:buNone/>
            </a:pPr>
            <a:r>
              <a:rPr dirty="0"/>
              <a:t>1. Data quality and completeness</a:t>
            </a:r>
          </a:p>
          <a:p>
            <a:pPr marL="0" indent="0">
              <a:buNone/>
            </a:pPr>
            <a:r>
              <a:rPr dirty="0"/>
              <a:t>2. Model accuracy and reliability</a:t>
            </a:r>
          </a:p>
          <a:p>
            <a:pPr marL="0" indent="0">
              <a:buNone/>
            </a:pPr>
            <a:r>
              <a:rPr dirty="0"/>
              <a:t>3. External factors affecting footfall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1749</TotalTime>
  <Words>657</Words>
  <Application>Microsoft Office PowerPoint</Application>
  <PresentationFormat>On-screen Show (4:3)</PresentationFormat>
  <Paragraphs>68</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Arial</vt:lpstr>
      <vt:lpstr>Calibri</vt:lpstr>
      <vt:lpstr>Times New Roman</vt:lpstr>
      <vt:lpstr>Times New Roman Bold</vt:lpstr>
      <vt:lpstr>Office Theme</vt:lpstr>
      <vt:lpstr>Abstract Evaluation  - Dissertation S2 - 24</vt:lpstr>
      <vt:lpstr>Goal</vt:lpstr>
      <vt:lpstr>PowerPoint Presentation</vt:lpstr>
      <vt:lpstr>Completion Criteria</vt:lpstr>
      <vt:lpstr>Measurement Criteria</vt:lpstr>
      <vt:lpstr>Success Criteria</vt:lpstr>
      <vt:lpstr>Economic Value Calculations</vt:lpstr>
      <vt:lpstr>Data Access</vt:lpstr>
      <vt:lpstr>Risk</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Hanumantha Katreddy</dc:creator>
  <cp:keywords/>
  <dc:description>generated using python-pptx</dc:description>
  <cp:lastModifiedBy>Hanumantha Katreddy</cp:lastModifiedBy>
  <cp:revision>14</cp:revision>
  <dcterms:created xsi:type="dcterms:W3CDTF">2013-01-27T09:14:16Z</dcterms:created>
  <dcterms:modified xsi:type="dcterms:W3CDTF">2025-06-14T15:44:11Z</dcterms:modified>
  <cp:category/>
</cp:coreProperties>
</file>