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37BB6B-EE1B-48FB-8575-0D55C373DE88}"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2AA957AF-53C0-420B-9C2D-77DB1416566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37BB6B-EE1B-48FB-8575-0D55C373DE88}" type="datetimeFigureOut">
              <a:rPr lang="en-US" smtClean="0"/>
              <a:pPr/>
              <a:t>10/25/2018</a:t>
            </a:fld>
            <a:endParaRPr lang="en-US" sz="1000" dirty="0">
              <a:solidFill>
                <a:schemeClr val="tx2">
                  <a:shade val="5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51520" y="260648"/>
            <a:ext cx="8568952" cy="2088232"/>
          </a:xfrm>
        </p:spPr>
        <p:txBody>
          <a:bodyPr>
            <a:normAutofit fontScale="90000"/>
          </a:bodyPr>
          <a:lstStyle/>
          <a:p>
            <a:r>
              <a:rPr lang="en-IN" sz="4000" dirty="0" smtClean="0">
                <a:latin typeface="Cambria" pitchFamily="18" charset="0"/>
              </a:rPr>
              <a:t>PERFORMANCE TEST ON SINGLE CYLINDER CI-ENGINE WASTE PLASTIC FUEL BLEND WITH DIESEL FUEL</a:t>
            </a:r>
            <a:br>
              <a:rPr lang="en-IN" sz="4000" dirty="0" smtClean="0">
                <a:latin typeface="Cambria" pitchFamily="18" charset="0"/>
              </a:rPr>
            </a:br>
            <a:endParaRPr lang="en-IN" sz="4000" dirty="0">
              <a:latin typeface="Cambria" pitchFamily="18" charset="0"/>
            </a:endParaRPr>
          </a:p>
        </p:txBody>
      </p:sp>
      <p:sp>
        <p:nvSpPr>
          <p:cNvPr id="7" name="Subtitle 6"/>
          <p:cNvSpPr>
            <a:spLocks noGrp="1"/>
          </p:cNvSpPr>
          <p:nvPr>
            <p:ph type="subTitle" idx="1"/>
          </p:nvPr>
        </p:nvSpPr>
        <p:spPr>
          <a:xfrm>
            <a:off x="251520" y="1988840"/>
            <a:ext cx="8352928" cy="3312368"/>
          </a:xfrm>
        </p:spPr>
        <p:txBody>
          <a:bodyPr>
            <a:normAutofit/>
          </a:bodyPr>
          <a:lstStyle/>
          <a:p>
            <a:r>
              <a:rPr lang="en-IN" sz="2000" dirty="0" smtClean="0">
                <a:latin typeface="Arial Unicode MS" pitchFamily="34" charset="-128"/>
                <a:ea typeface="Arial Unicode MS" pitchFamily="34" charset="-128"/>
                <a:cs typeface="Arial Unicode MS" pitchFamily="34" charset="-128"/>
              </a:rPr>
              <a:t>Under the guidence of :VENKATESHWARLU SIR  </a:t>
            </a:r>
          </a:p>
          <a:p>
            <a:r>
              <a:rPr lang="en-IN" sz="2000" dirty="0" smtClean="0">
                <a:latin typeface="Arial Unicode MS" pitchFamily="34" charset="-128"/>
                <a:ea typeface="Arial Unicode MS" pitchFamily="34" charset="-128"/>
                <a:cs typeface="Arial Unicode MS" pitchFamily="34" charset="-128"/>
              </a:rPr>
              <a:t> </a:t>
            </a:r>
          </a:p>
          <a:p>
            <a:r>
              <a:rPr lang="en-IN" sz="2000" dirty="0" smtClean="0">
                <a:latin typeface="Arial Unicode MS" pitchFamily="34" charset="-128"/>
                <a:ea typeface="Arial Unicode MS" pitchFamily="34" charset="-128"/>
                <a:cs typeface="Arial Unicode MS" pitchFamily="34" charset="-128"/>
              </a:rPr>
              <a:t>Presented by: Rajesshwari  1602-15-736-096</a:t>
            </a:r>
          </a:p>
          <a:p>
            <a:r>
              <a:rPr lang="en-IN" sz="2000" dirty="0" smtClean="0">
                <a:latin typeface="Arial Unicode MS" pitchFamily="34" charset="-128"/>
                <a:ea typeface="Arial Unicode MS" pitchFamily="34" charset="-128"/>
                <a:cs typeface="Arial Unicode MS" pitchFamily="34" charset="-128"/>
              </a:rPr>
              <a:t>Manvitha 1602-15-736-081</a:t>
            </a:r>
          </a:p>
          <a:p>
            <a:r>
              <a:rPr lang="en-IN" sz="2000" dirty="0" smtClean="0">
                <a:latin typeface="Arial Unicode MS" pitchFamily="34" charset="-128"/>
                <a:ea typeface="Arial Unicode MS" pitchFamily="34" charset="-128"/>
                <a:cs typeface="Arial Unicode MS" pitchFamily="34" charset="-128"/>
              </a:rPr>
              <a:t>Pranay 1602-15-736-093</a:t>
            </a:r>
          </a:p>
          <a:p>
            <a:r>
              <a:rPr lang="en-IN" sz="2000" dirty="0" smtClean="0">
                <a:latin typeface="Arial Unicode MS" pitchFamily="34" charset="-128"/>
                <a:ea typeface="Arial Unicode MS" pitchFamily="34" charset="-128"/>
                <a:cs typeface="Arial Unicode MS" pitchFamily="34" charset="-128"/>
              </a:rPr>
              <a:t>         </a:t>
            </a:r>
          </a:p>
          <a:p>
            <a:endParaRPr lang="en-IN" sz="2000" dirty="0" smtClean="0">
              <a:latin typeface="Arial Unicode MS" pitchFamily="34" charset="-128"/>
              <a:ea typeface="Arial Unicode MS" pitchFamily="34" charset="-128"/>
              <a:cs typeface="Arial Unicode MS" pitchFamily="34" charset="-128"/>
            </a:endParaRPr>
          </a:p>
          <a:p>
            <a:endParaRPr lang="en-IN" sz="2000" dirty="0" smtClean="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60648"/>
            <a:ext cx="8291264" cy="1156990"/>
          </a:xfrm>
        </p:spPr>
        <p:txBody>
          <a:bodyPr>
            <a:normAutofit fontScale="90000"/>
          </a:bodyPr>
          <a:lstStyle/>
          <a:p>
            <a:r>
              <a:rPr lang="en-IN" dirty="0" smtClean="0"/>
              <a:t>Variation of specific fuel consumption with respect to brake power</a:t>
            </a:r>
            <a:endParaRPr lang="en-IN" dirty="0"/>
          </a:p>
        </p:txBody>
      </p:sp>
      <p:pic>
        <p:nvPicPr>
          <p:cNvPr id="2050" name="Picture 2" descr="C:\Users\STUDENT\Downloads\_20181025_171359 (1).jpg"/>
          <p:cNvPicPr>
            <a:picLocks noGrp="1" noChangeAspect="1" noChangeArrowheads="1"/>
          </p:cNvPicPr>
          <p:nvPr>
            <p:ph idx="1"/>
          </p:nvPr>
        </p:nvPicPr>
        <p:blipFill>
          <a:blip r:embed="rId2" cstate="print"/>
          <a:stretch>
            <a:fillRect/>
          </a:stretch>
        </p:blipFill>
        <p:spPr bwMode="auto">
          <a:xfrm>
            <a:off x="457200" y="2573488"/>
            <a:ext cx="8229600" cy="311278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2.Variation of brake thermal efficiency with respect to brake power</a:t>
            </a:r>
            <a:endParaRPr lang="en-IN" dirty="0"/>
          </a:p>
        </p:txBody>
      </p:sp>
      <p:pic>
        <p:nvPicPr>
          <p:cNvPr id="3074" name="Picture 2" descr="C:\Users\STUDENT\Downloads\_20181025_172203.jpg"/>
          <p:cNvPicPr>
            <a:picLocks noGrp="1" noChangeAspect="1" noChangeArrowheads="1"/>
          </p:cNvPicPr>
          <p:nvPr>
            <p:ph idx="1"/>
          </p:nvPr>
        </p:nvPicPr>
        <p:blipFill>
          <a:blip r:embed="rId2" cstate="print"/>
          <a:stretch>
            <a:fillRect/>
          </a:stretch>
        </p:blipFill>
        <p:spPr bwMode="auto">
          <a:xfrm>
            <a:off x="457200" y="2494742"/>
            <a:ext cx="8229600" cy="327027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t>3.Variation of mechanical efficiency with respect to brake power</a:t>
            </a:r>
            <a:endParaRPr lang="en-IN" sz="3200" dirty="0"/>
          </a:p>
        </p:txBody>
      </p:sp>
      <p:pic>
        <p:nvPicPr>
          <p:cNvPr id="5122" name="Picture 2" descr="C:\Users\STUDENT\Downloads\_20181025_172544.jpg"/>
          <p:cNvPicPr>
            <a:picLocks noGrp="1" noChangeAspect="1" noChangeArrowheads="1"/>
          </p:cNvPicPr>
          <p:nvPr>
            <p:ph idx="1"/>
          </p:nvPr>
        </p:nvPicPr>
        <p:blipFill>
          <a:blip r:embed="rId2" cstate="print"/>
          <a:stretch>
            <a:fillRect/>
          </a:stretch>
        </p:blipFill>
        <p:spPr bwMode="auto">
          <a:xfrm>
            <a:off x="457200" y="2727726"/>
            <a:ext cx="8229600" cy="280431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t>4.Variation of indicated thermal efficiency with respect to brake power</a:t>
            </a:r>
            <a:endParaRPr lang="en-IN" sz="3200" dirty="0"/>
          </a:p>
        </p:txBody>
      </p:sp>
      <p:pic>
        <p:nvPicPr>
          <p:cNvPr id="6146" name="Picture 2" descr="C:\Users\STUDENT\Downloads\_20181025_173057 (1).jpg"/>
          <p:cNvPicPr>
            <a:picLocks noGrp="1" noChangeAspect="1" noChangeArrowheads="1"/>
          </p:cNvPicPr>
          <p:nvPr>
            <p:ph idx="1"/>
          </p:nvPr>
        </p:nvPicPr>
        <p:blipFill>
          <a:blip r:embed="rId2" cstate="print"/>
          <a:stretch>
            <a:fillRect/>
          </a:stretch>
        </p:blipFill>
        <p:spPr bwMode="auto">
          <a:xfrm>
            <a:off x="457200" y="2775275"/>
            <a:ext cx="8229600" cy="27092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Conclusions:</a:t>
            </a:r>
            <a:endParaRPr lang="en-IN" dirty="0"/>
          </a:p>
        </p:txBody>
      </p:sp>
      <p:pic>
        <p:nvPicPr>
          <p:cNvPr id="7170" name="Picture 2" descr="C:\Users\STUDENT\Downloads\_20181025_173750.jpg"/>
          <p:cNvPicPr>
            <a:picLocks noGrp="1" noChangeAspect="1" noChangeArrowheads="1"/>
          </p:cNvPicPr>
          <p:nvPr>
            <p:ph idx="1"/>
          </p:nvPr>
        </p:nvPicPr>
        <p:blipFill>
          <a:blip r:embed="rId2" cstate="print"/>
          <a:srcRect/>
          <a:stretch>
            <a:fillRect/>
          </a:stretch>
        </p:blipFill>
        <p:spPr bwMode="auto">
          <a:xfrm>
            <a:off x="179512" y="1844824"/>
            <a:ext cx="8712968" cy="388843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References:</a:t>
            </a:r>
            <a:endParaRPr lang="en-IN" dirty="0"/>
          </a:p>
        </p:txBody>
      </p:sp>
      <p:sp>
        <p:nvSpPr>
          <p:cNvPr id="2" name="Content Placeholder 1"/>
          <p:cNvSpPr>
            <a:spLocks noGrp="1"/>
          </p:cNvSpPr>
          <p:nvPr>
            <p:ph idx="1"/>
          </p:nvPr>
        </p:nvSpPr>
        <p:spPr>
          <a:xfrm>
            <a:off x="611560" y="1196752"/>
            <a:ext cx="8229600" cy="4450499"/>
          </a:xfrm>
        </p:spPr>
        <p:txBody>
          <a:bodyPr>
            <a:normAutofit fontScale="62500" lnSpcReduction="20000"/>
          </a:bodyPr>
          <a:lstStyle/>
          <a:p>
            <a:pPr>
              <a:buNone/>
            </a:pPr>
            <a:r>
              <a:rPr lang="en-IN" dirty="0" smtClean="0"/>
              <a:t>.</a:t>
            </a:r>
          </a:p>
          <a:p>
            <a:r>
              <a:rPr lang="en-IN" dirty="0" smtClean="0"/>
              <a:t> 1. </a:t>
            </a:r>
            <a:r>
              <a:rPr lang="en-IN" dirty="0" smtClean="0"/>
              <a:t>Gupta S, Mohan K, Prasad R, Gupta S, Kansal A [et al.]. Solid waste management in India: options and </a:t>
            </a:r>
            <a:r>
              <a:rPr lang="en-IN" dirty="0" smtClean="0"/>
              <a:t>opportunities.Resources </a:t>
            </a:r>
            <a:r>
              <a:rPr lang="en-IN" dirty="0" smtClean="0"/>
              <a:t>Conservation and Recycling 1998. </a:t>
            </a:r>
            <a:endParaRPr lang="en-IN" dirty="0" smtClean="0"/>
          </a:p>
          <a:p>
            <a:endParaRPr lang="en-IN" dirty="0" smtClean="0"/>
          </a:p>
          <a:p>
            <a:r>
              <a:rPr lang="en-IN" dirty="0" smtClean="0"/>
              <a:t>2 . </a:t>
            </a:r>
            <a:r>
              <a:rPr lang="en-IN" dirty="0" smtClean="0"/>
              <a:t>Ladommatos N, Balian R, Horrocks R, Cooper L [et al.]. The effect of exhaust gas recirculation on combustion and </a:t>
            </a:r>
            <a:r>
              <a:rPr lang="en-IN" dirty="0" smtClean="0"/>
              <a:t>NOx,emissions </a:t>
            </a:r>
            <a:r>
              <a:rPr lang="en-IN" dirty="0" smtClean="0"/>
              <a:t>in a high speed DI diesel engine. SocAutomotEng Trans </a:t>
            </a:r>
            <a:r>
              <a:rPr lang="en-IN" dirty="0" smtClean="0"/>
              <a:t>1996.</a:t>
            </a:r>
          </a:p>
          <a:p>
            <a:endParaRPr lang="en-IN" dirty="0" smtClean="0"/>
          </a:p>
          <a:p>
            <a:pPr>
              <a:buNone/>
            </a:pPr>
            <a:r>
              <a:rPr lang="en-IN" dirty="0" smtClean="0"/>
              <a:t> </a:t>
            </a:r>
            <a:r>
              <a:rPr lang="en-IN" dirty="0" smtClean="0"/>
              <a:t>  3. </a:t>
            </a:r>
            <a:r>
              <a:rPr lang="en-IN" dirty="0" smtClean="0"/>
              <a:t>M.Mani,G.Nagarajan,S.Sampath[</a:t>
            </a:r>
            <a:r>
              <a:rPr lang="en-IN" dirty="0" err="1" smtClean="0"/>
              <a:t>etal</a:t>
            </a:r>
            <a:r>
              <a:rPr lang="en-IN" dirty="0" smtClean="0"/>
              <a:t>.].An experimental investigation on a DI diesel engine using waste plastic oil </a:t>
            </a:r>
            <a:r>
              <a:rPr lang="en-IN" dirty="0" smtClean="0"/>
              <a:t>with exhaust </a:t>
            </a:r>
            <a:r>
              <a:rPr lang="en-IN" dirty="0" smtClean="0"/>
              <a:t>gas recirculation.2010. </a:t>
            </a:r>
            <a:endParaRPr lang="en-IN" dirty="0" smtClean="0"/>
          </a:p>
          <a:p>
            <a:pPr>
              <a:buNone/>
            </a:pPr>
            <a:endParaRPr lang="en-IN" dirty="0" smtClean="0"/>
          </a:p>
          <a:p>
            <a:pPr>
              <a:buNone/>
            </a:pPr>
            <a:r>
              <a:rPr lang="en-IN" dirty="0" smtClean="0"/>
              <a:t> </a:t>
            </a:r>
            <a:r>
              <a:rPr lang="en-IN" dirty="0" smtClean="0"/>
              <a:t>   4. </a:t>
            </a:r>
            <a:r>
              <a:rPr lang="en-IN" dirty="0" smtClean="0"/>
              <a:t>M.Mani,G.Nagarajan,S.Sampath[et al.].Characterizations and effect of using waste plastic oil and diesel fuel blends </a:t>
            </a:r>
            <a:r>
              <a:rPr lang="en-IN" dirty="0" smtClean="0"/>
              <a:t>in compression </a:t>
            </a:r>
            <a:r>
              <a:rPr lang="en-IN" dirty="0" smtClean="0"/>
              <a:t>ignition engine. </a:t>
            </a:r>
            <a:endParaRPr lang="en-IN" dirty="0" smtClean="0"/>
          </a:p>
          <a:p>
            <a:pPr>
              <a:buNone/>
            </a:pPr>
            <a:endParaRPr lang="en-IN" dirty="0" smtClean="0"/>
          </a:p>
          <a:p>
            <a:pPr>
              <a:buNone/>
            </a:pPr>
            <a:r>
              <a:rPr lang="en-IN" dirty="0" smtClean="0"/>
              <a:t> </a:t>
            </a:r>
            <a:r>
              <a:rPr lang="en-IN" dirty="0" smtClean="0"/>
              <a:t>   5. </a:t>
            </a:r>
            <a:r>
              <a:rPr lang="en-IN" dirty="0" smtClean="0"/>
              <a:t>M. Mani a,C. Subash b, G. Nagarajan[et al.]. Performance, emission and combustion characteristics of a DI diesel engine </a:t>
            </a:r>
            <a:r>
              <a:rPr lang="en-IN" dirty="0" smtClean="0"/>
              <a:t>using waste </a:t>
            </a:r>
            <a:r>
              <a:rPr lang="en-IN" dirty="0" smtClean="0"/>
              <a:t>plastic oil.2010.</a:t>
            </a:r>
          </a:p>
          <a:p>
            <a:r>
              <a:rPr lang="en-IN" dirty="0" smtClean="0"/>
              <a:t/>
            </a:r>
            <a:br>
              <a:rPr lang="en-IN" dirty="0" smtClean="0"/>
            </a:br>
            <a:r>
              <a:rPr lang="en-IN" dirty="0" smtClean="0"/>
              <a:t> </a:t>
            </a:r>
            <a:br>
              <a:rPr lang="en-IN" dirty="0" smtClean="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24944"/>
            <a:ext cx="8305800" cy="1143000"/>
          </a:xfrm>
        </p:spPr>
        <p:txBody>
          <a:bodyPr/>
          <a:lstStyle/>
          <a:p>
            <a:r>
              <a:rPr lang="en-IN" dirty="0" smtClean="0"/>
              <a:t>                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0"/>
            <a:ext cx="8229600" cy="1196752"/>
          </a:xfrm>
        </p:spPr>
        <p:txBody>
          <a:bodyPr>
            <a:normAutofit/>
          </a:bodyPr>
          <a:lstStyle/>
          <a:p>
            <a:r>
              <a:rPr lang="en-IN" sz="2800" dirty="0" smtClean="0">
                <a:latin typeface="Century" pitchFamily="18" charset="0"/>
              </a:rPr>
              <a:t>ABSTRACT</a:t>
            </a:r>
            <a:endParaRPr lang="en-IN" sz="2800" dirty="0">
              <a:latin typeface="Century" pitchFamily="18" charset="0"/>
            </a:endParaRPr>
          </a:p>
        </p:txBody>
      </p:sp>
      <p:sp>
        <p:nvSpPr>
          <p:cNvPr id="2" name="Content Placeholder 1"/>
          <p:cNvSpPr>
            <a:spLocks noGrp="1"/>
          </p:cNvSpPr>
          <p:nvPr>
            <p:ph idx="1"/>
          </p:nvPr>
        </p:nvSpPr>
        <p:spPr>
          <a:xfrm>
            <a:off x="457200" y="1124744"/>
            <a:ext cx="8229600" cy="5184576"/>
          </a:xfrm>
        </p:spPr>
        <p:txBody>
          <a:bodyPr>
            <a:normAutofit fontScale="62500" lnSpcReduction="20000"/>
          </a:bodyPr>
          <a:lstStyle/>
          <a:p>
            <a:r>
              <a:rPr lang="en-IN" i="1" dirty="0" smtClean="0">
                <a:latin typeface="Arial Unicode MS" pitchFamily="34" charset="-128"/>
                <a:ea typeface="Arial Unicode MS" pitchFamily="34" charset="-128"/>
                <a:cs typeface="Arial Unicode MS" pitchFamily="34" charset="-128"/>
              </a:rPr>
              <a:t>As the fossil fuels are depleting at a very faster rate, there is a need to find out an alternative fuel to fulfill the energy demand of the world. Plastic fuel is one of the best available sources to fulfill the energy demand of the world. The petroleum fuels play a very significant role in the development of industrial growth, transportation, agricultural sector and to meet many other basic human requirements. However, these fuels are limited and depleting day by day as the consumption is increasing very rapidly. Moreover, their use is alarming the environmental problems to society. Hence, there is a need of research for alternative fuels. There is a long list of syringe water bottle etc. waste plastic chair available abundantly in India, which can be exploited for the production of plastic fuel. Recent research on plastic fuel focused on performance of plastic fuel and its blends with diesel. The present work aims to investigate the possibilities of the application of mixtures of two plastic fuel and its blends with diesel as a fuel for diesel engines. The present investigations are planned after a thorough review of literature in this area. The combinations of plastic fuel, along with diesel are taken for the experimental analysis. There was no evidence of any practical multi-blend plastic fuel source engine. Experiments are conducted using a single cylinder direct-injection diesel engine with different loads at rated 1500 rpm. The brake thermal efficiency of PF-10 has maximum 18.1% compares to pure diesel 18.71% at 1.5 kW brake power. Maximum specific fuel consumption is obtained in PF-30 (0.715) compare to pure diesel at 0.5 kW brake power. The results which obtained are significantly comparable to pure diesel. The multi-blend plastic fuel is suitable alternative fuel for diesel in stationary/agricultural diesel engines</a:t>
            </a:r>
            <a:r>
              <a:rPr lang="en-IN" i="1"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Content</a:t>
            </a:r>
            <a:endParaRPr lang="en-IN" sz="4000" dirty="0"/>
          </a:p>
        </p:txBody>
      </p:sp>
      <p:sp>
        <p:nvSpPr>
          <p:cNvPr id="2" name="Content Placeholder 1"/>
          <p:cNvSpPr>
            <a:spLocks noGrp="1"/>
          </p:cNvSpPr>
          <p:nvPr>
            <p:ph idx="1"/>
          </p:nvPr>
        </p:nvSpPr>
        <p:spPr/>
        <p:txBody>
          <a:bodyPr>
            <a:normAutofit/>
          </a:bodyPr>
          <a:lstStyle/>
          <a:p>
            <a:pPr>
              <a:buFont typeface="Arial" pitchFamily="34" charset="0"/>
              <a:buChar char="•"/>
            </a:pPr>
            <a:r>
              <a:rPr lang="en-IN" sz="2400" dirty="0" smtClean="0">
                <a:latin typeface="Lucida Sans Unicode" pitchFamily="34" charset="0"/>
                <a:cs typeface="Lucida Sans Unicode" pitchFamily="34" charset="0"/>
              </a:rPr>
              <a:t>Introduction</a:t>
            </a:r>
          </a:p>
          <a:p>
            <a:pPr>
              <a:buFont typeface="Arial" pitchFamily="34" charset="0"/>
              <a:buChar char="•"/>
            </a:pPr>
            <a:endParaRPr lang="en-IN" sz="2400" dirty="0" smtClean="0">
              <a:latin typeface="Lucida Sans Unicode" pitchFamily="34" charset="0"/>
              <a:cs typeface="Lucida Sans Unicode" pitchFamily="34" charset="0"/>
            </a:endParaRPr>
          </a:p>
          <a:p>
            <a:pPr>
              <a:buFont typeface="Arial" pitchFamily="34" charset="0"/>
              <a:buChar char="•"/>
            </a:pPr>
            <a:r>
              <a:rPr lang="en-IN" sz="2400" dirty="0" smtClean="0">
                <a:latin typeface="Lucida Sans Unicode" pitchFamily="34" charset="0"/>
                <a:cs typeface="Lucida Sans Unicode" pitchFamily="34" charset="0"/>
              </a:rPr>
              <a:t>Methods to produce fuel</a:t>
            </a:r>
          </a:p>
          <a:p>
            <a:pPr>
              <a:buFont typeface="Arial" pitchFamily="34" charset="0"/>
              <a:buChar char="•"/>
            </a:pPr>
            <a:endParaRPr lang="en-IN" sz="2400" dirty="0" smtClean="0">
              <a:latin typeface="Lucida Sans Unicode" pitchFamily="34" charset="0"/>
              <a:cs typeface="Lucida Sans Unicode" pitchFamily="34" charset="0"/>
            </a:endParaRPr>
          </a:p>
          <a:p>
            <a:pPr>
              <a:buFont typeface="Arial" pitchFamily="34" charset="0"/>
              <a:buChar char="•"/>
            </a:pPr>
            <a:r>
              <a:rPr lang="en-IN" sz="2400" dirty="0" smtClean="0">
                <a:latin typeface="Lucida Sans Unicode" pitchFamily="34" charset="0"/>
                <a:cs typeface="Lucida Sans Unicode" pitchFamily="34" charset="0"/>
              </a:rPr>
              <a:t>Results</a:t>
            </a:r>
          </a:p>
          <a:p>
            <a:pPr>
              <a:buFont typeface="Arial" pitchFamily="34" charset="0"/>
              <a:buChar char="•"/>
            </a:pPr>
            <a:endParaRPr lang="en-IN" sz="2400" dirty="0" smtClean="0">
              <a:latin typeface="Lucida Sans Unicode" pitchFamily="34" charset="0"/>
              <a:cs typeface="Lucida Sans Unicode" pitchFamily="34" charset="0"/>
            </a:endParaRPr>
          </a:p>
          <a:p>
            <a:pPr>
              <a:buFont typeface="Arial" pitchFamily="34" charset="0"/>
              <a:buChar char="•"/>
            </a:pPr>
            <a:r>
              <a:rPr lang="en-IN" sz="2400" dirty="0" smtClean="0">
                <a:latin typeface="Lucida Sans Unicode" pitchFamily="34" charset="0"/>
                <a:cs typeface="Lucida Sans Unicode" pitchFamily="34" charset="0"/>
              </a:rPr>
              <a:t>Conclusions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What  is  plastic ?   </a:t>
            </a:r>
            <a:endParaRPr lang="en-IN" sz="3600" dirty="0"/>
          </a:p>
        </p:txBody>
      </p:sp>
      <p:sp>
        <p:nvSpPr>
          <p:cNvPr id="2" name="Content Placeholder 1"/>
          <p:cNvSpPr>
            <a:spLocks noGrp="1"/>
          </p:cNvSpPr>
          <p:nvPr>
            <p:ph idx="1"/>
          </p:nvPr>
        </p:nvSpPr>
        <p:spPr/>
        <p:txBody>
          <a:bodyPr/>
          <a:lstStyle/>
          <a:p>
            <a:pPr>
              <a:buFont typeface="Arial" pitchFamily="34" charset="0"/>
              <a:buChar char="•"/>
            </a:pPr>
            <a:r>
              <a:rPr lang="en-IN" dirty="0" smtClean="0"/>
              <a:t>The term “plastics” includes materials composed of various elements such as carbon,hydrogen,oxygen,nitrogen,chlorine and sulphur.</a:t>
            </a:r>
          </a:p>
          <a:p>
            <a:pPr>
              <a:buFont typeface="Arial" pitchFamily="34" charset="0"/>
              <a:buChar char="•"/>
            </a:pPr>
            <a:r>
              <a:rPr lang="en-IN" dirty="0" smtClean="0"/>
              <a:t>It is one of the few new chemical materials which pose environmental problem.</a:t>
            </a:r>
          </a:p>
          <a:p>
            <a:pPr>
              <a:buFont typeface="Arial" pitchFamily="34" charset="0"/>
              <a:buChar char="•"/>
            </a:pPr>
            <a:r>
              <a:rPr lang="en-IN" dirty="0" smtClean="0"/>
              <a:t>Polethylene, polyvinyl chloride, polystyrene is largely used in the manufacturing of plastics.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Century" pitchFamily="18" charset="0"/>
                <a:cs typeface="Arial" pitchFamily="34" charset="0"/>
              </a:rPr>
              <a:t>Why do we need to convert waste plastic into fuel ?</a:t>
            </a:r>
            <a:endParaRPr lang="en-IN" sz="3600" dirty="0">
              <a:latin typeface="Century" pitchFamily="18" charset="0"/>
              <a:cs typeface="Arial" pitchFamily="34" charset="0"/>
            </a:endParaRPr>
          </a:p>
        </p:txBody>
      </p:sp>
      <p:sp>
        <p:nvSpPr>
          <p:cNvPr id="2" name="Content Placeholder 1"/>
          <p:cNvSpPr>
            <a:spLocks noGrp="1"/>
          </p:cNvSpPr>
          <p:nvPr>
            <p:ph idx="1"/>
          </p:nvPr>
        </p:nvSpPr>
        <p:spPr>
          <a:xfrm>
            <a:off x="457200" y="2060848"/>
            <a:ext cx="8229600" cy="3946443"/>
          </a:xfrm>
        </p:spPr>
        <p:txBody>
          <a:bodyPr>
            <a:normAutofit/>
          </a:bodyPr>
          <a:lstStyle/>
          <a:p>
            <a:pPr>
              <a:buClr>
                <a:schemeClr val="tx1"/>
              </a:buClr>
              <a:buFont typeface="Arial" pitchFamily="34" charset="0"/>
              <a:buChar char="•"/>
            </a:pPr>
            <a:r>
              <a:rPr lang="en-IN" sz="2000" dirty="0" smtClean="0"/>
              <a:t>According to recent study performed by the Environmental Protection Agency approximately billion of tons of waste plastic are generated in the world.</a:t>
            </a:r>
          </a:p>
          <a:p>
            <a:pPr>
              <a:buClr>
                <a:schemeClr val="tx1"/>
              </a:buClr>
              <a:buFont typeface="Arial" pitchFamily="34" charset="0"/>
              <a:buChar char="•"/>
            </a:pPr>
            <a:r>
              <a:rPr lang="en-IN" sz="2000" dirty="0" smtClean="0"/>
              <a:t>Statistics show that approximately 10% of this plastic is recycled, 25% is incinerated and remaining 65% is dumped in landfills.</a:t>
            </a:r>
          </a:p>
          <a:p>
            <a:pPr>
              <a:buClr>
                <a:schemeClr val="tx1"/>
              </a:buClr>
              <a:buFont typeface="Arial" pitchFamily="34" charset="0"/>
              <a:buChar char="•"/>
            </a:pPr>
            <a:r>
              <a:rPr lang="en-IN" sz="2000" dirty="0" smtClean="0"/>
              <a:t>Converting the waste plastic into valuable energy resource to fully utilize the waste in order to meet the increased energy demand.</a:t>
            </a:r>
          </a:p>
          <a:p>
            <a:pPr>
              <a:buClr>
                <a:schemeClr val="tx1"/>
              </a:buClr>
              <a:buFont typeface="Arial" pitchFamily="34" charset="0"/>
              <a:buChar char="•"/>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t>METHODS  TO  CONVERT  PLASTIC  INTO  FUEL</a:t>
            </a:r>
            <a:endParaRPr lang="en-IN" sz="3600" dirty="0"/>
          </a:p>
        </p:txBody>
      </p:sp>
      <p:sp>
        <p:nvSpPr>
          <p:cNvPr id="2" name="Content Placeholder 1"/>
          <p:cNvSpPr>
            <a:spLocks noGrp="1"/>
          </p:cNvSpPr>
          <p:nvPr>
            <p:ph idx="1"/>
          </p:nvPr>
        </p:nvSpPr>
        <p:spPr>
          <a:xfrm>
            <a:off x="539552" y="1484784"/>
            <a:ext cx="8229600" cy="4958011"/>
          </a:xfrm>
        </p:spPr>
        <p:txBody>
          <a:bodyPr>
            <a:normAutofit/>
          </a:bodyPr>
          <a:lstStyle/>
          <a:p>
            <a:pPr>
              <a:buNone/>
            </a:pPr>
            <a:r>
              <a:rPr lang="en-IN" sz="2800" dirty="0" smtClean="0"/>
              <a:t> Pyrolysis Breakdown: It </a:t>
            </a:r>
            <a:r>
              <a:rPr lang="en-IN" sz="2800" dirty="0" smtClean="0"/>
              <a:t>is </a:t>
            </a:r>
            <a:r>
              <a:rPr lang="en-IN" sz="2800" dirty="0" smtClean="0"/>
              <a:t>generally defined </a:t>
            </a:r>
            <a:r>
              <a:rPr lang="en-IN" sz="2800" dirty="0" smtClean="0"/>
              <a:t>as the controlled burning or overheating of a material in the absence of </a:t>
            </a:r>
            <a:r>
              <a:rPr lang="en-IN" sz="2800" dirty="0" smtClean="0"/>
              <a:t>oxygen.</a:t>
            </a:r>
          </a:p>
          <a:p>
            <a:pPr>
              <a:buNone/>
            </a:pPr>
            <a:r>
              <a:rPr lang="en-IN" sz="3200" dirty="0" smtClean="0"/>
              <a:t>          </a:t>
            </a:r>
            <a:r>
              <a:rPr lang="en-IN" sz="2400" dirty="0" smtClean="0"/>
              <a:t>1.Thermal pyrolysis.</a:t>
            </a:r>
          </a:p>
          <a:p>
            <a:pPr>
              <a:buNone/>
            </a:pPr>
            <a:r>
              <a:rPr lang="en-IN" sz="2400" dirty="0" smtClean="0"/>
              <a:t> </a:t>
            </a:r>
            <a:r>
              <a:rPr lang="en-IN" sz="2400" dirty="0" smtClean="0"/>
              <a:t>            2. Catalytic pyrolysis.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1.Thermal pyrolysis</a:t>
            </a:r>
            <a:endParaRPr lang="en-IN" dirty="0"/>
          </a:p>
        </p:txBody>
      </p:sp>
      <p:sp>
        <p:nvSpPr>
          <p:cNvPr id="2" name="Content Placeholder 1"/>
          <p:cNvSpPr>
            <a:spLocks noGrp="1"/>
          </p:cNvSpPr>
          <p:nvPr>
            <p:ph idx="1"/>
          </p:nvPr>
        </p:nvSpPr>
        <p:spPr/>
        <p:txBody>
          <a:bodyPr>
            <a:normAutofit/>
          </a:bodyPr>
          <a:lstStyle/>
          <a:p>
            <a:pPr>
              <a:buClr>
                <a:schemeClr val="tx1"/>
              </a:buClr>
              <a:buFont typeface="Arial" pitchFamily="34" charset="0"/>
              <a:buChar char="•"/>
            </a:pPr>
            <a:r>
              <a:rPr lang="en-IN" sz="2400" dirty="0" smtClean="0"/>
              <a:t>The thermal pyrolysis proceeds according to the radical chain reactions with hydrogen transfer steps and the gradual breakdown of the main chain.</a:t>
            </a:r>
          </a:p>
          <a:p>
            <a:pPr>
              <a:buClr>
                <a:schemeClr val="tx1"/>
              </a:buClr>
              <a:buFont typeface="Arial" pitchFamily="34" charset="0"/>
              <a:buChar char="•"/>
            </a:pPr>
            <a:r>
              <a:rPr lang="en-IN" sz="2400" dirty="0" smtClean="0"/>
              <a:t>Products obtained are hydrocarbons composed of c5-c80  range.</a:t>
            </a:r>
          </a:p>
          <a:p>
            <a:pPr>
              <a:buClr>
                <a:schemeClr val="tx1"/>
              </a:buClr>
              <a:buFont typeface="Arial" pitchFamily="34" charset="0"/>
              <a:buChar char="•"/>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2. Catalytic pyrolysis</a:t>
            </a:r>
            <a:endParaRPr lang="en-IN" sz="4000" dirty="0"/>
          </a:p>
        </p:txBody>
      </p:sp>
      <p:sp>
        <p:nvSpPr>
          <p:cNvPr id="2" name="Content Placeholder 1"/>
          <p:cNvSpPr>
            <a:spLocks noGrp="1"/>
          </p:cNvSpPr>
          <p:nvPr>
            <p:ph idx="1"/>
          </p:nvPr>
        </p:nvSpPr>
        <p:spPr/>
        <p:txBody>
          <a:bodyPr/>
          <a:lstStyle/>
          <a:p>
            <a:pPr>
              <a:buClr>
                <a:schemeClr val="tx1"/>
              </a:buClr>
              <a:buFont typeface="Arial" pitchFamily="34" charset="0"/>
              <a:buChar char="•"/>
            </a:pPr>
            <a:r>
              <a:rPr lang="en-IN" dirty="0" smtClean="0"/>
              <a:t>Decomposition reactions at low temperatures with lower energy consumption.</a:t>
            </a:r>
          </a:p>
          <a:p>
            <a:pPr>
              <a:buClr>
                <a:schemeClr val="tx1"/>
              </a:buClr>
              <a:buFont typeface="Arial" pitchFamily="34" charset="0"/>
              <a:buChar char="•"/>
            </a:pPr>
            <a:endParaRPr lang="en-IN" dirty="0" smtClean="0"/>
          </a:p>
          <a:p>
            <a:pPr>
              <a:buClr>
                <a:schemeClr val="tx1"/>
              </a:buClr>
              <a:buFont typeface="Arial" pitchFamily="34" charset="0"/>
              <a:buChar char="•"/>
            </a:pPr>
            <a:r>
              <a:rPr lang="en-IN" dirty="0" smtClean="0"/>
              <a:t>Increase the process selectivity.</a:t>
            </a:r>
          </a:p>
          <a:p>
            <a:pPr>
              <a:buClr>
                <a:schemeClr val="tx1"/>
              </a:buClr>
              <a:buFont typeface="Arial" pitchFamily="34" charset="0"/>
              <a:buChar char="•"/>
            </a:pPr>
            <a:endParaRPr lang="en-IN" dirty="0" smtClean="0"/>
          </a:p>
          <a:p>
            <a:pPr>
              <a:buClr>
                <a:schemeClr val="tx1"/>
              </a:buClr>
              <a:buFont typeface="Arial" pitchFamily="34" charset="0"/>
              <a:buChar char="•"/>
            </a:pPr>
            <a:r>
              <a:rPr lang="en-IN" dirty="0" smtClean="0"/>
              <a:t>Catalysts used are AlCl3,TiCl4,FeCl3 and TiCl3.</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628800"/>
          </a:xfrm>
        </p:spPr>
        <p:txBody>
          <a:bodyPr>
            <a:normAutofit fontScale="90000"/>
          </a:bodyPr>
          <a:lstStyle/>
          <a:p>
            <a:r>
              <a:rPr lang="en-IN" b="0" dirty="0" smtClean="0"/>
              <a:t>ESTIMATED PROPERTIES OF MULTI-BLEND PLASTIC FUEL WITH DIESEL FUEL</a:t>
            </a:r>
            <a:endParaRPr lang="en-IN" dirty="0"/>
          </a:p>
        </p:txBody>
      </p:sp>
      <p:graphicFrame>
        <p:nvGraphicFramePr>
          <p:cNvPr id="4" name="Content Placeholder 3"/>
          <p:cNvGraphicFramePr>
            <a:graphicFrameLocks noGrp="1"/>
          </p:cNvGraphicFramePr>
          <p:nvPr>
            <p:ph idx="1"/>
          </p:nvPr>
        </p:nvGraphicFramePr>
        <p:xfrm>
          <a:off x="539552" y="1628800"/>
          <a:ext cx="8229600" cy="4896122"/>
        </p:xfrm>
        <a:graphic>
          <a:graphicData uri="http://schemas.openxmlformats.org/drawingml/2006/table">
            <a:tbl>
              <a:tblPr>
                <a:tableStyleId>{5C22544A-7EE6-4342-B048-85BDC9FD1C3A}</a:tableStyleId>
              </a:tblPr>
              <a:tblGrid>
                <a:gridCol w="8229600"/>
              </a:tblGrid>
              <a:tr h="4896122">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nvGraphicFramePr>
        <p:xfrm>
          <a:off x="1547664" y="6309320"/>
          <a:ext cx="7385321" cy="386902"/>
        </p:xfrm>
        <a:graphic>
          <a:graphicData uri="http://schemas.openxmlformats.org/drawingml/2006/table">
            <a:tbl>
              <a:tblPr/>
              <a:tblGrid>
                <a:gridCol w="7385321"/>
              </a:tblGrid>
              <a:tr h="386902">
                <a:tc>
                  <a:txBody>
                    <a:bodyPr/>
                    <a:lstStyle/>
                    <a:p>
                      <a:endParaRPr lang="en-IN" dirty="0"/>
                    </a:p>
                  </a:txBody>
                  <a:tcPr>
                    <a:lnL w="12700" cmpd="sng">
                      <a:noFill/>
                      <a:prstDash val="solid"/>
                    </a:lnL>
                    <a:lnR w="12700" cmpd="sng">
                      <a:solidFill>
                        <a:schemeClr val="tx1"/>
                      </a:solidFill>
                      <a:prstDash val="solid"/>
                    </a:lnR>
                    <a:lnT w="12700" cmpd="sng">
                      <a:noFill/>
                      <a:prstDash val="solid"/>
                    </a:lnT>
                    <a:lnB w="12700" cmpd="sng">
                      <a:noFill/>
                      <a:prstDash val="solid"/>
                    </a:lnB>
                  </a:tcPr>
                </a:tc>
              </a:tr>
            </a:tbl>
          </a:graphicData>
        </a:graphic>
      </p:graphicFrame>
      <p:graphicFrame>
        <p:nvGraphicFramePr>
          <p:cNvPr id="8" name="Table 7"/>
          <p:cNvGraphicFramePr>
            <a:graphicFrameLocks noGrp="1"/>
          </p:cNvGraphicFramePr>
          <p:nvPr/>
        </p:nvGraphicFramePr>
        <p:xfrm>
          <a:off x="2843808" y="6492240"/>
          <a:ext cx="6120680" cy="365760"/>
        </p:xfrm>
        <a:graphic>
          <a:graphicData uri="http://schemas.openxmlformats.org/drawingml/2006/table">
            <a:tbl>
              <a:tblPr/>
              <a:tblGrid>
                <a:gridCol w="6120680"/>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noFill/>
                      <a:prstDash val="solid"/>
                    </a:lnT>
                    <a:lnB w="12700" cmpd="sng">
                      <a:solidFill>
                        <a:schemeClr val="tx1"/>
                      </a:solidFill>
                      <a:prstDash val="solid"/>
                    </a:lnB>
                  </a:tcPr>
                </a:tc>
              </a:tr>
            </a:tbl>
          </a:graphicData>
        </a:graphic>
      </p:graphicFrame>
      <p:graphicFrame>
        <p:nvGraphicFramePr>
          <p:cNvPr id="16" name="Table 15"/>
          <p:cNvGraphicFramePr>
            <a:graphicFrameLocks noGrp="1"/>
          </p:cNvGraphicFramePr>
          <p:nvPr/>
        </p:nvGraphicFramePr>
        <p:xfrm>
          <a:off x="503040" y="1556792"/>
          <a:ext cx="8640960" cy="4941168"/>
        </p:xfrm>
        <a:graphic>
          <a:graphicData uri="http://schemas.openxmlformats.org/drawingml/2006/table">
            <a:tbl>
              <a:tblPr firstRow="1" bandRow="1">
                <a:tableStyleId>{5C22544A-7EE6-4342-B048-85BDC9FD1C3A}</a:tableStyleId>
              </a:tblPr>
              <a:tblGrid>
                <a:gridCol w="2268760"/>
                <a:gridCol w="1296144"/>
                <a:gridCol w="1656184"/>
                <a:gridCol w="1422580"/>
                <a:gridCol w="1997292"/>
              </a:tblGrid>
              <a:tr h="823528">
                <a:tc>
                  <a:txBody>
                    <a:bodyPr/>
                    <a:lstStyle/>
                    <a:p>
                      <a:r>
                        <a:rPr lang="en-IN" sz="2000" baseline="0" dirty="0" smtClean="0">
                          <a:solidFill>
                            <a:schemeClr val="tx1"/>
                          </a:solidFill>
                        </a:rPr>
                        <a:t> </a:t>
                      </a:r>
                    </a:p>
                    <a:p>
                      <a:r>
                        <a:rPr lang="en-IN" sz="2000" baseline="0" dirty="0" smtClean="0">
                          <a:solidFill>
                            <a:schemeClr val="tx1"/>
                          </a:solidFill>
                        </a:rPr>
                        <a:t>properties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Diesel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PF-10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   PF-20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aseline="0" dirty="0" smtClean="0">
                          <a:solidFill>
                            <a:schemeClr val="tx1"/>
                          </a:solidFill>
                        </a:rPr>
                        <a:t> PF-30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3528">
                <a:tc>
                  <a:txBody>
                    <a:bodyPr/>
                    <a:lstStyle/>
                    <a:p>
                      <a:r>
                        <a:rPr lang="en-IN" dirty="0" smtClean="0">
                          <a:solidFill>
                            <a:schemeClr val="tx1"/>
                          </a:solidFill>
                        </a:rPr>
                        <a:t>Fuel density</a:t>
                      </a:r>
                    </a:p>
                    <a:p>
                      <a:r>
                        <a:rPr lang="en-IN" dirty="0" smtClean="0">
                          <a:solidFill>
                            <a:schemeClr val="tx1"/>
                          </a:solidFill>
                        </a:rPr>
                        <a:t>Kg/m^3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528">
                <a:tc>
                  <a:txBody>
                    <a:bodyPr/>
                    <a:lstStyle/>
                    <a:p>
                      <a:r>
                        <a:rPr lang="en-IN" dirty="0" smtClean="0"/>
                        <a:t>Kinematic viscosity at 40deg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3.3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528">
                <a:tc>
                  <a:txBody>
                    <a:bodyPr/>
                    <a:lstStyle/>
                    <a:p>
                      <a:r>
                        <a:rPr lang="en-IN" dirty="0" smtClean="0"/>
                        <a:t>Flash point in deg Celcius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58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528">
                <a:tc>
                  <a:txBody>
                    <a:bodyPr/>
                    <a:lstStyle/>
                    <a:p>
                      <a:r>
                        <a:rPr lang="en-IN" dirty="0" smtClean="0"/>
                        <a:t>Fire point in deg 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528">
                <a:tc>
                  <a:txBody>
                    <a:bodyPr/>
                    <a:lstStyle/>
                    <a:p>
                      <a:r>
                        <a:rPr lang="en-IN" dirty="0" smtClean="0"/>
                        <a:t>Calorific</a:t>
                      </a:r>
                      <a:r>
                        <a:rPr lang="en-IN" baseline="0" dirty="0" smtClean="0"/>
                        <a:t> value </a:t>
                      </a:r>
                      <a:r>
                        <a:rPr lang="en-IN" baseline="0" dirty="0" err="1" smtClean="0"/>
                        <a:t>kj</a:t>
                      </a:r>
                      <a:r>
                        <a:rPr lang="en-IN" baseline="0" dirty="0" smtClean="0"/>
                        <a:t>/kg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42,680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42,461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42,243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41,807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852</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PERFORMANCE TEST ON SINGLE CYLINDER CI-ENGINE WASTE PLASTIC FUEL BLEND WITH DIESEL FUEL </vt:lpstr>
      <vt:lpstr>ABSTRACT</vt:lpstr>
      <vt:lpstr>Content</vt:lpstr>
      <vt:lpstr>What  is  plastic ?   </vt:lpstr>
      <vt:lpstr>Why do we need to convert waste plastic into fuel ?</vt:lpstr>
      <vt:lpstr>METHODS  TO  CONVERT  PLASTIC  INTO  FUEL</vt:lpstr>
      <vt:lpstr>1.Thermal pyrolysis</vt:lpstr>
      <vt:lpstr>2. Catalytic pyrolysis</vt:lpstr>
      <vt:lpstr>ESTIMATED PROPERTIES OF MULTI-BLEND PLASTIC FUEL WITH DIESEL FUEL</vt:lpstr>
      <vt:lpstr>Variation of specific fuel consumption with respect to brake power</vt:lpstr>
      <vt:lpstr>2.Variation of brake thermal efficiency with respect to brake power</vt:lpstr>
      <vt:lpstr>3.Variation of mechanical efficiency with respect to brake power</vt:lpstr>
      <vt:lpstr>4.Variation of indicated thermal efficiency with respect to brake power</vt:lpstr>
      <vt:lpstr>Conclusions:</vt:lpstr>
      <vt:lpstr>References:</vt:lpstr>
      <vt:lpstr>                THANK YOU</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 ON SINGLE CYLINDER CI-ENGINE WASTE PLASTIC FUEL BLEND WITH DIESEL FUEL </dc:title>
  <dc:creator>STUDENT</dc:creator>
  <cp:lastModifiedBy>STUDENT</cp:lastModifiedBy>
  <cp:revision>1</cp:revision>
  <dcterms:created xsi:type="dcterms:W3CDTF">2018-10-25T08:54:37Z</dcterms:created>
  <dcterms:modified xsi:type="dcterms:W3CDTF">2018-10-25T12:30:26Z</dcterms:modified>
</cp:coreProperties>
</file>