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1833" r:id="rId3"/>
    <p:sldId id="1844" r:id="rId4"/>
    <p:sldId id="2781" r:id="rId5"/>
    <p:sldId id="2743" r:id="rId6"/>
    <p:sldId id="2780" r:id="rId7"/>
    <p:sldId id="2728" r:id="rId8"/>
    <p:sldId id="2782" r:id="rId9"/>
    <p:sldId id="2779" r:id="rId10"/>
    <p:sldId id="183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47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DF39A-271E-47AB-8B77-8A9EF1AD9A5E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8D849-90DB-435C-9987-65856CD2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78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65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32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059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844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140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86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104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772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19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84B62-E3CE-AABF-5A21-C1DB903D3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40FE4D-AB0A-312F-86F2-59FD140EF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977EF-7FE9-BD8B-3DB5-F4437E7A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6146E-CFBC-BD56-4F4A-0AACF0E4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B52F0-DEAD-42E3-A1C3-F4C9BE5F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82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AE071-BDF1-9F4D-8B3D-24277046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39A159-4CAD-2672-5F83-5EBAC53F2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138B2-8AF5-7FE7-2764-D808F81D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FF6F2-31C0-992A-A56B-D7A71FAC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B5D3B-0D74-9ACC-4F81-289D2FB2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3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E9A441-63CB-70D2-23FA-3F86F83F5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7676D-75E0-26D9-572F-2B3E5DB6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49050-E4A5-4E16-E085-153433C7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7EB25-E5B4-6ADA-8E6A-550AF940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B4EE2-596A-2715-9F69-DC73A8D2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9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>
            <a:extLst>
              <a:ext uri="{FF2B5EF4-FFF2-40B4-BE49-F238E27FC236}">
                <a16:creationId xmlns:a16="http://schemas.microsoft.com/office/drawing/2014/main" id="{0761A886-F0D7-4C39-AFFF-052DB74E32F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PA-矩形 7">
            <a:extLst>
              <a:ext uri="{FF2B5EF4-FFF2-40B4-BE49-F238E27FC236}">
                <a16:creationId xmlns:a16="http://schemas.microsoft.com/office/drawing/2014/main" id="{61E30CDC-6882-4EF4-A98A-D29C1686BFE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任意多边形: 形状 74">
            <a:extLst>
              <a:ext uri="{FF2B5EF4-FFF2-40B4-BE49-F238E27FC236}">
                <a16:creationId xmlns:a16="http://schemas.microsoft.com/office/drawing/2014/main" id="{4CEDE2BC-7BF6-4AE3-8B04-4514441E4040}"/>
              </a:ext>
            </a:extLst>
          </p:cNvPr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262847"/>
              <a:gd name="connsiteX1" fmla="*/ 6415214 w 6415214"/>
              <a:gd name="connsiteY1" fmla="*/ 171407 h 262847"/>
              <a:gd name="connsiteX2" fmla="*/ 6415214 w 6415214"/>
              <a:gd name="connsiteY2" fmla="*/ 100390 h 262847"/>
              <a:gd name="connsiteX3" fmla="*/ 511261 w 6415214"/>
              <a:gd name="connsiteY3" fmla="*/ 100390 h 262847"/>
              <a:gd name="connsiteX4" fmla="*/ 229919 w 6415214"/>
              <a:gd name="connsiteY4" fmla="*/ 0 h 262847"/>
              <a:gd name="connsiteX5" fmla="*/ 229919 w 6415214"/>
              <a:gd name="connsiteY5" fmla="*/ 100390 h 262847"/>
              <a:gd name="connsiteX6" fmla="*/ 0 w 6415214"/>
              <a:gd name="connsiteY6" fmla="*/ 100390 h 262847"/>
              <a:gd name="connsiteX7" fmla="*/ 91440 w 6415214"/>
              <a:gd name="connsiteY7" fmla="*/ 262847 h 262847"/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171407"/>
              <a:gd name="connsiteX1" fmla="*/ 6415214 w 6415214"/>
              <a:gd name="connsiteY1" fmla="*/ 100390 h 171407"/>
              <a:gd name="connsiteX2" fmla="*/ 511261 w 6415214"/>
              <a:gd name="connsiteY2" fmla="*/ 100390 h 171407"/>
              <a:gd name="connsiteX3" fmla="*/ 229919 w 6415214"/>
              <a:gd name="connsiteY3" fmla="*/ 0 h 171407"/>
              <a:gd name="connsiteX4" fmla="*/ 229919 w 6415214"/>
              <a:gd name="connsiteY4" fmla="*/ 100390 h 171407"/>
              <a:gd name="connsiteX5" fmla="*/ 0 w 6415214"/>
              <a:gd name="connsiteY5" fmla="*/ 100390 h 171407"/>
              <a:gd name="connsiteX0" fmla="*/ 6415214 w 6415214"/>
              <a:gd name="connsiteY0" fmla="*/ 100390 h 100390"/>
              <a:gd name="connsiteX1" fmla="*/ 511261 w 6415214"/>
              <a:gd name="connsiteY1" fmla="*/ 100390 h 100390"/>
              <a:gd name="connsiteX2" fmla="*/ 229919 w 6415214"/>
              <a:gd name="connsiteY2" fmla="*/ 0 h 100390"/>
              <a:gd name="connsiteX3" fmla="*/ 229919 w 6415214"/>
              <a:gd name="connsiteY3" fmla="*/ 100390 h 100390"/>
              <a:gd name="connsiteX4" fmla="*/ 0 w 6415214"/>
              <a:gd name="connsiteY4" fmla="*/ 100390 h 100390"/>
              <a:gd name="connsiteX0" fmla="*/ 6415214 w 6415214"/>
              <a:gd name="connsiteY0" fmla="*/ 195640 h 195640"/>
              <a:gd name="connsiteX1" fmla="*/ 511261 w 6415214"/>
              <a:gd name="connsiteY1" fmla="*/ 195640 h 195640"/>
              <a:gd name="connsiteX2" fmla="*/ 227538 w 6415214"/>
              <a:gd name="connsiteY2" fmla="*/ 0 h 195640"/>
              <a:gd name="connsiteX3" fmla="*/ 229919 w 6415214"/>
              <a:gd name="connsiteY3" fmla="*/ 195640 h 195640"/>
              <a:gd name="connsiteX4" fmla="*/ 0 w 6415214"/>
              <a:gd name="connsiteY4" fmla="*/ 195640 h 195640"/>
              <a:gd name="connsiteX0" fmla="*/ 6415214 w 6415214"/>
              <a:gd name="connsiteY0" fmla="*/ 193259 h 193259"/>
              <a:gd name="connsiteX1" fmla="*/ 511261 w 6415214"/>
              <a:gd name="connsiteY1" fmla="*/ 193259 h 193259"/>
              <a:gd name="connsiteX2" fmla="*/ 232301 w 6415214"/>
              <a:gd name="connsiteY2" fmla="*/ 0 h 193259"/>
              <a:gd name="connsiteX3" fmla="*/ 229919 w 6415214"/>
              <a:gd name="connsiteY3" fmla="*/ 193259 h 193259"/>
              <a:gd name="connsiteX4" fmla="*/ 0 w 6415214"/>
              <a:gd name="connsiteY4" fmla="*/ 193259 h 19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2" name="标题 47">
            <a:extLst>
              <a:ext uri="{FF2B5EF4-FFF2-40B4-BE49-F238E27FC236}">
                <a16:creationId xmlns:a16="http://schemas.microsoft.com/office/drawing/2014/main" id="{26FA9A66-DBB6-484A-829A-BC30DE672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>
            <a:extLst>
              <a:ext uri="{FF2B5EF4-FFF2-40B4-BE49-F238E27FC236}">
                <a16:creationId xmlns:a16="http://schemas.microsoft.com/office/drawing/2014/main" id="{F56DEE86-1AA4-4820-A7A1-E4F787904C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>
            <a:extLst>
              <a:ext uri="{FF2B5EF4-FFF2-40B4-BE49-F238E27FC236}">
                <a16:creationId xmlns:a16="http://schemas.microsoft.com/office/drawing/2014/main" id="{28747CEA-1C37-4144-A247-245AD13935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7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4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5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8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6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4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9224085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3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9BCF8FA-A10E-4A84-94FB-9EE190AFE929}"/>
              </a:ext>
            </a:extLst>
          </p:cNvPr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C46A2DAE-C2C5-44C0-8C41-6B17019A21CC}"/>
              </a:ext>
            </a:extLst>
          </p:cNvPr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262847"/>
              <a:gd name="connsiteX1" fmla="*/ 6415214 w 6415214"/>
              <a:gd name="connsiteY1" fmla="*/ 171407 h 262847"/>
              <a:gd name="connsiteX2" fmla="*/ 6415214 w 6415214"/>
              <a:gd name="connsiteY2" fmla="*/ 100390 h 262847"/>
              <a:gd name="connsiteX3" fmla="*/ 511261 w 6415214"/>
              <a:gd name="connsiteY3" fmla="*/ 100390 h 262847"/>
              <a:gd name="connsiteX4" fmla="*/ 229919 w 6415214"/>
              <a:gd name="connsiteY4" fmla="*/ 0 h 262847"/>
              <a:gd name="connsiteX5" fmla="*/ 229919 w 6415214"/>
              <a:gd name="connsiteY5" fmla="*/ 100390 h 262847"/>
              <a:gd name="connsiteX6" fmla="*/ 0 w 6415214"/>
              <a:gd name="connsiteY6" fmla="*/ 100390 h 262847"/>
              <a:gd name="connsiteX7" fmla="*/ 91440 w 6415214"/>
              <a:gd name="connsiteY7" fmla="*/ 262847 h 262847"/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171407"/>
              <a:gd name="connsiteX1" fmla="*/ 6415214 w 6415214"/>
              <a:gd name="connsiteY1" fmla="*/ 100390 h 171407"/>
              <a:gd name="connsiteX2" fmla="*/ 511261 w 6415214"/>
              <a:gd name="connsiteY2" fmla="*/ 100390 h 171407"/>
              <a:gd name="connsiteX3" fmla="*/ 229919 w 6415214"/>
              <a:gd name="connsiteY3" fmla="*/ 0 h 171407"/>
              <a:gd name="connsiteX4" fmla="*/ 229919 w 6415214"/>
              <a:gd name="connsiteY4" fmla="*/ 100390 h 171407"/>
              <a:gd name="connsiteX5" fmla="*/ 0 w 6415214"/>
              <a:gd name="connsiteY5" fmla="*/ 100390 h 171407"/>
              <a:gd name="connsiteX0" fmla="*/ 6415214 w 6415214"/>
              <a:gd name="connsiteY0" fmla="*/ 100390 h 100390"/>
              <a:gd name="connsiteX1" fmla="*/ 511261 w 6415214"/>
              <a:gd name="connsiteY1" fmla="*/ 100390 h 100390"/>
              <a:gd name="connsiteX2" fmla="*/ 229919 w 6415214"/>
              <a:gd name="connsiteY2" fmla="*/ 0 h 100390"/>
              <a:gd name="connsiteX3" fmla="*/ 229919 w 6415214"/>
              <a:gd name="connsiteY3" fmla="*/ 100390 h 100390"/>
              <a:gd name="connsiteX4" fmla="*/ 0 w 6415214"/>
              <a:gd name="connsiteY4" fmla="*/ 100390 h 100390"/>
              <a:gd name="connsiteX0" fmla="*/ 6415214 w 6415214"/>
              <a:gd name="connsiteY0" fmla="*/ 195640 h 195640"/>
              <a:gd name="connsiteX1" fmla="*/ 511261 w 6415214"/>
              <a:gd name="connsiteY1" fmla="*/ 195640 h 195640"/>
              <a:gd name="connsiteX2" fmla="*/ 227538 w 6415214"/>
              <a:gd name="connsiteY2" fmla="*/ 0 h 195640"/>
              <a:gd name="connsiteX3" fmla="*/ 229919 w 6415214"/>
              <a:gd name="connsiteY3" fmla="*/ 195640 h 195640"/>
              <a:gd name="connsiteX4" fmla="*/ 0 w 6415214"/>
              <a:gd name="connsiteY4" fmla="*/ 195640 h 195640"/>
              <a:gd name="connsiteX0" fmla="*/ 6415214 w 6415214"/>
              <a:gd name="connsiteY0" fmla="*/ 193259 h 193259"/>
              <a:gd name="connsiteX1" fmla="*/ 511261 w 6415214"/>
              <a:gd name="connsiteY1" fmla="*/ 193259 h 193259"/>
              <a:gd name="connsiteX2" fmla="*/ 232301 w 6415214"/>
              <a:gd name="connsiteY2" fmla="*/ 0 h 193259"/>
              <a:gd name="connsiteX3" fmla="*/ 229919 w 6415214"/>
              <a:gd name="connsiteY3" fmla="*/ 193259 h 193259"/>
              <a:gd name="connsiteX4" fmla="*/ 0 w 6415214"/>
              <a:gd name="connsiteY4" fmla="*/ 193259 h 19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253B7C5E-3F08-4EBF-9056-30949C85A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>
            <a:extLst>
              <a:ext uri="{FF2B5EF4-FFF2-40B4-BE49-F238E27FC236}">
                <a16:creationId xmlns:a16="http://schemas.microsoft.com/office/drawing/2014/main" id="{00D06366-D345-4DCE-A938-EC3BB78363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>
            <a:extLst>
              <a:ext uri="{FF2B5EF4-FFF2-40B4-BE49-F238E27FC236}">
                <a16:creationId xmlns:a16="http://schemas.microsoft.com/office/drawing/2014/main" id="{6465F7BF-7316-4A2A-9ECF-AB9E637FFCF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1349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2598B5BD-9CE3-4414-BCF1-860652297EE0}"/>
              </a:ext>
            </a:extLst>
          </p:cNvPr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71EDBCA9-8B80-4A76-9586-83EE76079DF6}"/>
              </a:ext>
            </a:extLst>
          </p:cNvPr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D3BDC8EB-D763-47E3-A6AE-FBF19E39A979}"/>
              </a:ext>
            </a:extLst>
          </p:cNvPr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9" name="任意多边形: 形状 83">
            <a:extLst>
              <a:ext uri="{FF2B5EF4-FFF2-40B4-BE49-F238E27FC236}">
                <a16:creationId xmlns:a16="http://schemas.microsoft.com/office/drawing/2014/main" id="{BF5A8484-2D5B-4F59-A3A8-5B9369A9154A}"/>
              </a:ext>
            </a:extLst>
          </p:cNvPr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50" name="任意多边形: 形状 83">
            <a:extLst>
              <a:ext uri="{FF2B5EF4-FFF2-40B4-BE49-F238E27FC236}">
                <a16:creationId xmlns:a16="http://schemas.microsoft.com/office/drawing/2014/main" id="{BF5A8484-2D5B-4F59-A3A8-5B9369A9154A}"/>
              </a:ext>
            </a:extLst>
          </p:cNvPr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0EDC3667-87B7-4232-9F74-2F0E9CE7574F}"/>
              </a:ext>
            </a:extLst>
          </p:cNvPr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BF5A8484-2D5B-4F59-A3A8-5B9369A9154A}"/>
              </a:ext>
            </a:extLst>
          </p:cNvPr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253B7C5E-3F08-4EBF-9056-30949C85AEF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>
            <a:extLst>
              <a:ext uri="{FF2B5EF4-FFF2-40B4-BE49-F238E27FC236}">
                <a16:creationId xmlns:a16="http://schemas.microsoft.com/office/drawing/2014/main" id="{6465F7BF-7316-4A2A-9ECF-AB9E637FFCF4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98AF966-7C79-45DC-9C70-AB081DBECE7D}"/>
              </a:ext>
            </a:extLst>
          </p:cNvPr>
          <p:cNvCxnSpPr>
            <a:cxnSpLocks/>
          </p:cNvCxnSpPr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7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8507108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>
            <a:extLst>
              <a:ext uri="{FF2B5EF4-FFF2-40B4-BE49-F238E27FC236}">
                <a16:creationId xmlns:a16="http://schemas.microsoft.com/office/drawing/2014/main" id="{EEC7E5F7-20FD-444B-9E6C-FF353F66717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>
            <a:extLst>
              <a:ext uri="{FF2B5EF4-FFF2-40B4-BE49-F238E27FC236}">
                <a16:creationId xmlns:a16="http://schemas.microsoft.com/office/drawing/2014/main" id="{59644A98-44CE-4FDE-8172-3327AAE72C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>
            <a:extLst>
              <a:ext uri="{FF2B5EF4-FFF2-40B4-BE49-F238E27FC236}">
                <a16:creationId xmlns:a16="http://schemas.microsoft.com/office/drawing/2014/main" id="{17BF7535-8F01-44D8-BF44-00C5CD915389}"/>
              </a:ext>
            </a:extLst>
          </p:cNvPr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" fmla="*/ 0 w 3162300"/>
              <a:gd name="connsiteY0" fmla="*/ 2147409 h 2238849"/>
              <a:gd name="connsiteX1" fmla="*/ 0 w 3162300"/>
              <a:gd name="connsiteY1" fmla="*/ 1565265 h 2238849"/>
              <a:gd name="connsiteX2" fmla="*/ 0 w 3162300"/>
              <a:gd name="connsiteY2" fmla="*/ 1544697 h 2238849"/>
              <a:gd name="connsiteX3" fmla="*/ 0 w 3162300"/>
              <a:gd name="connsiteY3" fmla="*/ 0 h 2238849"/>
              <a:gd name="connsiteX4" fmla="*/ 1585774 w 3162300"/>
              <a:gd name="connsiteY4" fmla="*/ 1112898 h 2238849"/>
              <a:gd name="connsiteX5" fmla="*/ 3162300 w 3162300"/>
              <a:gd name="connsiteY5" fmla="*/ 0 h 2238849"/>
              <a:gd name="connsiteX6" fmla="*/ 3162300 w 3162300"/>
              <a:gd name="connsiteY6" fmla="*/ 1544697 h 2238849"/>
              <a:gd name="connsiteX7" fmla="*/ 3162300 w 3162300"/>
              <a:gd name="connsiteY7" fmla="*/ 1565265 h 2238849"/>
              <a:gd name="connsiteX8" fmla="*/ 3162300 w 3162300"/>
              <a:gd name="connsiteY8" fmla="*/ 2147409 h 2238849"/>
              <a:gd name="connsiteX9" fmla="*/ 91440 w 3162300"/>
              <a:gd name="connsiteY9" fmla="*/ 2238849 h 2238849"/>
              <a:gd name="connsiteX0" fmla="*/ 0 w 3162300"/>
              <a:gd name="connsiteY0" fmla="*/ 2147409 h 2147409"/>
              <a:gd name="connsiteX1" fmla="*/ 0 w 3162300"/>
              <a:gd name="connsiteY1" fmla="*/ 1565265 h 2147409"/>
              <a:gd name="connsiteX2" fmla="*/ 0 w 3162300"/>
              <a:gd name="connsiteY2" fmla="*/ 1544697 h 2147409"/>
              <a:gd name="connsiteX3" fmla="*/ 0 w 3162300"/>
              <a:gd name="connsiteY3" fmla="*/ 0 h 2147409"/>
              <a:gd name="connsiteX4" fmla="*/ 1585774 w 3162300"/>
              <a:gd name="connsiteY4" fmla="*/ 1112898 h 2147409"/>
              <a:gd name="connsiteX5" fmla="*/ 3162300 w 3162300"/>
              <a:gd name="connsiteY5" fmla="*/ 0 h 2147409"/>
              <a:gd name="connsiteX6" fmla="*/ 3162300 w 3162300"/>
              <a:gd name="connsiteY6" fmla="*/ 1544697 h 2147409"/>
              <a:gd name="connsiteX7" fmla="*/ 3162300 w 3162300"/>
              <a:gd name="connsiteY7" fmla="*/ 1565265 h 2147409"/>
              <a:gd name="connsiteX8" fmla="*/ 3162300 w 3162300"/>
              <a:gd name="connsiteY8" fmla="*/ 2147409 h 214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65B2E1B6-E350-4024-A69C-C064D4BB9540}"/>
              </a:ext>
            </a:extLst>
          </p:cNvPr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" fmla="*/ 0 w 3162300"/>
              <a:gd name="connsiteY0" fmla="*/ 1871961 h 1963401"/>
              <a:gd name="connsiteX1" fmla="*/ 0 w 3162300"/>
              <a:gd name="connsiteY1" fmla="*/ 0 h 1963401"/>
              <a:gd name="connsiteX2" fmla="*/ 3162300 w 3162300"/>
              <a:gd name="connsiteY2" fmla="*/ 0 h 1963401"/>
              <a:gd name="connsiteX3" fmla="*/ 3162300 w 3162300"/>
              <a:gd name="connsiteY3" fmla="*/ 1871961 h 1963401"/>
              <a:gd name="connsiteX4" fmla="*/ 91440 w 3162300"/>
              <a:gd name="connsiteY4" fmla="*/ 1963401 h 1963401"/>
              <a:gd name="connsiteX0" fmla="*/ 0 w 3162300"/>
              <a:gd name="connsiteY0" fmla="*/ 1871961 h 1871961"/>
              <a:gd name="connsiteX1" fmla="*/ 0 w 3162300"/>
              <a:gd name="connsiteY1" fmla="*/ 0 h 1871961"/>
              <a:gd name="connsiteX2" fmla="*/ 3162300 w 3162300"/>
              <a:gd name="connsiteY2" fmla="*/ 0 h 1871961"/>
              <a:gd name="connsiteX3" fmla="*/ 3162300 w 3162300"/>
              <a:gd name="connsiteY3" fmla="*/ 1871961 h 187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3B0B805-869F-4D89-BEB0-0E0DA525C8EE}"/>
              </a:ext>
            </a:extLst>
          </p:cNvPr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80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样式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1C37BF7-CAE8-4F93-8BE5-229FC17201DA}"/>
              </a:ext>
            </a:extLst>
          </p:cNvPr>
          <p:cNvSpPr/>
          <p:nvPr userDrawn="1"/>
        </p:nvSpPr>
        <p:spPr>
          <a:xfrm>
            <a:off x="0" y="2289050"/>
            <a:ext cx="12192001" cy="1968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558" b="38705"/>
          <a:stretch/>
        </p:blipFill>
        <p:spPr>
          <a:xfrm>
            <a:off x="1" y="0"/>
            <a:ext cx="12192000" cy="22902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C37BF7-CAE8-4F93-8BE5-229FC17201DA}"/>
              </a:ext>
            </a:extLst>
          </p:cNvPr>
          <p:cNvSpPr/>
          <p:nvPr userDrawn="1"/>
        </p:nvSpPr>
        <p:spPr>
          <a:xfrm>
            <a:off x="-1" y="-7884"/>
            <a:ext cx="12192001" cy="229810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4353" y="841210"/>
            <a:ext cx="2143294" cy="5999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-81481" y="2289050"/>
            <a:ext cx="123398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9896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3289917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081D3-7930-75C8-1490-9808FAF8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B35D4-3C08-EDEA-F38A-721C17652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9036B-DC68-C59E-B9C5-3AE4EDEE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F7FCE-E9E2-38FB-91DB-69D09F92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7CA02-6670-7E41-D85D-8F5F64F8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3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85DB1-B950-1BE8-AB51-97B04048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4F97BE-803B-F796-63C3-767B3C76F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05A45-EAAB-BD2B-8572-1A699BB5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72C0B-1295-EE98-BB84-3E56EBFA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AE770-2FCF-A1D5-94B2-A5D431D7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B9F93-20AA-FED6-0584-DD4FFABB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315FC-7413-F29B-3123-EC9EF3A5D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1B3948-A7D4-9E61-6AA6-B9F30146B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CA320-6D09-EF32-A93B-7B44C17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20E3F-94FC-2EBA-13A5-7EB8A9CC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9326A-C912-BDC9-3588-1CF01F7C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9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18381-BDA5-4EBC-7AF9-CAB339C1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1D3F2-87F3-4512-7C67-EE030541E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0774C8-DE78-F86B-95A9-D28F1391A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D1BCE0-E9E6-C489-28E1-788AA6BB2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B125FA-9BA2-6215-D493-2D5F28693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78B055-414C-313C-E0CC-38AED043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8DA350-288D-105C-AEFF-38F66655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231ED2-07A8-C9C1-A7BF-E6CA3FB5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4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D14B2-540C-AB27-D69E-688F0370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D1F1C5-2C27-E7CC-2169-48D3EAA6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C23574-6AB4-0AAF-E5E1-483B4B3D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4E6E54-09C3-1942-1675-1FF20886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7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66213B-8B6A-D89A-A451-9D4C7F98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8EC844-5DA1-B527-DFCE-CA227BF3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F0CB6-895F-2CF7-EFEC-29A29FEA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4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0C50D-A41A-A1AF-9F28-DB77B0B8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70596-CB31-1C47-ED91-23653670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725F22-435E-DD47-82C0-98A37BE5A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A529A-23E2-350E-AF69-89C019BD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D6CF49-10EA-5134-2F80-1F10FCE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59A713-5B8D-5F3F-1827-25D9412E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84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93D31-2056-D845-5EB2-3D2A7911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97A71B-E9B2-C964-F059-316D5C5BE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EEA27F-A6AB-A9F9-34CD-06914CB73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DB1B0-B148-D8DF-89D1-967F11E9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4AD78-37A7-9306-948D-D839D4F7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D1CDC-34EF-E276-3168-C6CDC39C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07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41DAB-23BF-DAD8-6FC4-ED595826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E48E39-5D51-FBC2-7FA6-3C504C3E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AA6FB-3BF8-7E84-F95B-DD47C6B8F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3E9B-D603-4F0D-9169-BD4DA596EFC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C16B7-D2AE-ED6F-194E-9218B11E3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3CACC-5E9D-B2A9-CA9D-74E18BC45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68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18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37014" y="2643733"/>
            <a:ext cx="6206079" cy="461665"/>
          </a:xfrm>
        </p:spPr>
        <p:txBody>
          <a:bodyPr/>
          <a:lstStyle/>
          <a:p>
            <a:r>
              <a:rPr lang="zh-CN" altLang="en-US" sz="2400" dirty="0"/>
              <a:t>跨操作系统的异步驱动模块设计与实现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5143364" y="4198688"/>
            <a:ext cx="6229674" cy="345094"/>
          </a:xfrm>
        </p:spPr>
        <p:txBody>
          <a:bodyPr/>
          <a:lstStyle/>
          <a:p>
            <a:r>
              <a:rPr lang="zh-CN" altLang="en-US" dirty="0"/>
              <a:t>答辩人：林 晨　　　导　师：陆慧梅               时间：</a:t>
            </a:r>
            <a:fld id="{7FE9B91D-69D4-41E0-B26E-5023391A4E5E}" type="datetime1">
              <a:rPr lang="zh-CN" altLang="en-US" smtClean="0"/>
              <a:t>2024/1/25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118044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35847" y="2924237"/>
            <a:ext cx="5844097" cy="511814"/>
            <a:chOff x="5181690" y="2820871"/>
            <a:chExt cx="6290318" cy="55089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E038620-75A5-4520-8E25-F9C7B2B6904E}"/>
                </a:ext>
              </a:extLst>
            </p:cNvPr>
            <p:cNvSpPr/>
            <p:nvPr/>
          </p:nvSpPr>
          <p:spPr>
            <a:xfrm>
              <a:off x="5181690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entury Gothic" panose="020B0502020202020204" pitchFamily="34" charset="0"/>
                </a:rPr>
                <a:t>1</a:t>
              </a:r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507C22-58B8-463E-AFBC-7B1028DAA2A5}"/>
                </a:ext>
              </a:extLst>
            </p:cNvPr>
            <p:cNvSpPr txBox="1"/>
            <p:nvPr/>
          </p:nvSpPr>
          <p:spPr>
            <a:xfrm>
              <a:off x="6025662" y="2880873"/>
              <a:ext cx="5446346" cy="41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spc="300" dirty="0">
                  <a:latin typeface="+mj-ea"/>
                  <a:ea typeface="+mj-ea"/>
                </a:rPr>
                <a:t>选题背景和研究意义</a:t>
              </a:r>
              <a:endParaRPr lang="zh-CN" altLang="en-US" sz="2400" b="1" spc="3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45323" y="3603093"/>
            <a:ext cx="5844097" cy="511814"/>
            <a:chOff x="5181690" y="3693789"/>
            <a:chExt cx="6290318" cy="55089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56CB06E-E9F3-4F92-A312-20763F3CB8E7}"/>
                </a:ext>
              </a:extLst>
            </p:cNvPr>
            <p:cNvSpPr/>
            <p:nvPr/>
          </p:nvSpPr>
          <p:spPr>
            <a:xfrm>
              <a:off x="5181690" y="3693789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entury Gothic" panose="020B0502020202020204" pitchFamily="34" charset="0"/>
                </a:rPr>
                <a:t>2</a:t>
              </a:r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2FA74BE-E344-48C4-8EF0-E837820A0AC8}"/>
                </a:ext>
              </a:extLst>
            </p:cNvPr>
            <p:cNvSpPr txBox="1"/>
            <p:nvPr/>
          </p:nvSpPr>
          <p:spPr>
            <a:xfrm>
              <a:off x="6025662" y="3748369"/>
              <a:ext cx="5446346" cy="41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spc="300" dirty="0">
                  <a:latin typeface="+mj-ea"/>
                  <a:ea typeface="+mj-ea"/>
                </a:rPr>
                <a:t>国内外研究概况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75312" y="4281949"/>
            <a:ext cx="5853573" cy="511814"/>
            <a:chOff x="5184190" y="4548742"/>
            <a:chExt cx="6300518" cy="55089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595AA9B-38D0-46FD-A522-1C11B31079F7}"/>
                </a:ext>
              </a:extLst>
            </p:cNvPr>
            <p:cNvSpPr/>
            <p:nvPr/>
          </p:nvSpPr>
          <p:spPr>
            <a:xfrm>
              <a:off x="5184190" y="4548742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entury Gothic" panose="020B0502020202020204" pitchFamily="34" charset="0"/>
                </a:rPr>
                <a:t>3</a:t>
              </a:r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3CC5F2B-0ED3-4692-A876-F7B76F8D8312}"/>
                </a:ext>
              </a:extLst>
            </p:cNvPr>
            <p:cNvSpPr txBox="1"/>
            <p:nvPr/>
          </p:nvSpPr>
          <p:spPr>
            <a:xfrm>
              <a:off x="6025662" y="4608744"/>
              <a:ext cx="5459046" cy="41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spc="300" dirty="0">
                  <a:latin typeface="+mj-ea"/>
                  <a:ea typeface="+mj-ea"/>
                </a:rPr>
                <a:t>研究目标与内容</a:t>
              </a:r>
              <a:endParaRPr lang="zh-CN" altLang="en-US" sz="2400" b="1" spc="3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184788" y="4974402"/>
            <a:ext cx="5844097" cy="511814"/>
            <a:chOff x="5181690" y="5404127"/>
            <a:chExt cx="6290318" cy="55089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C1540A9-C516-4101-B8E5-F2680A075844}"/>
                </a:ext>
              </a:extLst>
            </p:cNvPr>
            <p:cNvSpPr/>
            <p:nvPr/>
          </p:nvSpPr>
          <p:spPr>
            <a:xfrm>
              <a:off x="5181690" y="5404127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entury Gothic" panose="020B0502020202020204" pitchFamily="34" charset="0"/>
                </a:rPr>
                <a:t>4</a:t>
              </a:r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251B830-D03E-4AA6-96D0-40413DCE8882}"/>
                </a:ext>
              </a:extLst>
            </p:cNvPr>
            <p:cNvSpPr txBox="1"/>
            <p:nvPr/>
          </p:nvSpPr>
          <p:spPr>
            <a:xfrm>
              <a:off x="6025663" y="5469119"/>
              <a:ext cx="5446345" cy="3975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spc="300" dirty="0">
                  <a:latin typeface="+mj-ea"/>
                  <a:ea typeface="+mj-ea"/>
                </a:rPr>
                <a:t>预期研究成果</a:t>
              </a:r>
              <a:endParaRPr lang="zh-CN" altLang="en-US" sz="2400" b="1" spc="3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文本占位符 5">
            <a:extLst>
              <a:ext uri="{FF2B5EF4-FFF2-40B4-BE49-F238E27FC236}">
                <a16:creationId xmlns:a16="http://schemas.microsoft.com/office/drawing/2014/main" id="{E51A67F7-2D5D-449D-9AE5-2FF7DEEFA49F}"/>
              </a:ext>
            </a:extLst>
          </p:cNvPr>
          <p:cNvSpPr txBox="1">
            <a:spLocks/>
          </p:cNvSpPr>
          <p:nvPr/>
        </p:nvSpPr>
        <p:spPr>
          <a:xfrm>
            <a:off x="1678166" y="3775845"/>
            <a:ext cx="2762739" cy="914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24" name="文本占位符 8">
            <a:extLst>
              <a:ext uri="{FF2B5EF4-FFF2-40B4-BE49-F238E27FC236}">
                <a16:creationId xmlns:a16="http://schemas.microsoft.com/office/drawing/2014/main" id="{7239F040-8C2F-4B38-8A30-4607B537A64A}"/>
              </a:ext>
            </a:extLst>
          </p:cNvPr>
          <p:cNvSpPr txBox="1">
            <a:spLocks/>
          </p:cNvSpPr>
          <p:nvPr/>
        </p:nvSpPr>
        <p:spPr>
          <a:xfrm>
            <a:off x="2063073" y="4793977"/>
            <a:ext cx="1992924" cy="3608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2000" b="0" kern="1200" baseline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CONTENTS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67873" y="5369423"/>
            <a:ext cx="583324" cy="61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8FE1D07-F22B-0CD5-2DB4-BCCAE8905A6B}"/>
              </a:ext>
            </a:extLst>
          </p:cNvPr>
          <p:cNvGrpSpPr/>
          <p:nvPr/>
        </p:nvGrpSpPr>
        <p:grpSpPr>
          <a:xfrm>
            <a:off x="6184788" y="5665031"/>
            <a:ext cx="5844097" cy="511814"/>
            <a:chOff x="5181690" y="5404127"/>
            <a:chExt cx="6290318" cy="55089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506693B-B992-E9BF-03FB-F87751B6AC3A}"/>
                </a:ext>
              </a:extLst>
            </p:cNvPr>
            <p:cNvSpPr/>
            <p:nvPr/>
          </p:nvSpPr>
          <p:spPr>
            <a:xfrm>
              <a:off x="5181690" y="5404127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entury Gothic" panose="020B0502020202020204" pitchFamily="34" charset="0"/>
                </a:rPr>
                <a:t>5</a:t>
              </a:r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FD0150F-BF82-30FF-8EFD-2B1384208936}"/>
                </a:ext>
              </a:extLst>
            </p:cNvPr>
            <p:cNvSpPr txBox="1"/>
            <p:nvPr/>
          </p:nvSpPr>
          <p:spPr>
            <a:xfrm>
              <a:off x="6025663" y="5469119"/>
              <a:ext cx="5446345" cy="3975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spc="300" dirty="0">
                  <a:latin typeface="+mj-ea"/>
                  <a:ea typeface="+mj-ea"/>
                </a:rPr>
                <a:t>研究计划与安排</a:t>
              </a:r>
              <a:endParaRPr lang="zh-CN" altLang="en-US" sz="2400" b="1" spc="3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44134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选题背景和研究意义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21DEFD-34C3-9298-2086-C3D98AE86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71AB80-532D-5290-1FC8-EDE9FE7963CE}"/>
              </a:ext>
            </a:extLst>
          </p:cNvPr>
          <p:cNvSpPr txBox="1"/>
          <p:nvPr/>
        </p:nvSpPr>
        <p:spPr>
          <a:xfrm>
            <a:off x="660399" y="1060003"/>
            <a:ext cx="2158215" cy="480131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跨</a:t>
            </a:r>
            <a:r>
              <a:rPr kumimoji="0" lang="en-US" altLang="zh-CN" sz="16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OS</a:t>
            </a:r>
            <a:r>
              <a:rPr kumimoji="0" lang="zh-CN" alt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的驱动模块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D3DA51-A167-4279-7111-57DACA23A612}"/>
              </a:ext>
            </a:extLst>
          </p:cNvPr>
          <p:cNvSpPr txBox="1"/>
          <p:nvPr/>
        </p:nvSpPr>
        <p:spPr>
          <a:xfrm>
            <a:off x="660399" y="3521142"/>
            <a:ext cx="2158215" cy="480131"/>
          </a:xfrm>
          <a:prstGeom prst="roundRect">
            <a:avLst/>
          </a:prstGeom>
          <a:solidFill>
            <a:schemeClr val="accent4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异步驱动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5AC99A-0CB7-4676-D4A9-12D10A4E696C}"/>
              </a:ext>
            </a:extLst>
          </p:cNvPr>
          <p:cNvSpPr txBox="1"/>
          <p:nvPr/>
        </p:nvSpPr>
        <p:spPr>
          <a:xfrm>
            <a:off x="660399" y="1585498"/>
            <a:ext cx="10498347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各式各样外设的加入，使得计算机系统能够向用户提供丰富的服务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在操作系统的架构中，外设驱动是与外设直接进行交互的模块</a:t>
            </a: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但</a:t>
            </a:r>
            <a:r>
              <a:rPr lang="zh-CN" altLang="zh-CN" dirty="0">
                <a:latin typeface="+mn-ea"/>
              </a:rPr>
              <a:t>外设种类多样，不同厂家对于同</a:t>
            </a:r>
            <a:r>
              <a:rPr lang="zh-CN" altLang="en-US" dirty="0">
                <a:latin typeface="+mn-ea"/>
              </a:rPr>
              <a:t>种</a:t>
            </a:r>
            <a:r>
              <a:rPr lang="zh-CN" altLang="zh-CN" dirty="0">
                <a:latin typeface="+mn-ea"/>
              </a:rPr>
              <a:t>外设的设计也不尽相同</a:t>
            </a:r>
            <a:r>
              <a:rPr lang="en-US" altLang="zh-CN" dirty="0">
                <a:latin typeface="+mn-ea"/>
              </a:rPr>
              <a:t>  -&gt; </a:t>
            </a:r>
            <a:r>
              <a:rPr lang="zh-CN" altLang="en-US" dirty="0">
                <a:latin typeface="+mn-ea"/>
              </a:rPr>
              <a:t>驱动开发需要花费大量时间</a:t>
            </a:r>
            <a:r>
              <a:rPr lang="en-US" altLang="zh-CN" dirty="0">
                <a:latin typeface="+mn-ea"/>
              </a:rPr>
              <a:t> </a:t>
            </a: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同时，外设驱动可以独立于 </a:t>
            </a:r>
            <a:r>
              <a:rPr lang="en-US" altLang="zh-CN" dirty="0">
                <a:latin typeface="+mn-ea"/>
              </a:rPr>
              <a:t>OS </a:t>
            </a:r>
            <a:r>
              <a:rPr lang="zh-CN" altLang="en-US" dirty="0">
                <a:latin typeface="+mn-ea"/>
              </a:rPr>
              <a:t>的实现  </a:t>
            </a:r>
            <a:r>
              <a:rPr lang="en-US" altLang="zh-CN" dirty="0">
                <a:latin typeface="+mn-ea"/>
              </a:rPr>
              <a:t>-&gt;  </a:t>
            </a:r>
            <a:r>
              <a:rPr lang="zh-CN" altLang="en-US" dirty="0">
                <a:latin typeface="+mn-ea"/>
              </a:rPr>
              <a:t>实现一个跨 </a:t>
            </a:r>
            <a:r>
              <a:rPr lang="en-US" altLang="zh-CN" dirty="0">
                <a:latin typeface="+mn-ea"/>
              </a:rPr>
              <a:t>OS </a:t>
            </a:r>
            <a:r>
              <a:rPr lang="zh-CN" altLang="en-US" dirty="0">
                <a:latin typeface="+mn-ea"/>
              </a:rPr>
              <a:t>的驱动模块</a:t>
            </a:r>
            <a:endParaRPr lang="en-US" altLang="zh-CN" dirty="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BA3451-F9CC-8C83-0F57-083207FA70EE}"/>
              </a:ext>
            </a:extLst>
          </p:cNvPr>
          <p:cNvSpPr txBox="1"/>
          <p:nvPr/>
        </p:nvSpPr>
        <p:spPr>
          <a:xfrm>
            <a:off x="660399" y="4092594"/>
            <a:ext cx="1090596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同步：完成相应 </a:t>
            </a:r>
            <a:r>
              <a:rPr lang="en-US" altLang="zh-CN" dirty="0">
                <a:latin typeface="+mn-ea"/>
              </a:rPr>
              <a:t>I/O </a:t>
            </a:r>
            <a:r>
              <a:rPr lang="zh-CN" altLang="en-US" dirty="0">
                <a:latin typeface="+mn-ea"/>
              </a:rPr>
              <a:t>操作前，被调用的 </a:t>
            </a:r>
            <a:r>
              <a:rPr lang="en-US" altLang="zh-CN" dirty="0">
                <a:latin typeface="+mn-ea"/>
              </a:rPr>
              <a:t>I/O </a:t>
            </a:r>
            <a:r>
              <a:rPr lang="zh-CN" altLang="en-US" dirty="0">
                <a:latin typeface="+mn-ea"/>
              </a:rPr>
              <a:t>函数不会立即返回，导致原函数阻塞在该位置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异步：进行 </a:t>
            </a:r>
            <a:r>
              <a:rPr lang="en-US" altLang="zh-CN" dirty="0">
                <a:latin typeface="+mn-ea"/>
              </a:rPr>
              <a:t>I/O </a:t>
            </a:r>
            <a:r>
              <a:rPr lang="zh-CN" altLang="en-US" dirty="0">
                <a:latin typeface="+mn-ea"/>
              </a:rPr>
              <a:t>函数的调用后，立即返回继续执行原函数接下来的语句，尽管规定的 </a:t>
            </a:r>
            <a:r>
              <a:rPr lang="en-US" altLang="zh-CN" dirty="0">
                <a:latin typeface="+mn-ea"/>
              </a:rPr>
              <a:t>I/O </a:t>
            </a:r>
            <a:r>
              <a:rPr lang="zh-CN" altLang="en-US" dirty="0">
                <a:latin typeface="+mn-ea"/>
              </a:rPr>
              <a:t>操作还未完成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在 </a:t>
            </a:r>
            <a:r>
              <a:rPr lang="en-US" altLang="zh-CN" dirty="0">
                <a:latin typeface="+mn-ea"/>
              </a:rPr>
              <a:t>I/O </a:t>
            </a:r>
            <a:r>
              <a:rPr lang="zh-CN" altLang="en-US" dirty="0">
                <a:latin typeface="+mn-ea"/>
              </a:rPr>
              <a:t>密集型的应用场景中，</a:t>
            </a:r>
            <a:r>
              <a:rPr lang="zh-CN" altLang="zh-CN" dirty="0">
                <a:latin typeface="+mn-ea"/>
              </a:rPr>
              <a:t>采用异步编程，能够极大程度的提升</a:t>
            </a:r>
            <a:r>
              <a:rPr lang="zh-CN" altLang="en-US" dirty="0">
                <a:latin typeface="+mn-ea"/>
              </a:rPr>
              <a:t>系统</a:t>
            </a:r>
            <a:r>
              <a:rPr lang="zh-CN" altLang="zh-CN" dirty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效率</a:t>
            </a:r>
          </a:p>
        </p:txBody>
      </p:sp>
    </p:spTree>
    <p:extLst>
      <p:ext uri="{BB962C8B-B14F-4D97-AF65-F5344CB8AC3E}">
        <p14:creationId xmlns:p14="http://schemas.microsoft.com/office/powerpoint/2010/main" val="267650416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选题背景和研究意义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21DEFD-34C3-9298-2086-C3D98AE86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EDF5B3-5695-2EFA-E473-D154448C52B0}"/>
              </a:ext>
            </a:extLst>
          </p:cNvPr>
          <p:cNvSpPr txBox="1"/>
          <p:nvPr/>
        </p:nvSpPr>
        <p:spPr>
          <a:xfrm>
            <a:off x="643020" y="1339968"/>
            <a:ext cx="10905960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使用 </a:t>
            </a:r>
            <a:r>
              <a:rPr lang="en-US" altLang="zh-CN" dirty="0">
                <a:latin typeface="+mn-ea"/>
              </a:rPr>
              <a:t>Rust </a:t>
            </a:r>
            <a:r>
              <a:rPr lang="zh-CN" altLang="en-US" dirty="0">
                <a:latin typeface="+mn-ea"/>
              </a:rPr>
              <a:t>语言开发跨操作系统的异步驱动模块</a:t>
            </a: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zh-CN" dirty="0">
                <a:latin typeface="+mn-ea"/>
              </a:rPr>
              <a:t>一门适合系统编程的新兴编程语言</a:t>
            </a: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更安全（指针的使用）</a:t>
            </a: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对异步和协程的支持：</a:t>
            </a:r>
            <a:r>
              <a:rPr lang="en-US" altLang="zh-CN" dirty="0">
                <a:latin typeface="+mn-ea"/>
              </a:rPr>
              <a:t>Rust Future</a:t>
            </a: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高效的包管理：</a:t>
            </a:r>
            <a:r>
              <a:rPr lang="en-US" altLang="zh-CN" dirty="0">
                <a:latin typeface="+mn-ea"/>
              </a:rPr>
              <a:t>Rust Cargo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基于 </a:t>
            </a:r>
            <a:r>
              <a:rPr lang="en-US" altLang="zh-CN" dirty="0">
                <a:latin typeface="+mn-ea"/>
              </a:rPr>
              <a:t>RISC-V </a:t>
            </a:r>
            <a:r>
              <a:rPr lang="zh-CN" altLang="en-US" dirty="0">
                <a:latin typeface="+mn-ea"/>
              </a:rPr>
              <a:t>体系结构</a:t>
            </a: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完全开源</a:t>
            </a:r>
          </a:p>
        </p:txBody>
      </p:sp>
    </p:spTree>
    <p:extLst>
      <p:ext uri="{BB962C8B-B14F-4D97-AF65-F5344CB8AC3E}">
        <p14:creationId xmlns:p14="http://schemas.microsoft.com/office/powerpoint/2010/main" val="393775001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国内外研究概况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F5633C-863D-9269-ADDB-464508DEC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A73B85-9270-DA8A-F2CC-5DA898045898}"/>
              </a:ext>
            </a:extLst>
          </p:cNvPr>
          <p:cNvSpPr txBox="1"/>
          <p:nvPr/>
        </p:nvSpPr>
        <p:spPr>
          <a:xfrm>
            <a:off x="643020" y="1339968"/>
            <a:ext cx="10905960" cy="46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研究异步</a:t>
            </a:r>
            <a:r>
              <a:rPr lang="en-US" altLang="zh-CN" dirty="0">
                <a:latin typeface="+mn-ea"/>
              </a:rPr>
              <a:t>I/O</a:t>
            </a:r>
            <a:r>
              <a:rPr lang="zh-CN" altLang="en-US" dirty="0">
                <a:latin typeface="+mn-ea"/>
              </a:rPr>
              <a:t>以及如何实现异步</a:t>
            </a:r>
            <a:r>
              <a:rPr lang="en-US" altLang="zh-CN" dirty="0">
                <a:latin typeface="+mn-ea"/>
              </a:rPr>
              <a:t>I/O</a:t>
            </a: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操作系统支持的多线程</a:t>
            </a: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使用语言特性（函数回调，</a:t>
            </a:r>
            <a:r>
              <a:rPr lang="en-US" altLang="zh-CN" dirty="0">
                <a:latin typeface="+mn-ea"/>
              </a:rPr>
              <a:t>Future</a:t>
            </a:r>
            <a:r>
              <a:rPr lang="zh-CN" altLang="en-US" dirty="0">
                <a:latin typeface="+mn-ea"/>
              </a:rPr>
              <a:t>等），进行异步编程</a:t>
            </a: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zh-CN" dirty="0">
                <a:latin typeface="+mn-ea"/>
              </a:rPr>
              <a:t>采用无栈协程实现的异步</a:t>
            </a:r>
            <a:r>
              <a:rPr lang="zh-CN" altLang="en-US" dirty="0">
                <a:latin typeface="+mn-ea"/>
              </a:rPr>
              <a:t>，能够省去操作系统对于线程上下文切换、堆栈分配等性能和内存开销</a:t>
            </a: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在开发的系统中加入异步模块以提升整个系统的性能和安全性</a:t>
            </a: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在实时系统中加入异步模块提升系统的安全性</a:t>
            </a: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当前，</a:t>
            </a:r>
            <a:r>
              <a:rPr lang="zh-CN" altLang="zh-CN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Rust</a:t>
            </a:r>
            <a:r>
              <a:rPr lang="zh-CN" altLang="zh-CN" dirty="0">
                <a:latin typeface="+mn-ea"/>
              </a:rPr>
              <a:t>语言编写操作系统组件</a:t>
            </a:r>
            <a:r>
              <a:rPr lang="zh-CN" altLang="en-US" dirty="0">
                <a:latin typeface="+mn-ea"/>
              </a:rPr>
              <a:t>被越来越多的人所认可</a:t>
            </a: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+mn-ea"/>
              </a:rPr>
              <a:t>Linux </a:t>
            </a:r>
            <a:r>
              <a:rPr lang="zh-CN" altLang="en-US" dirty="0">
                <a:latin typeface="+mn-ea"/>
              </a:rPr>
              <a:t>的硬件驱动模块的 </a:t>
            </a:r>
            <a:r>
              <a:rPr lang="en-US" altLang="zh-CN" dirty="0">
                <a:latin typeface="+mn-ea"/>
              </a:rPr>
              <a:t>Rust </a:t>
            </a:r>
            <a:r>
              <a:rPr lang="zh-CN" altLang="en-US" dirty="0">
                <a:latin typeface="+mn-ea"/>
              </a:rPr>
              <a:t>改造</a:t>
            </a:r>
            <a:endParaRPr lang="en-US" altLang="zh-CN" dirty="0">
              <a:latin typeface="+mn-ea"/>
            </a:endParaRPr>
          </a:p>
          <a:p>
            <a:pPr lvl="1" algn="just">
              <a:lnSpc>
                <a:spcPct val="150000"/>
              </a:lnSpc>
              <a:buClr>
                <a:schemeClr val="tx2"/>
              </a:buClr>
            </a:pPr>
            <a:endParaRPr lang="en-US" altLang="zh-CN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A72942-1D98-0152-B5D4-403D48C772DF}"/>
              </a:ext>
            </a:extLst>
          </p:cNvPr>
          <p:cNvSpPr txBox="1"/>
          <p:nvPr/>
        </p:nvSpPr>
        <p:spPr>
          <a:xfrm>
            <a:off x="6096000" y="3938286"/>
            <a:ext cx="59176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[7] Zhu L , Huang L , Fu P ,et </a:t>
            </a:r>
            <a:r>
              <a:rPr lang="en-US" altLang="zh-CN" sz="1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al.The</a:t>
            </a:r>
            <a:r>
              <a:rPr lang="en-US" altLang="zh-CN" sz="1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upgrade to the EAST poloidal field power supply monitoring system[J].Fusion Engineering and Design, 2021, 172(10):112757.DOI:10.1016/j.fusengdes.2021.112757.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[8] Kwon G , Lee W , Lee T ,et </a:t>
            </a:r>
            <a:r>
              <a:rPr lang="en-US" altLang="zh-CN" sz="1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al.Development</a:t>
            </a:r>
            <a:r>
              <a:rPr lang="en-US" altLang="zh-CN" sz="1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of a real-time data archive system for a KSTAR real-time network[J].Fusion Engineering and Design, 2018, 127(</a:t>
            </a:r>
            <a:r>
              <a:rPr lang="en-US" altLang="zh-CN" sz="1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feb.</a:t>
            </a:r>
            <a:r>
              <a:rPr lang="en-US" altLang="zh-CN" sz="1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):202-206.DOI:10.1016/j.fusengdes.2018.01.019.</a:t>
            </a:r>
            <a:endParaRPr lang="zh-CN" altLang="zh-CN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41089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1020" y="1274747"/>
            <a:ext cx="10915669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zh-CN" altLang="en-US" dirty="0">
                <a:latin typeface="+mn-ea"/>
              </a:rPr>
              <a:t>研究目标：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使用 </a:t>
            </a:r>
            <a:r>
              <a:rPr lang="en-US" altLang="zh-CN" dirty="0">
                <a:latin typeface="+mn-ea"/>
              </a:rPr>
              <a:t>Rust </a:t>
            </a:r>
            <a:r>
              <a:rPr lang="zh-CN" altLang="en-US" dirty="0">
                <a:latin typeface="+mn-ea"/>
              </a:rPr>
              <a:t>语言针对几个特定的硬件，开发跨操作系统的异步驱动模块，</a:t>
            </a:r>
            <a:r>
              <a:rPr lang="zh-CN" altLang="en-US">
                <a:latin typeface="+mn-ea"/>
              </a:rPr>
              <a:t>并对这些异步</a:t>
            </a:r>
            <a:r>
              <a:rPr lang="zh-CN" altLang="en-US" dirty="0">
                <a:latin typeface="+mn-ea"/>
              </a:rPr>
              <a:t>驱动模块的性能与传统的</a:t>
            </a:r>
            <a:r>
              <a:rPr lang="zh-CN" altLang="en-US">
                <a:latin typeface="+mn-ea"/>
              </a:rPr>
              <a:t>同步驱动的</a:t>
            </a:r>
            <a:r>
              <a:rPr lang="zh-CN" altLang="en-US" dirty="0">
                <a:latin typeface="+mn-ea"/>
              </a:rPr>
              <a:t>性能在一定条件下进行比较，最终得出异步驱动模块相较于同步驱动模块的优势。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endParaRPr lang="en-US" altLang="zh-CN" dirty="0">
              <a:latin typeface="+mn-ea"/>
            </a:endParaRP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zh-CN" altLang="en-US" dirty="0">
                <a:latin typeface="+mn-ea"/>
              </a:rPr>
              <a:t>研究内容：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总结已有异步驱动的实现，抽象出跨操作系统的异步驱动模块设计，提出设计方案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根据设计方案，针对几种特定的硬件和操作系统，开发异步驱动模块</a:t>
            </a: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硬件：</a:t>
            </a:r>
            <a:r>
              <a:rPr lang="en-US" altLang="zh-CN" dirty="0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 Starfive2</a:t>
            </a:r>
            <a:r>
              <a:rPr lang="zh-CN" altLang="en-US" dirty="0">
                <a:latin typeface="+mn-ea"/>
              </a:rPr>
              <a:t>等</a:t>
            </a: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操作系统：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rCore</a:t>
            </a:r>
            <a:r>
              <a:rPr lang="en-US" altLang="zh-CN" dirty="0">
                <a:latin typeface="+mn-ea"/>
              </a:rPr>
              <a:t>-N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Alien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 err="1">
                <a:latin typeface="+mn-ea"/>
              </a:rPr>
              <a:t>ArceOS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Linux</a:t>
            </a:r>
            <a:r>
              <a:rPr lang="zh-CN" altLang="en-US" dirty="0">
                <a:latin typeface="+mn-ea"/>
              </a:rPr>
              <a:t>等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设计</a:t>
            </a:r>
            <a:r>
              <a:rPr lang="zh-CN" altLang="zh-CN" dirty="0">
                <a:latin typeface="+mn-ea"/>
              </a:rPr>
              <a:t>对比实验，对</a:t>
            </a:r>
            <a:r>
              <a:rPr lang="zh-CN" altLang="en-US" dirty="0">
                <a:latin typeface="+mn-ea"/>
              </a:rPr>
              <a:t>实验中实现的异步</a:t>
            </a:r>
            <a:r>
              <a:rPr lang="zh-CN" altLang="zh-CN" dirty="0">
                <a:latin typeface="+mn-ea"/>
              </a:rPr>
              <a:t>驱动的性能进行分析</a:t>
            </a:r>
            <a:endParaRPr lang="en-US" altLang="zh-CN" dirty="0">
              <a:latin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研究目标与内容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2534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1020" y="1274747"/>
            <a:ext cx="10915669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zh-CN" altLang="en-US" dirty="0">
                <a:latin typeface="+mn-ea"/>
              </a:rPr>
              <a:t>预期研究成果：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异步驱动模块的设计方案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能够供</a:t>
            </a:r>
            <a:r>
              <a:rPr lang="en-US" altLang="zh-CN" dirty="0" err="1">
                <a:latin typeface="+mn-ea"/>
              </a:rPr>
              <a:t>rCore</a:t>
            </a:r>
            <a:r>
              <a:rPr lang="en-US" altLang="zh-CN" dirty="0">
                <a:latin typeface="+mn-ea"/>
              </a:rPr>
              <a:t>-N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Alien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 err="1">
                <a:latin typeface="+mn-ea"/>
              </a:rPr>
              <a:t>ArceOS</a:t>
            </a:r>
            <a:r>
              <a:rPr lang="zh-CN" altLang="zh-CN" dirty="0">
                <a:latin typeface="+mn-ea"/>
              </a:rPr>
              <a:t>以及</a:t>
            </a:r>
            <a:r>
              <a:rPr lang="en-US" altLang="zh-CN" dirty="0">
                <a:latin typeface="+mn-ea"/>
              </a:rPr>
              <a:t>Linux</a:t>
            </a:r>
            <a:r>
              <a:rPr lang="zh-CN" altLang="en-US" dirty="0">
                <a:latin typeface="+mn-ea"/>
              </a:rPr>
              <a:t>使用的异步</a:t>
            </a:r>
            <a:r>
              <a:rPr lang="zh-CN" altLang="zh-CN" dirty="0">
                <a:latin typeface="+mn-ea"/>
              </a:rPr>
              <a:t>虚拟串口驱动</a:t>
            </a:r>
            <a:r>
              <a:rPr lang="zh-CN" altLang="en-US" dirty="0">
                <a:latin typeface="+mn-ea"/>
              </a:rPr>
              <a:t>模块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能够供</a:t>
            </a:r>
            <a:r>
              <a:rPr lang="en-US" altLang="zh-CN" dirty="0" err="1">
                <a:latin typeface="+mn-ea"/>
              </a:rPr>
              <a:t>rCore</a:t>
            </a:r>
            <a:r>
              <a:rPr lang="en-US" altLang="zh-CN" dirty="0">
                <a:latin typeface="+mn-ea"/>
              </a:rPr>
              <a:t>-N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Alien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 err="1">
                <a:latin typeface="+mn-ea"/>
              </a:rPr>
              <a:t>ArceOS</a:t>
            </a:r>
            <a:r>
              <a:rPr lang="zh-CN" altLang="zh-CN" dirty="0">
                <a:latin typeface="+mn-ea"/>
              </a:rPr>
              <a:t>以及</a:t>
            </a:r>
            <a:r>
              <a:rPr lang="en-US" altLang="zh-CN" dirty="0">
                <a:latin typeface="+mn-ea"/>
              </a:rPr>
              <a:t>Linux</a:t>
            </a:r>
            <a:r>
              <a:rPr lang="zh-CN" altLang="en-US" dirty="0">
                <a:latin typeface="+mn-ea"/>
              </a:rPr>
              <a:t>使用的异步</a:t>
            </a:r>
            <a:r>
              <a:rPr lang="zh-CN" altLang="zh-CN" dirty="0">
                <a:latin typeface="+mn-ea"/>
              </a:rPr>
              <a:t>虚拟</a:t>
            </a:r>
            <a:r>
              <a:rPr lang="zh-CN" altLang="en-US" dirty="0">
                <a:latin typeface="+mn-ea"/>
              </a:rPr>
              <a:t>网卡</a:t>
            </a:r>
            <a:r>
              <a:rPr lang="zh-CN" altLang="zh-CN" dirty="0">
                <a:latin typeface="+mn-ea"/>
              </a:rPr>
              <a:t>驱动</a:t>
            </a:r>
            <a:r>
              <a:rPr lang="zh-CN" altLang="en-US" dirty="0">
                <a:latin typeface="+mn-ea"/>
              </a:rPr>
              <a:t>模块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zh-CN" dirty="0">
                <a:latin typeface="+mn-ea"/>
              </a:rPr>
              <a:t>针对</a:t>
            </a:r>
            <a:r>
              <a:rPr lang="en-US" altLang="zh-CN" dirty="0">
                <a:latin typeface="+mn-ea"/>
              </a:rPr>
              <a:t>Starfive2</a:t>
            </a:r>
            <a:r>
              <a:rPr lang="zh-CN" altLang="zh-CN" dirty="0">
                <a:latin typeface="+mn-ea"/>
              </a:rPr>
              <a:t>开发板上的各种硬件，给出相应的异步驱动</a:t>
            </a:r>
            <a:r>
              <a:rPr lang="zh-CN" altLang="en-US" dirty="0">
                <a:latin typeface="+mn-ea"/>
              </a:rPr>
              <a:t>模块</a:t>
            </a:r>
            <a:r>
              <a:rPr lang="zh-CN" altLang="zh-CN" dirty="0">
                <a:latin typeface="+mn-ea"/>
              </a:rPr>
              <a:t>实现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异步驱动模块的性能分析结果</a:t>
            </a:r>
            <a:endParaRPr lang="en-US" altLang="zh-CN" dirty="0">
              <a:latin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预期研究成果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4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83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9300" y="1293600"/>
            <a:ext cx="10498347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+mn-ea"/>
              </a:rPr>
              <a:t>2023</a:t>
            </a:r>
            <a:r>
              <a:rPr lang="zh-CN" altLang="zh-CN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12</a:t>
            </a:r>
            <a:r>
              <a:rPr lang="zh-CN" altLang="zh-CN" dirty="0">
                <a:latin typeface="+mn-ea"/>
              </a:rPr>
              <a:t>月</a:t>
            </a:r>
            <a:r>
              <a:rPr lang="en-US" altLang="zh-CN" dirty="0">
                <a:latin typeface="+mn-ea"/>
              </a:rPr>
              <a:t>				</a:t>
            </a:r>
            <a:r>
              <a:rPr lang="zh-CN" altLang="zh-CN" dirty="0">
                <a:latin typeface="+mn-ea"/>
              </a:rPr>
              <a:t>确定研究选题</a:t>
            </a: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+mn-ea"/>
              </a:rPr>
              <a:t>2023</a:t>
            </a:r>
            <a:r>
              <a:rPr lang="zh-CN" altLang="zh-CN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12</a:t>
            </a:r>
            <a:r>
              <a:rPr lang="zh-CN" altLang="zh-CN" dirty="0">
                <a:latin typeface="+mn-ea"/>
              </a:rPr>
              <a:t>月</a:t>
            </a:r>
            <a:r>
              <a:rPr lang="en-US" altLang="zh-CN" dirty="0">
                <a:latin typeface="+mn-ea"/>
              </a:rPr>
              <a:t> 	   —— 2024</a:t>
            </a:r>
            <a:r>
              <a:rPr lang="zh-CN" altLang="zh-CN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月下旬</a:t>
            </a:r>
            <a:r>
              <a:rPr lang="en-US" altLang="zh-CN" dirty="0">
                <a:latin typeface="+mn-ea"/>
              </a:rPr>
              <a:t>	</a:t>
            </a:r>
            <a:r>
              <a:rPr lang="zh-CN" altLang="zh-CN" dirty="0">
                <a:latin typeface="+mn-ea"/>
              </a:rPr>
              <a:t>调研、学习相关知识；设计</a:t>
            </a: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+mn-ea"/>
              </a:rPr>
              <a:t>2024</a:t>
            </a:r>
            <a:r>
              <a:rPr lang="zh-CN" altLang="zh-CN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月下旬</a:t>
            </a:r>
            <a:r>
              <a:rPr lang="en-US" altLang="zh-CN" dirty="0">
                <a:latin typeface="+mn-ea"/>
              </a:rPr>
              <a:t>			</a:t>
            </a:r>
            <a:r>
              <a:rPr lang="zh-CN" altLang="zh-CN" dirty="0">
                <a:latin typeface="+mn-ea"/>
              </a:rPr>
              <a:t>进行开题答辩工作</a:t>
            </a: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+mn-ea"/>
              </a:rPr>
              <a:t>2024</a:t>
            </a:r>
            <a:r>
              <a:rPr lang="zh-CN" altLang="zh-CN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月下旬</a:t>
            </a:r>
            <a:r>
              <a:rPr lang="en-US" altLang="zh-CN" dirty="0">
                <a:latin typeface="+mn-ea"/>
              </a:rPr>
              <a:t> —— </a:t>
            </a:r>
            <a:r>
              <a:rPr lang="en-US" altLang="zh-CN" b="1" dirty="0">
                <a:latin typeface="+mn-ea"/>
              </a:rPr>
              <a:t>2024</a:t>
            </a:r>
            <a:r>
              <a:rPr lang="zh-CN" altLang="zh-CN" b="1" dirty="0">
                <a:latin typeface="+mn-ea"/>
              </a:rPr>
              <a:t>年</a:t>
            </a:r>
            <a:r>
              <a:rPr lang="en-US" altLang="zh-CN" b="1" dirty="0">
                <a:latin typeface="+mn-ea"/>
              </a:rPr>
              <a:t>3</a:t>
            </a:r>
            <a:r>
              <a:rPr lang="zh-CN" altLang="zh-CN" b="1" dirty="0">
                <a:latin typeface="+mn-ea"/>
              </a:rPr>
              <a:t>月初</a:t>
            </a:r>
            <a:r>
              <a:rPr lang="en-US" altLang="zh-CN" dirty="0">
                <a:latin typeface="+mn-ea"/>
              </a:rPr>
              <a:t>	</a:t>
            </a:r>
            <a:r>
              <a:rPr lang="zh-CN" altLang="zh-CN" b="1" dirty="0">
                <a:latin typeface="+mn-ea"/>
              </a:rPr>
              <a:t>进行异步串口驱动的开发和测试</a:t>
            </a: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+mn-ea"/>
              </a:rPr>
              <a:t>2024</a:t>
            </a:r>
            <a:r>
              <a:rPr lang="zh-CN" altLang="zh-CN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月初</a:t>
            </a:r>
            <a:r>
              <a:rPr lang="en-US" altLang="zh-CN" dirty="0">
                <a:latin typeface="+mn-ea"/>
              </a:rPr>
              <a:t> 	  —— </a:t>
            </a:r>
            <a:r>
              <a:rPr lang="en-US" altLang="zh-CN" b="1" dirty="0">
                <a:latin typeface="+mn-ea"/>
              </a:rPr>
              <a:t>2024</a:t>
            </a:r>
            <a:r>
              <a:rPr lang="zh-CN" altLang="zh-CN" b="1" dirty="0">
                <a:latin typeface="+mn-ea"/>
              </a:rPr>
              <a:t>年</a:t>
            </a:r>
            <a:r>
              <a:rPr lang="en-US" altLang="zh-CN" b="1" dirty="0">
                <a:latin typeface="+mn-ea"/>
              </a:rPr>
              <a:t>4</a:t>
            </a:r>
            <a:r>
              <a:rPr lang="zh-CN" altLang="zh-CN" b="1" dirty="0">
                <a:latin typeface="+mn-ea"/>
              </a:rPr>
              <a:t>月</a:t>
            </a:r>
            <a:r>
              <a:rPr lang="en-US" altLang="zh-CN" dirty="0">
                <a:latin typeface="+mn-ea"/>
              </a:rPr>
              <a:t>	</a:t>
            </a:r>
            <a:r>
              <a:rPr lang="zh-CN" altLang="zh-CN" b="1" dirty="0">
                <a:latin typeface="+mn-ea"/>
              </a:rPr>
              <a:t>进行异步网卡驱动的开发和测试</a:t>
            </a: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+mn-ea"/>
              </a:rPr>
              <a:t>2024</a:t>
            </a:r>
            <a:r>
              <a:rPr lang="zh-CN" altLang="zh-CN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zh-CN" dirty="0">
                <a:latin typeface="+mn-ea"/>
              </a:rPr>
              <a:t>月</a:t>
            </a:r>
            <a:r>
              <a:rPr lang="en-US" altLang="zh-CN" dirty="0">
                <a:latin typeface="+mn-ea"/>
              </a:rPr>
              <a:t>				</a:t>
            </a:r>
            <a:r>
              <a:rPr lang="zh-CN" altLang="zh-CN" dirty="0">
                <a:latin typeface="+mn-ea"/>
              </a:rPr>
              <a:t>进行中期检查工作</a:t>
            </a: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+mn-ea"/>
              </a:rPr>
              <a:t>2024</a:t>
            </a:r>
            <a:r>
              <a:rPr lang="zh-CN" altLang="zh-CN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zh-CN" dirty="0">
                <a:latin typeface="+mn-ea"/>
              </a:rPr>
              <a:t>月</a:t>
            </a:r>
            <a:r>
              <a:rPr lang="en-US" altLang="zh-CN" dirty="0">
                <a:latin typeface="+mn-ea"/>
              </a:rPr>
              <a:t>       —— </a:t>
            </a:r>
            <a:r>
              <a:rPr lang="en-US" altLang="zh-CN" b="1" dirty="0">
                <a:latin typeface="+mn-ea"/>
              </a:rPr>
              <a:t>2024</a:t>
            </a:r>
            <a:r>
              <a:rPr lang="zh-CN" altLang="zh-CN" b="1" dirty="0">
                <a:latin typeface="+mn-ea"/>
              </a:rPr>
              <a:t>年</a:t>
            </a:r>
            <a:r>
              <a:rPr lang="en-US" altLang="zh-CN" b="1" dirty="0">
                <a:latin typeface="+mn-ea"/>
              </a:rPr>
              <a:t>5</a:t>
            </a:r>
            <a:r>
              <a:rPr lang="zh-CN" altLang="zh-CN" b="1" dirty="0">
                <a:latin typeface="+mn-ea"/>
              </a:rPr>
              <a:t>月</a:t>
            </a:r>
            <a:r>
              <a:rPr lang="en-US" altLang="zh-CN" dirty="0">
                <a:latin typeface="+mn-ea"/>
              </a:rPr>
              <a:t>	</a:t>
            </a:r>
            <a:r>
              <a:rPr lang="zh-CN" altLang="zh-CN" b="1" dirty="0">
                <a:latin typeface="+mn-ea"/>
              </a:rPr>
              <a:t>进行</a:t>
            </a:r>
            <a:r>
              <a:rPr lang="en-US" altLang="zh-CN" b="1" dirty="0">
                <a:latin typeface="+mn-ea"/>
              </a:rPr>
              <a:t>Starfive2 </a:t>
            </a:r>
            <a:r>
              <a:rPr lang="zh-CN" altLang="zh-CN" b="1" dirty="0">
                <a:latin typeface="+mn-ea"/>
              </a:rPr>
              <a:t>板子上异步驱动的开发和测试</a:t>
            </a: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+mn-ea"/>
              </a:rPr>
              <a:t>2024</a:t>
            </a:r>
            <a:r>
              <a:rPr lang="zh-CN" altLang="zh-CN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zh-CN" dirty="0">
                <a:latin typeface="+mn-ea"/>
              </a:rPr>
              <a:t>月</a:t>
            </a:r>
            <a:r>
              <a:rPr lang="en-US" altLang="zh-CN" dirty="0">
                <a:latin typeface="+mn-ea"/>
              </a:rPr>
              <a:t>				</a:t>
            </a:r>
            <a:r>
              <a:rPr lang="zh-CN" altLang="zh-CN" dirty="0">
                <a:latin typeface="+mn-ea"/>
              </a:rPr>
              <a:t>进行论文</a:t>
            </a:r>
            <a:r>
              <a:rPr lang="zh-CN" altLang="en-US" dirty="0">
                <a:latin typeface="+mn-ea"/>
              </a:rPr>
              <a:t>编写和提交</a:t>
            </a:r>
            <a:endParaRPr lang="zh-CN" altLang="zh-CN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+mn-ea"/>
              </a:rPr>
              <a:t>2024</a:t>
            </a:r>
            <a:r>
              <a:rPr lang="zh-CN" altLang="zh-CN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6</a:t>
            </a:r>
            <a:r>
              <a:rPr lang="zh-CN" altLang="zh-CN" dirty="0">
                <a:latin typeface="+mn-ea"/>
              </a:rPr>
              <a:t>月</a:t>
            </a:r>
            <a:r>
              <a:rPr lang="en-US" altLang="zh-CN" dirty="0">
                <a:latin typeface="+mn-ea"/>
              </a:rPr>
              <a:t>				</a:t>
            </a:r>
            <a:r>
              <a:rPr lang="zh-CN" altLang="zh-CN" dirty="0">
                <a:latin typeface="+mn-ea"/>
              </a:rPr>
              <a:t>进行毕业设计答辩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研究计划与安排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814611-EEC4-2268-672C-188D5C71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5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6112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888EE62-795D-4B4E-A32A-3C2373FD4959}"/>
              </a:ext>
            </a:extLst>
          </p:cNvPr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谢谢观看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敬请各位老师批评指正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41CD5C-FFFA-4995-8EEA-070AB8DE8083}"/>
              </a:ext>
            </a:extLst>
          </p:cNvPr>
          <p:cNvSpPr txBox="1"/>
          <p:nvPr/>
        </p:nvSpPr>
        <p:spPr>
          <a:xfrm>
            <a:off x="5052591" y="4089237"/>
            <a:ext cx="2100625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ea"/>
                <a:sym typeface="+mn-lt"/>
              </a:rPr>
              <a:t>答辩人：</a:t>
            </a:r>
            <a:r>
              <a:rPr lang="zh-CN" altLang="en-US" sz="1200" spc="100" dirty="0">
                <a:solidFill>
                  <a:prstClr val="white"/>
                </a:solidFill>
                <a:latin typeface="微软雅黑"/>
                <a:ea typeface="微软雅黑" panose="020B0503020204020204" pitchFamily="34" charset="-122"/>
                <a:cs typeface="+mn-ea"/>
                <a:sym typeface="+mn-lt"/>
              </a:rPr>
              <a:t>林  晨</a:t>
            </a:r>
            <a:endParaRPr kumimoji="0" lang="en-US" altLang="zh-CN" sz="12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ea"/>
                <a:sym typeface="+mn-lt"/>
              </a:rPr>
              <a:t>导　师：</a:t>
            </a:r>
            <a:r>
              <a:rPr lang="zh-CN" altLang="en-US" sz="1200" spc="100" dirty="0">
                <a:solidFill>
                  <a:prstClr val="white"/>
                </a:solidFill>
                <a:latin typeface="微软雅黑"/>
                <a:ea typeface="微软雅黑" panose="020B0503020204020204" pitchFamily="34" charset="-122"/>
                <a:cs typeface="+mn-ea"/>
                <a:sym typeface="+mn-lt"/>
              </a:rPr>
              <a:t>陆慧梅</a:t>
            </a:r>
            <a:endParaRPr kumimoji="0" lang="zh-CN" altLang="en-US" sz="12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7178462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849</Words>
  <Application>Microsoft Office PowerPoint</Application>
  <PresentationFormat>宽屏</PresentationFormat>
  <Paragraphs>92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微软雅黑</vt:lpstr>
      <vt:lpstr>微软雅黑 Light</vt:lpstr>
      <vt:lpstr>Arial</vt:lpstr>
      <vt:lpstr>Century Gothic</vt:lpstr>
      <vt:lpstr>Wingdings</vt:lpstr>
      <vt:lpstr>Office 主题​​</vt:lpstr>
      <vt:lpstr>封2​​</vt:lpstr>
      <vt:lpstr>跨操作系统的异步驱动模块设计与实现</vt:lpstr>
      <vt:lpstr>PowerPoint 演示文稿</vt:lpstr>
      <vt:lpstr>选题背景和研究意义</vt:lpstr>
      <vt:lpstr>选题背景和研究意义</vt:lpstr>
      <vt:lpstr>国内外研究概况</vt:lpstr>
      <vt:lpstr>研究目标与内容</vt:lpstr>
      <vt:lpstr>预期研究成果</vt:lpstr>
      <vt:lpstr>研究计划与安排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北京理工大学 毕业设计论文答辩模板</dc:title>
  <dc:creator>晨 林</dc:creator>
  <cp:lastModifiedBy>晨 林</cp:lastModifiedBy>
  <cp:revision>107</cp:revision>
  <dcterms:created xsi:type="dcterms:W3CDTF">2023-12-28T01:26:28Z</dcterms:created>
  <dcterms:modified xsi:type="dcterms:W3CDTF">2024-01-25T15:27:42Z</dcterms:modified>
</cp:coreProperties>
</file>