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1833" r:id="rId3"/>
    <p:sldId id="2787" r:id="rId4"/>
    <p:sldId id="1844" r:id="rId5"/>
    <p:sldId id="2781" r:id="rId6"/>
    <p:sldId id="2790" r:id="rId7"/>
    <p:sldId id="2743" r:id="rId8"/>
    <p:sldId id="2785" r:id="rId9"/>
    <p:sldId id="2789" r:id="rId10"/>
    <p:sldId id="2780" r:id="rId11"/>
    <p:sldId id="2784" r:id="rId12"/>
    <p:sldId id="183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7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F39A-271E-47AB-8B77-8A9EF1AD9A5E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8D849-90DB-435C-9987-65856CD2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8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65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5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7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2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5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0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84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8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8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4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4B62-E3CE-AABF-5A21-C1DB903D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0FE4D-AB0A-312F-86F2-59FD140E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977EF-7FE9-BD8B-3DB5-F4437E7A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6146E-CFBC-BD56-4F4A-0AACF0E4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52F0-DEAD-42E3-A1C3-F4C9BE5F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E071-BDF1-9F4D-8B3D-24277046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9A159-4CAD-2672-5F83-5EBAC53F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138B2-8AF5-7FE7-2764-D808F81D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F6F2-31C0-992A-A56B-D7A71FAC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5D3B-0D74-9ACC-4F81-289D2FB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9A441-63CB-70D2-23FA-3F86F83F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7676D-75E0-26D9-572F-2B3E5DB6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49050-E4A5-4E16-E085-153433C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EB25-E5B4-6ADA-8E6A-550AF94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B4EE2-596A-2715-9F69-DC73A8D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224085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349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8507108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989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289917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81D3-7930-75C8-1490-9808FAF8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35D4-3C08-EDEA-F38A-721C1765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036B-DC68-C59E-B9C5-3AE4EDEE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F7FCE-E9E2-38FB-91DB-69D09F9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7CA02-6670-7E41-D85D-8F5F64F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5DB1-B950-1BE8-AB51-97B0404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F97BE-803B-F796-63C3-767B3C76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05A45-EAAB-BD2B-8572-1A699BB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72C0B-1295-EE98-BB84-3E56EBF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E770-2FCF-A1D5-94B2-A5D431D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9F93-20AA-FED6-0584-DD4FFAB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15FC-7413-F29B-3123-EC9EF3A5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B3948-A7D4-9E61-6AA6-B9F30146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CA320-6D09-EF32-A93B-7B44C17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20E3F-94FC-2EBA-13A5-7EB8A9CC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9326A-C912-BDC9-3588-1CF01F7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8381-BDA5-4EBC-7AF9-CAB339C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1D3F2-87F3-4512-7C67-EE030541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774C8-DE78-F86B-95A9-D28F1391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1BCE0-E9E6-C489-28E1-788AA6BB2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125FA-9BA2-6215-D493-2D5F2869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8B055-414C-313C-E0CC-38AED04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DA350-288D-105C-AEFF-38F66655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31ED2-07A8-C9C1-A7BF-E6CA3FB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4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14B2-540C-AB27-D69E-688F037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1F1C5-2C27-E7CC-2169-48D3EAA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23574-6AB4-0AAF-E5E1-483B4B3D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E6E54-09C3-1942-1675-1FF20886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7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6213B-8B6A-D89A-A451-9D4C7F9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EC844-5DA1-B527-DFCE-CA227BF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F0CB6-895F-2CF7-EFEC-29A29FEA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0C50D-A41A-A1AF-9F28-DB77B0B8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70596-CB31-1C47-ED91-23653670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25F22-435E-DD47-82C0-98A37BE5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A529A-23E2-350E-AF69-89C019BD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6CF49-10EA-5134-2F80-1F10FCE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9A713-5B8D-5F3F-1827-25D9412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3D31-2056-D845-5EB2-3D2A7911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7A71B-E9B2-C964-F059-316D5C5B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EA27F-A6AB-A9F9-34CD-06914CB7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DB1B0-B148-D8DF-89D1-967F11E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4AD78-37A7-9306-948D-D839D4F7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1CDC-34EF-E276-3168-C6CDC39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1DAB-23BF-DAD8-6FC4-ED59582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48E39-5D51-FBC2-7FA6-3C504C3E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AA6FB-3BF8-7E84-F95B-DD47C6B8F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3E9B-D603-4F0D-9169-BD4DA596EFCF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16B7-D2AE-ED6F-194E-9218B11E3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3CACC-5E9D-B2A9-CA9D-74E18BC4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2024/5/30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37014" y="2643733"/>
            <a:ext cx="6206079" cy="461665"/>
          </a:xfrm>
        </p:spPr>
        <p:txBody>
          <a:bodyPr/>
          <a:lstStyle/>
          <a:p>
            <a:r>
              <a:rPr lang="zh-CN" altLang="en-US" sz="2400" dirty="0"/>
              <a:t>跨操作系统的异步串口驱动模块设计与实现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8688"/>
            <a:ext cx="6229674" cy="345094"/>
          </a:xfrm>
        </p:spPr>
        <p:txBody>
          <a:bodyPr/>
          <a:lstStyle/>
          <a:p>
            <a:r>
              <a:rPr lang="zh-CN" altLang="en-US" dirty="0"/>
              <a:t>答辩人：林 晨　　　导　师：陆慧梅               时间：</a:t>
            </a:r>
            <a:fld id="{7FE9B91D-69D4-41E0-B26E-5023391A4E5E}" type="datetime1">
              <a:rPr lang="zh-CN" altLang="en-US" smtClean="0"/>
              <a:t>2024/5/30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18044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研究不足和未来工作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5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12D3A4-8330-3D90-4C81-6047BE901088}"/>
              </a:ext>
            </a:extLst>
          </p:cNvPr>
          <p:cNvSpPr txBox="1"/>
          <p:nvPr/>
        </p:nvSpPr>
        <p:spPr>
          <a:xfrm>
            <a:off x="842251" y="1393507"/>
            <a:ext cx="6098058" cy="1597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将异步串口驱动移植到实体开发板上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在具有异步运行时的操作系统中测试异步串口驱动性能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针对更复杂的硬件设备开发异步驱动模块</a:t>
            </a:r>
          </a:p>
        </p:txBody>
      </p:sp>
    </p:spTree>
    <p:extLst>
      <p:ext uri="{BB962C8B-B14F-4D97-AF65-F5344CB8AC3E}">
        <p14:creationId xmlns:p14="http://schemas.microsoft.com/office/powerpoint/2010/main" val="112320268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感谢观看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1CD5C-FFFA-4995-8EEA-070AB8DE8083}"/>
              </a:ext>
            </a:extLst>
          </p:cNvPr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答辩人：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林  晨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导　师：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陆慧梅</a:t>
            </a:r>
            <a:endParaRPr kumimoji="0" lang="zh-CN" altLang="en-US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论文检测结果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89673-3505-DDB2-1120-39B5FA07A636}"/>
              </a:ext>
            </a:extLst>
          </p:cNvPr>
          <p:cNvSpPr txBox="1"/>
          <p:nvPr/>
        </p:nvSpPr>
        <p:spPr>
          <a:xfrm>
            <a:off x="660399" y="1332058"/>
            <a:ext cx="2158215" cy="480131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论文终稿查重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8E2D2-9D29-5295-9E65-D518D16BF5AC}"/>
              </a:ext>
            </a:extLst>
          </p:cNvPr>
          <p:cNvSpPr txBox="1"/>
          <p:nvPr/>
        </p:nvSpPr>
        <p:spPr>
          <a:xfrm>
            <a:off x="660398" y="2677894"/>
            <a:ext cx="2158215" cy="480131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盲评结果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226D05-5BC9-868A-4657-BA8A859CB1A0}"/>
              </a:ext>
            </a:extLst>
          </p:cNvPr>
          <p:cNvSpPr txBox="1"/>
          <p:nvPr/>
        </p:nvSpPr>
        <p:spPr>
          <a:xfrm>
            <a:off x="660398" y="4061117"/>
            <a:ext cx="2158215" cy="480131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论文评优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39D3D4-0399-C0DE-D6E3-99BA5256629E}"/>
              </a:ext>
            </a:extLst>
          </p:cNvPr>
          <p:cNvSpPr txBox="1"/>
          <p:nvPr/>
        </p:nvSpPr>
        <p:spPr>
          <a:xfrm>
            <a:off x="834189" y="1956994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查重率：</a:t>
            </a:r>
            <a:r>
              <a:rPr lang="en-US" altLang="zh-CN" sz="1800" dirty="0">
                <a:latin typeface="+mn-ea"/>
              </a:rPr>
              <a:t>0.5%</a:t>
            </a:r>
            <a:endParaRPr lang="en-US" altLang="zh-CN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52AE6-9F99-1F27-B92C-425E6DC05071}"/>
              </a:ext>
            </a:extLst>
          </p:cNvPr>
          <p:cNvSpPr txBox="1"/>
          <p:nvPr/>
        </p:nvSpPr>
        <p:spPr>
          <a:xfrm>
            <a:off x="834189" y="3318994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盲审评分：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87</a:t>
            </a:r>
            <a:r>
              <a:rPr lang="zh-CN" altLang="en-US" dirty="0">
                <a:latin typeface="+mn-ea"/>
              </a:rPr>
              <a:t>分）、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86</a:t>
            </a:r>
            <a:r>
              <a:rPr lang="zh-CN" altLang="en-US" dirty="0">
                <a:latin typeface="+mn-ea"/>
              </a:rPr>
              <a:t>分）</a:t>
            </a:r>
            <a:endParaRPr lang="en-US" altLang="zh-CN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A5E162-BF74-17B5-558C-4924A7CC3874}"/>
              </a:ext>
            </a:extLst>
          </p:cNvPr>
          <p:cNvSpPr txBox="1"/>
          <p:nvPr/>
        </p:nvSpPr>
        <p:spPr>
          <a:xfrm>
            <a:off x="834189" y="4680994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不申请评选优秀论文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496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45323" y="2878644"/>
            <a:ext cx="5844097" cy="511814"/>
            <a:chOff x="5181690" y="2820871"/>
            <a:chExt cx="6290318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6025662" y="2880873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选题背景和研究内容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5323" y="3597676"/>
            <a:ext cx="5844097" cy="511814"/>
            <a:chOff x="5181690" y="3693789"/>
            <a:chExt cx="6290318" cy="55089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CB06E-E9F3-4F92-A312-20763F3CB8E7}"/>
                </a:ext>
              </a:extLst>
            </p:cNvPr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FA74BE-E344-48C4-8EF0-E837820A0AC8}"/>
                </a:ext>
              </a:extLst>
            </p:cNvPr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异步串口驱动设计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45323" y="4316708"/>
            <a:ext cx="5853573" cy="511814"/>
            <a:chOff x="5184190" y="4548742"/>
            <a:chExt cx="6300518" cy="55089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95AA9B-38D0-46FD-A522-1C11B31079F7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C5F2B-0ED3-4692-A876-F7B76F8D8312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异步串口驱动测试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45323" y="5754774"/>
            <a:ext cx="5844097" cy="511814"/>
            <a:chOff x="5181690" y="5404127"/>
            <a:chExt cx="6290318" cy="5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1540A9-C516-4101-B8E5-F2680A075844}"/>
                </a:ext>
              </a:extLst>
            </p:cNvPr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5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51B830-D03E-4AA6-96D0-40413DCE8882}"/>
                </a:ext>
              </a:extLst>
            </p:cNvPr>
            <p:cNvSpPr txBox="1"/>
            <p:nvPr/>
          </p:nvSpPr>
          <p:spPr>
            <a:xfrm>
              <a:off x="6025663" y="5469119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研究不足与未来工作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 txBox="1">
            <a:spLocks/>
          </p:cNvSpPr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 txBox="1">
            <a:spLocks/>
          </p:cNvSpPr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19E6BD-0CF8-CD9F-7196-1FBF69FC7934}"/>
              </a:ext>
            </a:extLst>
          </p:cNvPr>
          <p:cNvGrpSpPr/>
          <p:nvPr/>
        </p:nvGrpSpPr>
        <p:grpSpPr>
          <a:xfrm>
            <a:off x="6145323" y="5035740"/>
            <a:ext cx="5844097" cy="511814"/>
            <a:chOff x="5181690" y="5404127"/>
            <a:chExt cx="6290318" cy="55089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27611A-24D1-C534-BDEF-25FAA441606B}"/>
                </a:ext>
              </a:extLst>
            </p:cNvPr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E71F64-360E-3027-7236-2F6AC42F935C}"/>
                </a:ext>
              </a:extLst>
            </p:cNvPr>
            <p:cNvSpPr txBox="1"/>
            <p:nvPr/>
          </p:nvSpPr>
          <p:spPr>
            <a:xfrm>
              <a:off x="6025663" y="5469119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异步串口驱动优势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413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选题背景和研究内容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2E9061-E6C6-1071-02C4-61DB7D4D2CEA}"/>
              </a:ext>
            </a:extLst>
          </p:cNvPr>
          <p:cNvSpPr txBox="1"/>
          <p:nvPr/>
        </p:nvSpPr>
        <p:spPr>
          <a:xfrm>
            <a:off x="842251" y="2102745"/>
            <a:ext cx="1082503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跨操作系统的硬件驱动模块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异步读写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n-ea"/>
              </a:rPr>
              <a:t>Rust</a:t>
            </a:r>
            <a:r>
              <a:rPr lang="zh-CN" altLang="en-US" sz="1800" dirty="0">
                <a:latin typeface="+mn-ea"/>
              </a:rPr>
              <a:t>语言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成熟的包管理和异步协程机制支持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ea"/>
              </a:rPr>
              <a:t>模块化操作系统 </a:t>
            </a:r>
            <a:r>
              <a:rPr lang="en-US" altLang="zh-CN" sz="1800" dirty="0">
                <a:latin typeface="+mn-ea"/>
              </a:rPr>
              <a:t>Alien</a:t>
            </a:r>
          </a:p>
        </p:txBody>
      </p:sp>
      <p:pic>
        <p:nvPicPr>
          <p:cNvPr id="1026" name="Picture 2" descr="@Rust-for-Linux">
            <a:extLst>
              <a:ext uri="{FF2B5EF4-FFF2-40B4-BE49-F238E27FC236}">
                <a16:creationId xmlns:a16="http://schemas.microsoft.com/office/drawing/2014/main" id="{6C889DEA-A458-CD51-F9B8-DA90D57B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697" y="4662020"/>
            <a:ext cx="1158446" cy="115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511CE-2A96-1227-890D-F0796D0D5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7" y="1115004"/>
            <a:ext cx="4771984" cy="31384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38BF25-1B4F-8961-0611-3A2BABF5A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25" y="4486182"/>
            <a:ext cx="1749256" cy="15720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7199CCB-91F0-2C47-DBDB-6938EFBE86AD}"/>
              </a:ext>
            </a:extLst>
          </p:cNvPr>
          <p:cNvSpPr txBox="1"/>
          <p:nvPr/>
        </p:nvSpPr>
        <p:spPr>
          <a:xfrm>
            <a:off x="660399" y="1332058"/>
            <a:ext cx="2158215" cy="480131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选题背景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56E3DA-3958-40B7-8A56-3518C839FB16}"/>
              </a:ext>
            </a:extLst>
          </p:cNvPr>
          <p:cNvSpPr txBox="1"/>
          <p:nvPr/>
        </p:nvSpPr>
        <p:spPr>
          <a:xfrm>
            <a:off x="660399" y="4408134"/>
            <a:ext cx="2158215" cy="480131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</a:rPr>
              <a:t>研究内容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57467-9860-163F-D5D9-0F574A9DA140}"/>
              </a:ext>
            </a:extLst>
          </p:cNvPr>
          <p:cNvSpPr txBox="1"/>
          <p:nvPr/>
        </p:nvSpPr>
        <p:spPr>
          <a:xfrm>
            <a:off x="807802" y="5104591"/>
            <a:ext cx="640322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针对</a:t>
            </a:r>
            <a:r>
              <a:rPr lang="en-US" altLang="zh-CN" dirty="0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虚拟机中的串口设计并实现异步串口驱动模块</a:t>
            </a:r>
            <a:endParaRPr lang="en-US" altLang="zh-CN" dirty="0">
              <a:latin typeface="+mn-ea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异步运行时、事件响应机制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5041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异步串口驱动设计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06851CA-349F-1682-0A4A-F53435BA82FF}"/>
              </a:ext>
            </a:extLst>
          </p:cNvPr>
          <p:cNvGrpSpPr/>
          <p:nvPr/>
        </p:nvGrpSpPr>
        <p:grpSpPr>
          <a:xfrm>
            <a:off x="1121607" y="2140758"/>
            <a:ext cx="2789788" cy="2752460"/>
            <a:chOff x="913262" y="2013437"/>
            <a:chExt cx="2789788" cy="275246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0ABBA03-E8E0-955B-43F0-C3E25DE4343B}"/>
                </a:ext>
              </a:extLst>
            </p:cNvPr>
            <p:cNvSpPr txBox="1"/>
            <p:nvPr/>
          </p:nvSpPr>
          <p:spPr>
            <a:xfrm>
              <a:off x="913263" y="4488898"/>
              <a:ext cx="27897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QEMU 16550 UART</a:t>
              </a:r>
              <a:endParaRPr lang="zh-CN" altLang="en-US" sz="1200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B1AC7FD-6D3B-4DAE-9CC4-C5C19096B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57" y="3961262"/>
              <a:ext cx="0" cy="527636"/>
            </a:xfrm>
            <a:prstGeom prst="straightConnector1">
              <a:avLst/>
            </a:prstGeom>
            <a:ln>
              <a:solidFill>
                <a:schemeClr val="dk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C8CFAD9-DF72-6B1D-9B70-BC40D57C3DC1}"/>
                </a:ext>
              </a:extLst>
            </p:cNvPr>
            <p:cNvSpPr txBox="1"/>
            <p:nvPr/>
          </p:nvSpPr>
          <p:spPr>
            <a:xfrm>
              <a:off x="1270993" y="2848850"/>
              <a:ext cx="19255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异步串口驱动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99D12A-4A4E-E532-8AC3-AD292B288BC7}"/>
                </a:ext>
              </a:extLst>
            </p:cNvPr>
            <p:cNvSpPr txBox="1"/>
            <p:nvPr/>
          </p:nvSpPr>
          <p:spPr>
            <a:xfrm>
              <a:off x="913262" y="3684263"/>
              <a:ext cx="2789787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qemu-16550-pac</a:t>
              </a:r>
              <a:endParaRPr lang="zh-CN" altLang="en-US" sz="12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4EDEED6-66B3-A0E9-19D8-B96921FCE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798" y="3156627"/>
              <a:ext cx="0" cy="527636"/>
            </a:xfrm>
            <a:prstGeom prst="straightConnector1">
              <a:avLst/>
            </a:prstGeom>
            <a:ln>
              <a:solidFill>
                <a:schemeClr val="dk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8D2A4F-6B84-CC4F-E03D-E323913EA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3757" y="2321214"/>
              <a:ext cx="0" cy="527636"/>
            </a:xfrm>
            <a:prstGeom prst="straightConnector1">
              <a:avLst/>
            </a:prstGeom>
            <a:ln>
              <a:solidFill>
                <a:schemeClr val="dk1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38E440A-C32F-9A12-6A13-EAF57EEA4DA6}"/>
                </a:ext>
              </a:extLst>
            </p:cNvPr>
            <p:cNvSpPr txBox="1"/>
            <p:nvPr/>
          </p:nvSpPr>
          <p:spPr>
            <a:xfrm>
              <a:off x="1270993" y="2013437"/>
              <a:ext cx="1925528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Alien</a:t>
              </a:r>
              <a:r>
                <a:rPr lang="zh-CN" altLang="en-US" sz="1400" dirty="0"/>
                <a:t>操作系统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CF2D1FF-034F-CD49-A655-DE94EBD0994C}"/>
              </a:ext>
            </a:extLst>
          </p:cNvPr>
          <p:cNvSpPr txBox="1"/>
          <p:nvPr/>
        </p:nvSpPr>
        <p:spPr>
          <a:xfrm>
            <a:off x="842251" y="1271092"/>
            <a:ext cx="954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系统结构</a:t>
            </a:r>
            <a:endParaRPr lang="en-US" altLang="zh-CN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86383B-C0B3-EB85-3436-D6E7058DDDD3}"/>
              </a:ext>
            </a:extLst>
          </p:cNvPr>
          <p:cNvSpPr txBox="1"/>
          <p:nvPr/>
        </p:nvSpPr>
        <p:spPr>
          <a:xfrm>
            <a:off x="5942542" y="2079203"/>
            <a:ext cx="569001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作为 </a:t>
            </a:r>
            <a:r>
              <a:rPr lang="en-US" altLang="zh-CN" dirty="0">
                <a:latin typeface="+mn-ea"/>
              </a:rPr>
              <a:t>OS </a:t>
            </a:r>
            <a:r>
              <a:rPr lang="zh-CN" altLang="en-US" dirty="0">
                <a:latin typeface="+mn-ea"/>
              </a:rPr>
              <a:t>与 串口设备进行通信的桥梁</a:t>
            </a:r>
            <a:endParaRPr lang="en-US" altLang="zh-CN" dirty="0">
              <a:latin typeface="+mn-ea"/>
            </a:endParaRPr>
          </a:p>
          <a:p>
            <a:pPr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qemu-16550-pac</a:t>
            </a:r>
          </a:p>
          <a:p>
            <a:pPr lvl="2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 </a:t>
            </a:r>
            <a:r>
              <a:rPr lang="en-US" altLang="zh-CN" dirty="0">
                <a:latin typeface="+mn-ea"/>
              </a:rPr>
              <a:t>svd2rust </a:t>
            </a:r>
            <a:r>
              <a:rPr lang="zh-CN" altLang="en-US" dirty="0">
                <a:latin typeface="+mn-ea"/>
              </a:rPr>
              <a:t>库生成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4633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异步串口驱动设计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AC323D-6371-86D5-31CE-99C0CE3BF9CF}"/>
              </a:ext>
            </a:extLst>
          </p:cNvPr>
          <p:cNvSpPr txBox="1"/>
          <p:nvPr/>
        </p:nvSpPr>
        <p:spPr>
          <a:xfrm>
            <a:off x="842251" y="1201983"/>
            <a:ext cx="95402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异步串口驱动模块的异步运行时设计</a:t>
            </a:r>
            <a:endParaRPr lang="en-US" altLang="zh-CN" dirty="0">
              <a:latin typeface="+mn-ea"/>
            </a:endParaRPr>
          </a:p>
          <a:p>
            <a:pPr lvl="2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Embassy </a:t>
            </a:r>
            <a:r>
              <a:rPr lang="zh-CN" altLang="en-US" dirty="0">
                <a:latin typeface="+mn-ea"/>
              </a:rPr>
              <a:t>的异步运行时设计</a:t>
            </a:r>
            <a:endParaRPr lang="en-US" altLang="zh-CN" dirty="0">
              <a:latin typeface="+mn-ea"/>
            </a:endParaRPr>
          </a:p>
          <a:p>
            <a:pPr lvl="2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中断响应 </a:t>
            </a:r>
            <a:r>
              <a:rPr lang="en-US" altLang="zh-CN" dirty="0">
                <a:latin typeface="+mn-ea"/>
              </a:rPr>
              <a:t>+ Rust Future</a:t>
            </a:r>
          </a:p>
        </p:txBody>
      </p:sp>
      <p:pic>
        <p:nvPicPr>
          <p:cNvPr id="9" name="图片 8" descr="Interrupt handling">
            <a:extLst>
              <a:ext uri="{FF2B5EF4-FFF2-40B4-BE49-F238E27FC236}">
                <a16:creationId xmlns:a16="http://schemas.microsoft.com/office/drawing/2014/main" id="{0CBAEF1D-72AA-BCD1-9EEA-9E598CA19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48" y="2697076"/>
            <a:ext cx="3519564" cy="3224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Executor model">
            <a:extLst>
              <a:ext uri="{FF2B5EF4-FFF2-40B4-BE49-F238E27FC236}">
                <a16:creationId xmlns:a16="http://schemas.microsoft.com/office/drawing/2014/main" id="{F55B7541-8AFE-CC81-178B-4B08041FA2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97075"/>
            <a:ext cx="4021061" cy="322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7500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异步串口驱动设计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7940AC-3ED2-5C83-0A8F-DEA6411CF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2" y="1759184"/>
            <a:ext cx="8501509" cy="39639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537EAE-6DE7-1CA3-6BF3-CFD1A752BBF5}"/>
              </a:ext>
            </a:extLst>
          </p:cNvPr>
          <p:cNvSpPr txBox="1"/>
          <p:nvPr/>
        </p:nvSpPr>
        <p:spPr>
          <a:xfrm>
            <a:off x="9142971" y="2088260"/>
            <a:ext cx="2691677" cy="340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sz="1800" dirty="0">
                <a:latin typeface="+mn-ea"/>
              </a:rPr>
              <a:t>创建读写任务</a:t>
            </a:r>
            <a:endParaRPr lang="en-US" altLang="zh-CN" sz="18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任务交付于执行器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sz="1800" dirty="0">
                <a:latin typeface="+mn-ea"/>
              </a:rPr>
              <a:t>接收串口中断</a:t>
            </a:r>
            <a:endParaRPr lang="en-US" altLang="zh-CN" sz="18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sz="1800" dirty="0">
                <a:latin typeface="+mn-ea"/>
              </a:rPr>
              <a:t>将阻塞的协程唤醒</a:t>
            </a:r>
            <a:endParaRPr lang="en-US" altLang="zh-CN" sz="1800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通知执行器轮询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执行器轮询</a:t>
            </a:r>
            <a:endParaRPr lang="zh-CN" altLang="en-US" sz="18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C76A62-67CF-A15A-DE67-A1F6F6B86BD8}"/>
              </a:ext>
            </a:extLst>
          </p:cNvPr>
          <p:cNvSpPr txBox="1"/>
          <p:nvPr/>
        </p:nvSpPr>
        <p:spPr>
          <a:xfrm>
            <a:off x="842251" y="1271092"/>
            <a:ext cx="954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事件响应机制设计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4541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异步串口驱动测试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FBFC90-72DB-7D5C-573A-F9C15D4E242E}"/>
              </a:ext>
            </a:extLst>
          </p:cNvPr>
          <p:cNvSpPr txBox="1"/>
          <p:nvPr/>
        </p:nvSpPr>
        <p:spPr>
          <a:xfrm>
            <a:off x="842251" y="1234643"/>
            <a:ext cx="1082503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环境：修改后（支持多串口）的</a:t>
            </a:r>
            <a:r>
              <a:rPr lang="en-US" altLang="zh-CN" dirty="0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Alien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在 </a:t>
            </a:r>
            <a:r>
              <a:rPr lang="en-US" altLang="zh-CN" dirty="0">
                <a:latin typeface="+mn-ea"/>
              </a:rPr>
              <a:t>Alien </a:t>
            </a:r>
            <a:r>
              <a:rPr lang="zh-CN" altLang="en-US" dirty="0">
                <a:latin typeface="+mn-ea"/>
              </a:rPr>
              <a:t>采用多核启动后，按核启动的先后顺序分配任务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09BA9-05C6-1F1E-357B-A4501738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01" y="2583557"/>
            <a:ext cx="5212080" cy="29952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00B521-2437-5AD5-9FFF-6E5A7E0A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474" y="2636560"/>
            <a:ext cx="6190016" cy="28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92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异步串口驱动优势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5633C-863D-9269-ADDB-464508DE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46901-47B7-3607-DC3C-1B81846C7D0E}"/>
              </a:ext>
            </a:extLst>
          </p:cNvPr>
          <p:cNvSpPr txBox="1"/>
          <p:nvPr/>
        </p:nvSpPr>
        <p:spPr>
          <a:xfrm>
            <a:off x="842251" y="1270740"/>
            <a:ext cx="9858700" cy="455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提升系统资源利用效率</a:t>
            </a:r>
            <a:endParaRPr lang="en-US" altLang="zh-CN" dirty="0">
              <a:latin typeface="+mn-ea"/>
            </a:endParaRPr>
          </a:p>
          <a:p>
            <a:pPr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采用中断事件触发执行的方式，避免了CPU忙等占用大量的CPU资源</a:t>
            </a:r>
            <a:endParaRPr lang="en-US" altLang="zh-CN" dirty="0">
              <a:latin typeface="+mn-ea"/>
            </a:endParaRPr>
          </a:p>
          <a:p>
            <a:pPr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采用 Rust Future 的协程机制，相对于线程等并发实现需要更小的内存开销，完成了对内存资源的节约</a:t>
            </a:r>
            <a:endParaRPr lang="en-US" altLang="zh-CN" dirty="0">
              <a:latin typeface="+mn-ea"/>
            </a:endParaRPr>
          </a:p>
          <a:p>
            <a:pPr marL="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提升系统开发效率</a:t>
            </a:r>
            <a:endParaRPr lang="en-US" altLang="zh-CN" dirty="0">
              <a:latin typeface="+mn-ea"/>
            </a:endParaRPr>
          </a:p>
          <a:p>
            <a:pPr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 Rust 语言实现异步串口驱动模块，使得其他开发者能够更方便地使用我们的异步串口驱动模块</a:t>
            </a:r>
            <a:endParaRPr lang="en-US" altLang="zh-CN" dirty="0">
              <a:latin typeface="+mn-ea"/>
            </a:endParaRPr>
          </a:p>
          <a:p>
            <a:pPr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 svd2rust </a:t>
            </a:r>
            <a:r>
              <a:rPr lang="zh-CN" altLang="en-US" dirty="0">
                <a:latin typeface="+mn-ea"/>
              </a:rPr>
              <a:t>工具，能够快速的将描述硬件底层细节的 </a:t>
            </a:r>
            <a:r>
              <a:rPr lang="en-US" altLang="zh-CN" dirty="0">
                <a:latin typeface="+mn-ea"/>
              </a:rPr>
              <a:t>SVD </a:t>
            </a:r>
            <a:r>
              <a:rPr lang="zh-CN" altLang="en-US" dirty="0">
                <a:latin typeface="+mn-ea"/>
              </a:rPr>
              <a:t>文件转换为易于管理和使用的 </a:t>
            </a:r>
            <a:r>
              <a:rPr lang="en-US" altLang="zh-CN" dirty="0">
                <a:latin typeface="+mn-ea"/>
              </a:rPr>
              <a:t>Rust Crate</a:t>
            </a:r>
          </a:p>
        </p:txBody>
      </p:sp>
    </p:spTree>
    <p:extLst>
      <p:ext uri="{BB962C8B-B14F-4D97-AF65-F5344CB8AC3E}">
        <p14:creationId xmlns:p14="http://schemas.microsoft.com/office/powerpoint/2010/main" val="212641089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435</Words>
  <Application>Microsoft Office PowerPoint</Application>
  <PresentationFormat>宽屏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微软雅黑 Light</vt:lpstr>
      <vt:lpstr>Arial</vt:lpstr>
      <vt:lpstr>Century Gothic</vt:lpstr>
      <vt:lpstr>Wingdings</vt:lpstr>
      <vt:lpstr>Office 主题​​</vt:lpstr>
      <vt:lpstr>封2​​</vt:lpstr>
      <vt:lpstr>跨操作系统的异步串口驱动模块设计与实现</vt:lpstr>
      <vt:lpstr>论文检测结果</vt:lpstr>
      <vt:lpstr>PowerPoint 演示文稿</vt:lpstr>
      <vt:lpstr>选题背景和研究内容</vt:lpstr>
      <vt:lpstr>异步串口驱动设计</vt:lpstr>
      <vt:lpstr>异步串口驱动设计</vt:lpstr>
      <vt:lpstr>异步串口驱动设计</vt:lpstr>
      <vt:lpstr>异步串口驱动测试</vt:lpstr>
      <vt:lpstr>异步串口驱动优势</vt:lpstr>
      <vt:lpstr>研究不足和未来工作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北京理工大学 毕业设计论文答辩模板</dc:title>
  <dc:creator>晨 林</dc:creator>
  <cp:lastModifiedBy>晨 林</cp:lastModifiedBy>
  <cp:revision>174</cp:revision>
  <dcterms:created xsi:type="dcterms:W3CDTF">2023-12-28T01:26:28Z</dcterms:created>
  <dcterms:modified xsi:type="dcterms:W3CDTF">2024-05-30T13:18:30Z</dcterms:modified>
</cp:coreProperties>
</file>