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1833" r:id="rId3"/>
    <p:sldId id="2787" r:id="rId4"/>
    <p:sldId id="1844" r:id="rId5"/>
    <p:sldId id="2781" r:id="rId6"/>
    <p:sldId id="2743" r:id="rId7"/>
    <p:sldId id="2785" r:id="rId8"/>
    <p:sldId id="2789" r:id="rId9"/>
    <p:sldId id="2780" r:id="rId10"/>
    <p:sldId id="2784" r:id="rId11"/>
    <p:sldId id="183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47"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DF39A-271E-47AB-8B77-8A9EF1AD9A5E}" type="datetimeFigureOut">
              <a:rPr lang="zh-CN" altLang="en-US" smtClean="0"/>
              <a:t>2024/5/26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8D849-90DB-435C-9987-65856CD2EF81}" type="slidenum">
              <a:rPr lang="zh-CN" altLang="en-US" smtClean="0"/>
              <a:t>‹#›</a:t>
            </a:fld>
            <a:endParaRPr lang="zh-CN" altLang="en-US"/>
          </a:p>
        </p:txBody>
      </p:sp>
    </p:spTree>
    <p:extLst>
      <p:ext uri="{BB962C8B-B14F-4D97-AF65-F5344CB8AC3E}">
        <p14:creationId xmlns:p14="http://schemas.microsoft.com/office/powerpoint/2010/main" val="363378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66656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a:t>
            </a:fld>
            <a:endParaRPr lang="zh-CN" altLang="en-US" dirty="0"/>
          </a:p>
        </p:txBody>
      </p:sp>
    </p:spTree>
    <p:extLst>
      <p:ext uri="{BB962C8B-B14F-4D97-AF65-F5344CB8AC3E}">
        <p14:creationId xmlns:p14="http://schemas.microsoft.com/office/powerpoint/2010/main" val="38587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3</a:t>
            </a:fld>
            <a:endParaRPr lang="zh-CN" altLang="en-US" dirty="0"/>
          </a:p>
        </p:txBody>
      </p:sp>
    </p:spTree>
    <p:extLst>
      <p:ext uri="{BB962C8B-B14F-4D97-AF65-F5344CB8AC3E}">
        <p14:creationId xmlns:p14="http://schemas.microsoft.com/office/powerpoint/2010/main" val="619326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4</a:t>
            </a:fld>
            <a:endParaRPr lang="zh-CN" altLang="en-US" dirty="0"/>
          </a:p>
        </p:txBody>
      </p:sp>
    </p:spTree>
    <p:extLst>
      <p:ext uri="{BB962C8B-B14F-4D97-AF65-F5344CB8AC3E}">
        <p14:creationId xmlns:p14="http://schemas.microsoft.com/office/powerpoint/2010/main" val="664059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5</a:t>
            </a:fld>
            <a:endParaRPr lang="zh-CN" altLang="en-US" dirty="0"/>
          </a:p>
        </p:txBody>
      </p:sp>
    </p:spTree>
    <p:extLst>
      <p:ext uri="{BB962C8B-B14F-4D97-AF65-F5344CB8AC3E}">
        <p14:creationId xmlns:p14="http://schemas.microsoft.com/office/powerpoint/2010/main" val="407284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6</a:t>
            </a:fld>
            <a:endParaRPr lang="zh-CN" altLang="en-US" dirty="0"/>
          </a:p>
        </p:txBody>
      </p:sp>
    </p:spTree>
    <p:extLst>
      <p:ext uri="{BB962C8B-B14F-4D97-AF65-F5344CB8AC3E}">
        <p14:creationId xmlns:p14="http://schemas.microsoft.com/office/powerpoint/2010/main" val="214688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7</a:t>
            </a:fld>
            <a:endParaRPr lang="zh-CN" altLang="en-US" dirty="0"/>
          </a:p>
        </p:txBody>
      </p:sp>
    </p:spTree>
    <p:extLst>
      <p:ext uri="{BB962C8B-B14F-4D97-AF65-F5344CB8AC3E}">
        <p14:creationId xmlns:p14="http://schemas.microsoft.com/office/powerpoint/2010/main" val="1966804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8</a:t>
            </a:fld>
            <a:endParaRPr lang="zh-CN" altLang="en-US" dirty="0"/>
          </a:p>
        </p:txBody>
      </p:sp>
    </p:spTree>
    <p:extLst>
      <p:ext uri="{BB962C8B-B14F-4D97-AF65-F5344CB8AC3E}">
        <p14:creationId xmlns:p14="http://schemas.microsoft.com/office/powerpoint/2010/main" val="3165140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9</a:t>
            </a:fld>
            <a:endParaRPr lang="zh-CN" altLang="en-US" dirty="0"/>
          </a:p>
        </p:txBody>
      </p:sp>
    </p:spTree>
    <p:extLst>
      <p:ext uri="{BB962C8B-B14F-4D97-AF65-F5344CB8AC3E}">
        <p14:creationId xmlns:p14="http://schemas.microsoft.com/office/powerpoint/2010/main" val="29816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84B62-E3CE-AABF-5A21-C1DB903D36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40FE4D-AB0A-312F-86F2-59FD140EF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7977EF-7FE9-BD8B-3DB5-F4437E7A2768}"/>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9136146E-CFBC-BD56-4F4A-0AACF0E4E4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9B52F0-DEAD-42E3-A1C3-F4C9BE5FEE53}"/>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49982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AE071-BDF1-9F4D-8B3D-24277046E1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39A159-4CAD-2672-5F83-5EBAC53F26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6138B2-8AF5-7FE7-2764-D808F81D42B3}"/>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BEFFF6F2-31C0-992A-A56B-D7A71FAC94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7B5D3B-0D74-9ACC-4F81-289D2FB2157C}"/>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18753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E9A441-63CB-70D2-23FA-3F86F83F57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67676D-75E0-26D9-572F-2B3E5DB649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649050-E4A5-4E16-E085-153433C7E71D}"/>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8317EB25-E5B4-6ADA-8E6A-550AF940EF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CB4EE2-596A-2715-9F69-DC73A8D28B70}"/>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14499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49224085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530313493"/>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485071088"/>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1027980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目录样式2-1">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C37BF7-CAE8-4F93-8BE5-229FC17201DA}"/>
              </a:ext>
            </a:extLst>
          </p:cNvPr>
          <p:cNvSpPr/>
          <p:nvPr userDrawn="1"/>
        </p:nvSpPr>
        <p:spPr>
          <a:xfrm>
            <a:off x="0" y="2289050"/>
            <a:ext cx="12192001" cy="1968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a:ext>
            </a:extLst>
          </a:blip>
          <a:srcRect t="15558" b="38705"/>
          <a:stretch/>
        </p:blipFill>
        <p:spPr>
          <a:xfrm>
            <a:off x="1" y="0"/>
            <a:ext cx="12192000" cy="2290219"/>
          </a:xfrm>
          <a:prstGeom prst="rect">
            <a:avLst/>
          </a:prstGeom>
        </p:spPr>
      </p:pic>
      <p:sp>
        <p:nvSpPr>
          <p:cNvPr id="10" name="矩形 9">
            <a:extLst>
              <a:ext uri="{FF2B5EF4-FFF2-40B4-BE49-F238E27FC236}">
                <a16:creationId xmlns:a16="http://schemas.microsoft.com/office/drawing/2014/main" id="{41C37BF7-CAE8-4F93-8BE5-229FC17201DA}"/>
              </a:ext>
            </a:extLst>
          </p:cNvPr>
          <p:cNvSpPr/>
          <p:nvPr userDrawn="1"/>
        </p:nvSpPr>
        <p:spPr>
          <a:xfrm>
            <a:off x="-1" y="-7884"/>
            <a:ext cx="12192001" cy="2298103"/>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24353" y="841210"/>
            <a:ext cx="2143294" cy="599913"/>
          </a:xfrm>
          <a:prstGeom prst="rect">
            <a:avLst/>
          </a:prstGeom>
        </p:spPr>
      </p:pic>
      <p:cxnSp>
        <p:nvCxnSpPr>
          <p:cNvPr id="4" name="直接连接符 3"/>
          <p:cNvCxnSpPr/>
          <p:nvPr userDrawn="1"/>
        </p:nvCxnSpPr>
        <p:spPr>
          <a:xfrm>
            <a:off x="-81481" y="2289050"/>
            <a:ext cx="1233987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9896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3289917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081D3-7930-75C8-1490-9808FAF8C9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7B35D4-3C08-EDEA-F38A-721C176520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9036B-DC68-C59E-B9C5-3AE4EDEEF034}"/>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C08F7FCE-E9E2-38FB-91DB-69D09F92A2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77CA02-6670-7E41-D85D-8F5F64F8E4EA}"/>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22563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85DB1-B950-1BE8-AB51-97B0404828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4F97BE-803B-F796-63C3-767B3C76F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05A45-EAAB-BD2B-8572-1A699BB52C71}"/>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97372C0B-1295-EE98-BB84-3E56EBFA34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3AE770-2FCF-A1D5-94B2-A5D431D7CA31}"/>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359712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B9F93-20AA-FED6-0584-DD4FFABBD7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0315FC-7413-F29B-3123-EC9EF3A5D4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1B3948-A7D4-9E61-6AA6-B9F30146B4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ACA320-6D09-EF32-A93B-7B44C175F7F7}"/>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6" name="页脚占位符 5">
            <a:extLst>
              <a:ext uri="{FF2B5EF4-FFF2-40B4-BE49-F238E27FC236}">
                <a16:creationId xmlns:a16="http://schemas.microsoft.com/office/drawing/2014/main" id="{33720E3F-94FC-2EBA-13A5-7EB8A9CC22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F9326A-C912-BDC9-3588-1CF01F7CEC9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97491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18381-BDA5-4EBC-7AF9-CAB339C194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31D3F2-87F3-4512-7C67-EE030541E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0774C8-DE78-F86B-95A9-D28F1391AB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2D1BCE0-E9E6-C489-28E1-788AA6BB2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B125FA-9BA2-6215-D493-2D5F286933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78B055-414C-313C-E0CC-38AED0433156}"/>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8" name="页脚占位符 7">
            <a:extLst>
              <a:ext uri="{FF2B5EF4-FFF2-40B4-BE49-F238E27FC236}">
                <a16:creationId xmlns:a16="http://schemas.microsoft.com/office/drawing/2014/main" id="{678DA350-288D-105C-AEFF-38F66655E3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231ED2-07A8-C9C1-A7BF-E6CA3FB5669E}"/>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08694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D14B2-540C-AB27-D69E-688F03703A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D1F1C5-2C27-E7CC-2169-48D3EAA617D8}"/>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4" name="页脚占位符 3">
            <a:extLst>
              <a:ext uri="{FF2B5EF4-FFF2-40B4-BE49-F238E27FC236}">
                <a16:creationId xmlns:a16="http://schemas.microsoft.com/office/drawing/2014/main" id="{54C23574-6AB4-0AAF-E5E1-483B4B3D84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4E6E54-09C3-1942-1675-1FF20886A8A6}"/>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199917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66213B-8B6A-D89A-A451-9D4C7F98B927}"/>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3" name="页脚占位符 2">
            <a:extLst>
              <a:ext uri="{FF2B5EF4-FFF2-40B4-BE49-F238E27FC236}">
                <a16:creationId xmlns:a16="http://schemas.microsoft.com/office/drawing/2014/main" id="{8D8EC844-5DA1-B527-DFCE-CA227BF381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EF0CB6-895F-2CF7-EFEC-29A29FEA8AC8}"/>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401394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0C50D-A41A-A1AF-9F28-DB77B0B855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870596-CB31-1C47-ED91-23653670A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0725F22-435E-DD47-82C0-98A37BE5A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3A529A-23E2-350E-AF69-89C019BDC297}"/>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6" name="页脚占位符 5">
            <a:extLst>
              <a:ext uri="{FF2B5EF4-FFF2-40B4-BE49-F238E27FC236}">
                <a16:creationId xmlns:a16="http://schemas.microsoft.com/office/drawing/2014/main" id="{9BD6CF49-10EA-5134-2F80-1F10FCE3F3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59A713-5B8D-5F3F-1827-25D9412E399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75384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93D31-2056-D845-5EB2-3D2A79119A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97A71B-E9B2-C964-F059-316D5C5BE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7EEA27F-A6AB-A9F9-34CD-06914CB73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DDB1B0-B148-D8DF-89D1-967F11E9A2EA}"/>
              </a:ext>
            </a:extLst>
          </p:cNvPr>
          <p:cNvSpPr>
            <a:spLocks noGrp="1"/>
          </p:cNvSpPr>
          <p:nvPr>
            <p:ph type="dt" sz="half" idx="10"/>
          </p:nvPr>
        </p:nvSpPr>
        <p:spPr/>
        <p:txBody>
          <a:bodyPr/>
          <a:lstStyle/>
          <a:p>
            <a:fld id="{89343E9B-D603-4F0D-9169-BD4DA596EFCF}" type="datetimeFigureOut">
              <a:rPr lang="zh-CN" altLang="en-US" smtClean="0"/>
              <a:t>2024/5/26</a:t>
            </a:fld>
            <a:endParaRPr lang="zh-CN" altLang="en-US"/>
          </a:p>
        </p:txBody>
      </p:sp>
      <p:sp>
        <p:nvSpPr>
          <p:cNvPr id="6" name="页脚占位符 5">
            <a:extLst>
              <a:ext uri="{FF2B5EF4-FFF2-40B4-BE49-F238E27FC236}">
                <a16:creationId xmlns:a16="http://schemas.microsoft.com/office/drawing/2014/main" id="{2864AD78-37A7-9306-948D-D839D4F7A5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0D1CDC-34EF-E276-3168-C6CDC39CB3F7}"/>
              </a:ext>
            </a:extLst>
          </p:cNvPr>
          <p:cNvSpPr>
            <a:spLocks noGrp="1"/>
          </p:cNvSpPr>
          <p:nvPr>
            <p:ph type="sldNum" sz="quarter" idx="12"/>
          </p:nvPr>
        </p:nvSpPr>
        <p:spPr/>
        <p:txBody>
          <a:body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384907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541DAB-23BF-DAD8-6FC4-ED5958267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9E48E39-5D51-FBC2-7FA6-3C504C3E9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2AA6FB-3BF8-7E84-F95B-DD47C6B8F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3E9B-D603-4F0D-9169-BD4DA596EFCF}"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083C16B7-D2AE-ED6F-194E-9218B11E3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E3CACC-5E9D-B2A9-CA9D-74E18BC45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2ADF4-3CEF-4453-AFD7-3D79BE06C249}" type="slidenum">
              <a:rPr lang="zh-CN" altLang="en-US" smtClean="0"/>
              <a:t>‹#›</a:t>
            </a:fld>
            <a:endParaRPr lang="zh-CN" altLang="en-US"/>
          </a:p>
        </p:txBody>
      </p:sp>
    </p:spTree>
    <p:extLst>
      <p:ext uri="{BB962C8B-B14F-4D97-AF65-F5344CB8AC3E}">
        <p14:creationId xmlns:p14="http://schemas.microsoft.com/office/powerpoint/2010/main" val="221268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2024/5/26</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061181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37014" y="2643733"/>
            <a:ext cx="6206079" cy="461665"/>
          </a:xfrm>
        </p:spPr>
        <p:txBody>
          <a:bodyPr/>
          <a:lstStyle/>
          <a:p>
            <a:r>
              <a:rPr lang="zh-CN" altLang="en-US" sz="2400" dirty="0"/>
              <a:t>跨操作系统的异步串口驱动模块设计与实现</a:t>
            </a:r>
          </a:p>
        </p:txBody>
      </p:sp>
      <p:sp>
        <p:nvSpPr>
          <p:cNvPr id="7" name="文本占位符 6"/>
          <p:cNvSpPr>
            <a:spLocks noGrp="1"/>
          </p:cNvSpPr>
          <p:nvPr>
            <p:ph type="body" sz="quarter" idx="16"/>
          </p:nvPr>
        </p:nvSpPr>
        <p:spPr>
          <a:xfrm>
            <a:off x="5143364" y="4198688"/>
            <a:ext cx="6229674" cy="345094"/>
          </a:xfrm>
        </p:spPr>
        <p:txBody>
          <a:bodyPr/>
          <a:lstStyle/>
          <a:p>
            <a:r>
              <a:rPr lang="zh-CN" altLang="en-US" dirty="0"/>
              <a:t>答辩人：林 晨　　　导　师：陆慧梅               时间：</a:t>
            </a:r>
            <a:fld id="{7FE9B91D-69D4-41E0-B26E-5023391A4E5E}" type="datetime1">
              <a:rPr lang="zh-CN" altLang="en-US" smtClean="0"/>
              <a:t>2024/5/26</a:t>
            </a:fld>
            <a:endParaRPr lang="en-US" altLang="zh-CN" dirty="0"/>
          </a:p>
        </p:txBody>
      </p:sp>
    </p:spTree>
    <p:extLst>
      <p:ext uri="{BB962C8B-B14F-4D97-AF65-F5344CB8AC3E}">
        <p14:creationId xmlns:p14="http://schemas.microsoft.com/office/powerpoint/2010/main" val="143118044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5" y="2336758"/>
            <a:ext cx="8524408" cy="144655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感谢观看</a:t>
            </a:r>
            <a:endParaRPr kumimoji="0" lang="en-US" altLang="zh-CN" sz="4400" b="0" i="0" u="none" strike="noStrike" kern="1200" cap="none" spc="0" normalizeH="0" baseline="0" noProof="0" dirty="0">
              <a:ln>
                <a:noFill/>
              </a:ln>
              <a:solidFill>
                <a:prstClr val="white"/>
              </a:solidFill>
              <a:effectLst/>
              <a:uLnTx/>
              <a:uFillTx/>
              <a:latin typeface="微软雅黑"/>
              <a:ea typeface="微软雅黑"/>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a:t>
            </a:r>
            <a:r>
              <a:rPr lang="zh-CN" altLang="en-US" sz="1200" spc="100" dirty="0">
                <a:solidFill>
                  <a:prstClr val="white"/>
                </a:solidFill>
                <a:latin typeface="微软雅黑"/>
                <a:ea typeface="微软雅黑" panose="020B0503020204020204" pitchFamily="34" charset="-122"/>
                <a:cs typeface="+mn-ea"/>
                <a:sym typeface="+mn-lt"/>
              </a:rPr>
              <a:t>林  晨</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a:t>
            </a:r>
            <a:r>
              <a:rPr lang="zh-CN" altLang="en-US" sz="1200" spc="100" dirty="0">
                <a:solidFill>
                  <a:prstClr val="white"/>
                </a:solidFill>
                <a:latin typeface="微软雅黑"/>
                <a:ea typeface="微软雅黑" panose="020B0503020204020204" pitchFamily="34" charset="-122"/>
                <a:cs typeface="+mn-ea"/>
                <a:sym typeface="+mn-lt"/>
              </a:rPr>
              <a:t>陆慧梅</a:t>
            </a:r>
            <a:endPar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p:txBody>
      </p:sp>
    </p:spTree>
    <p:extLst>
      <p:ext uri="{BB962C8B-B14F-4D97-AF65-F5344CB8AC3E}">
        <p14:creationId xmlns:p14="http://schemas.microsoft.com/office/powerpoint/2010/main" val="384717846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r>
              <a:rPr lang="zh-CN" altLang="en-US" dirty="0"/>
              <a:t>论文检测结果</a:t>
            </a:r>
          </a:p>
        </p:txBody>
      </p:sp>
      <p:sp>
        <p:nvSpPr>
          <p:cNvPr id="3" name="文本框 2">
            <a:extLst>
              <a:ext uri="{FF2B5EF4-FFF2-40B4-BE49-F238E27FC236}">
                <a16:creationId xmlns:a16="http://schemas.microsoft.com/office/drawing/2014/main" id="{D0B89673-3505-DDB2-1120-39B5FA07A636}"/>
              </a:ext>
            </a:extLst>
          </p:cNvPr>
          <p:cNvSpPr txBox="1"/>
          <p:nvPr/>
        </p:nvSpPr>
        <p:spPr>
          <a:xfrm>
            <a:off x="660399" y="1332058"/>
            <a:ext cx="2158215" cy="480131"/>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论文终稿查重</a:t>
            </a:r>
          </a:p>
        </p:txBody>
      </p:sp>
      <p:sp>
        <p:nvSpPr>
          <p:cNvPr id="5" name="文本框 4">
            <a:extLst>
              <a:ext uri="{FF2B5EF4-FFF2-40B4-BE49-F238E27FC236}">
                <a16:creationId xmlns:a16="http://schemas.microsoft.com/office/drawing/2014/main" id="{D2D8E2D2-9D29-5295-9E65-D518D16BF5AC}"/>
              </a:ext>
            </a:extLst>
          </p:cNvPr>
          <p:cNvSpPr txBox="1"/>
          <p:nvPr/>
        </p:nvSpPr>
        <p:spPr>
          <a:xfrm>
            <a:off x="660398" y="2677894"/>
            <a:ext cx="2158215" cy="480131"/>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盲评结果</a:t>
            </a:r>
          </a:p>
        </p:txBody>
      </p:sp>
      <p:sp>
        <p:nvSpPr>
          <p:cNvPr id="7" name="文本框 6">
            <a:extLst>
              <a:ext uri="{FF2B5EF4-FFF2-40B4-BE49-F238E27FC236}">
                <a16:creationId xmlns:a16="http://schemas.microsoft.com/office/drawing/2014/main" id="{D8226D05-5BC9-868A-4657-BA8A859CB1A0}"/>
              </a:ext>
            </a:extLst>
          </p:cNvPr>
          <p:cNvSpPr txBox="1"/>
          <p:nvPr/>
        </p:nvSpPr>
        <p:spPr>
          <a:xfrm>
            <a:off x="660398" y="4061117"/>
            <a:ext cx="2158215" cy="480131"/>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论文评优</a:t>
            </a:r>
          </a:p>
        </p:txBody>
      </p:sp>
      <p:sp>
        <p:nvSpPr>
          <p:cNvPr id="9" name="文本框 8">
            <a:extLst>
              <a:ext uri="{FF2B5EF4-FFF2-40B4-BE49-F238E27FC236}">
                <a16:creationId xmlns:a16="http://schemas.microsoft.com/office/drawing/2014/main" id="{4139D3D4-0399-C0DE-D6E3-99BA5256629E}"/>
              </a:ext>
            </a:extLst>
          </p:cNvPr>
          <p:cNvSpPr txBox="1"/>
          <p:nvPr/>
        </p:nvSpPr>
        <p:spPr>
          <a:xfrm>
            <a:off x="834189" y="1956994"/>
            <a:ext cx="6096000" cy="458908"/>
          </a:xfrm>
          <a:prstGeom prst="rect">
            <a:avLst/>
          </a:prstGeom>
          <a:noFill/>
        </p:spPr>
        <p:txBody>
          <a:bodyPr wrap="square">
            <a:spAutoFit/>
          </a:bodyPr>
          <a:lstStyle/>
          <a:p>
            <a:pPr marL="342900" indent="-342900" algn="just">
              <a:lnSpc>
                <a:spcPct val="150000"/>
              </a:lnSpc>
              <a:spcBef>
                <a:spcPts val="600"/>
              </a:spcBef>
              <a:spcAft>
                <a:spcPts val="600"/>
              </a:spcAft>
              <a:buClr>
                <a:schemeClr val="tx2"/>
              </a:buClr>
              <a:buFont typeface="Wingdings" panose="05000000000000000000" pitchFamily="2" charset="2"/>
              <a:buChar char="n"/>
            </a:pPr>
            <a:r>
              <a:rPr lang="zh-CN" altLang="en-US" sz="1800" dirty="0">
                <a:latin typeface="+mn-ea"/>
              </a:rPr>
              <a:t>查重率：</a:t>
            </a:r>
            <a:r>
              <a:rPr lang="en-US" altLang="zh-CN" sz="1800" dirty="0">
                <a:latin typeface="+mn-ea"/>
              </a:rPr>
              <a:t>0.7%</a:t>
            </a:r>
            <a:endParaRPr lang="en-US" altLang="zh-CN" dirty="0">
              <a:latin typeface="+mn-ea"/>
            </a:endParaRPr>
          </a:p>
        </p:txBody>
      </p:sp>
      <p:sp>
        <p:nvSpPr>
          <p:cNvPr id="10" name="文本框 9">
            <a:extLst>
              <a:ext uri="{FF2B5EF4-FFF2-40B4-BE49-F238E27FC236}">
                <a16:creationId xmlns:a16="http://schemas.microsoft.com/office/drawing/2014/main" id="{A5552AE6-9F99-1F27-B92C-425E6DC05071}"/>
              </a:ext>
            </a:extLst>
          </p:cNvPr>
          <p:cNvSpPr txBox="1"/>
          <p:nvPr/>
        </p:nvSpPr>
        <p:spPr>
          <a:xfrm>
            <a:off x="834189" y="3318994"/>
            <a:ext cx="6096000" cy="458908"/>
          </a:xfrm>
          <a:prstGeom prst="rect">
            <a:avLst/>
          </a:prstGeom>
          <a:noFill/>
        </p:spPr>
        <p:txBody>
          <a:bodyPr wrap="square">
            <a:spAutoFit/>
          </a:bodyPr>
          <a:lstStyle/>
          <a:p>
            <a:pPr marL="342900" indent="-342900" algn="just">
              <a:lnSpc>
                <a:spcPct val="150000"/>
              </a:lnSpc>
              <a:spcBef>
                <a:spcPts val="600"/>
              </a:spcBef>
              <a:spcAft>
                <a:spcPts val="600"/>
              </a:spcAft>
              <a:buClr>
                <a:schemeClr val="tx2"/>
              </a:buClr>
              <a:buFont typeface="Wingdings" panose="05000000000000000000" pitchFamily="2" charset="2"/>
              <a:buChar char="n"/>
            </a:pPr>
            <a:r>
              <a:rPr lang="zh-CN" altLang="en-US" dirty="0">
                <a:latin typeface="+mn-ea"/>
              </a:rPr>
              <a:t>盲审评分：</a:t>
            </a:r>
            <a:r>
              <a:rPr lang="en-US" altLang="zh-CN" dirty="0">
                <a:latin typeface="+mn-ea"/>
              </a:rPr>
              <a:t>A</a:t>
            </a:r>
            <a:r>
              <a:rPr lang="zh-CN" altLang="en-US" dirty="0">
                <a:latin typeface="+mn-ea"/>
              </a:rPr>
              <a:t>（</a:t>
            </a:r>
            <a:r>
              <a:rPr lang="en-US" altLang="zh-CN" dirty="0">
                <a:latin typeface="+mn-ea"/>
              </a:rPr>
              <a:t>87</a:t>
            </a:r>
            <a:r>
              <a:rPr lang="zh-CN" altLang="en-US" dirty="0">
                <a:latin typeface="+mn-ea"/>
              </a:rPr>
              <a:t>分）、</a:t>
            </a:r>
            <a:r>
              <a:rPr lang="en-US" altLang="zh-CN" dirty="0">
                <a:latin typeface="+mn-ea"/>
              </a:rPr>
              <a:t>A</a:t>
            </a:r>
            <a:r>
              <a:rPr lang="zh-CN" altLang="en-US" dirty="0">
                <a:latin typeface="+mn-ea"/>
              </a:rPr>
              <a:t>（</a:t>
            </a:r>
            <a:r>
              <a:rPr lang="en-US" altLang="zh-CN" dirty="0">
                <a:latin typeface="+mn-ea"/>
              </a:rPr>
              <a:t>86</a:t>
            </a:r>
            <a:r>
              <a:rPr lang="zh-CN" altLang="en-US" dirty="0">
                <a:latin typeface="+mn-ea"/>
              </a:rPr>
              <a:t>分）</a:t>
            </a:r>
            <a:endParaRPr lang="en-US" altLang="zh-CN" dirty="0">
              <a:latin typeface="+mn-ea"/>
            </a:endParaRPr>
          </a:p>
        </p:txBody>
      </p:sp>
      <p:sp>
        <p:nvSpPr>
          <p:cNvPr id="11" name="文本框 10">
            <a:extLst>
              <a:ext uri="{FF2B5EF4-FFF2-40B4-BE49-F238E27FC236}">
                <a16:creationId xmlns:a16="http://schemas.microsoft.com/office/drawing/2014/main" id="{F5A5E162-BF74-17B5-558C-4924A7CC3874}"/>
              </a:ext>
            </a:extLst>
          </p:cNvPr>
          <p:cNvSpPr txBox="1"/>
          <p:nvPr/>
        </p:nvSpPr>
        <p:spPr>
          <a:xfrm>
            <a:off x="834189" y="4680994"/>
            <a:ext cx="6096000" cy="458908"/>
          </a:xfrm>
          <a:prstGeom prst="rect">
            <a:avLst/>
          </a:prstGeom>
          <a:noFill/>
        </p:spPr>
        <p:txBody>
          <a:bodyPr wrap="square">
            <a:spAutoFit/>
          </a:bodyPr>
          <a:lstStyle/>
          <a:p>
            <a:pPr marL="342900" indent="-342900" algn="just">
              <a:lnSpc>
                <a:spcPct val="150000"/>
              </a:lnSpc>
              <a:spcBef>
                <a:spcPts val="600"/>
              </a:spcBef>
              <a:spcAft>
                <a:spcPts val="600"/>
              </a:spcAft>
              <a:buClr>
                <a:schemeClr val="tx2"/>
              </a:buClr>
              <a:buFont typeface="Wingdings" panose="05000000000000000000" pitchFamily="2" charset="2"/>
              <a:buChar char="n"/>
            </a:pPr>
            <a:r>
              <a:rPr lang="zh-CN" altLang="en-US" dirty="0">
                <a:latin typeface="+mn-ea"/>
              </a:rPr>
              <a:t>不申请评选优秀论文</a:t>
            </a:r>
            <a:endParaRPr lang="en-US" altLang="zh-CN" dirty="0">
              <a:latin typeface="+mn-ea"/>
            </a:endParaRPr>
          </a:p>
        </p:txBody>
      </p:sp>
    </p:spTree>
    <p:extLst>
      <p:ext uri="{BB962C8B-B14F-4D97-AF65-F5344CB8AC3E}">
        <p14:creationId xmlns:p14="http://schemas.microsoft.com/office/powerpoint/2010/main" val="25674960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45323" y="2878644"/>
            <a:ext cx="5844097" cy="511814"/>
            <a:chOff x="5181690" y="2820871"/>
            <a:chExt cx="6290318" cy="550893"/>
          </a:xfrm>
        </p:grpSpPr>
        <p:sp>
          <p:nvSpPr>
            <p:cNvPr id="4" name="椭圆 3">
              <a:extLst>
                <a:ext uri="{FF2B5EF4-FFF2-40B4-BE49-F238E27FC236}">
                  <a16:creationId xmlns:a16="http://schemas.microsoft.com/office/drawing/2014/main" id="{4E038620-75A5-4520-8E25-F9C7B2B6904E}"/>
                </a:ext>
              </a:extLst>
            </p:cNvPr>
            <p:cNvSpPr/>
            <p:nvPr/>
          </p:nvSpPr>
          <p:spPr>
            <a:xfrm>
              <a:off x="5181690" y="2820871"/>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1</a:t>
              </a:r>
              <a:endParaRPr lang="zh-CN" altLang="en-US" sz="2400" dirty="0">
                <a:latin typeface="Century Gothic" panose="020B0502020202020204" pitchFamily="34" charset="0"/>
              </a:endParaRPr>
            </a:p>
          </p:txBody>
        </p:sp>
        <p:sp>
          <p:nvSpPr>
            <p:cNvPr id="8" name="文本框 7">
              <a:extLst>
                <a:ext uri="{FF2B5EF4-FFF2-40B4-BE49-F238E27FC236}">
                  <a16:creationId xmlns:a16="http://schemas.microsoft.com/office/drawing/2014/main" id="{7B507C22-58B8-463E-AFBC-7B1028DAA2A5}"/>
                </a:ext>
              </a:extLst>
            </p:cNvPr>
            <p:cNvSpPr txBox="1"/>
            <p:nvPr/>
          </p:nvSpPr>
          <p:spPr>
            <a:xfrm>
              <a:off x="6025662" y="2880873"/>
              <a:ext cx="5446346" cy="413080"/>
            </a:xfrm>
            <a:prstGeom prst="rect">
              <a:avLst/>
            </a:prstGeom>
            <a:noFill/>
          </p:spPr>
          <p:txBody>
            <a:bodyPr wrap="square" lIns="0" tIns="0" rIns="0" bIns="0" rtlCol="0">
              <a:spAutoFit/>
            </a:bodyPr>
            <a:lstStyle/>
            <a:p>
              <a:r>
                <a:rPr lang="zh-CN" altLang="en-US" sz="2400" b="1" spc="300" dirty="0">
                  <a:latin typeface="+mj-ea"/>
                  <a:ea typeface="+mj-ea"/>
                </a:rPr>
                <a:t>选题背景和研究内容</a:t>
              </a:r>
              <a:endParaRPr lang="zh-CN" altLang="en-US" sz="2400" b="1" spc="300" dirty="0">
                <a:solidFill>
                  <a:schemeClr val="accent3"/>
                </a:solidFill>
              </a:endParaRPr>
            </a:p>
          </p:txBody>
        </p:sp>
      </p:grpSp>
      <p:grpSp>
        <p:nvGrpSpPr>
          <p:cNvPr id="18" name="组合 17"/>
          <p:cNvGrpSpPr/>
          <p:nvPr/>
        </p:nvGrpSpPr>
        <p:grpSpPr>
          <a:xfrm>
            <a:off x="6145323" y="3597676"/>
            <a:ext cx="5844097" cy="511814"/>
            <a:chOff x="5181690" y="3693789"/>
            <a:chExt cx="6290318" cy="550893"/>
          </a:xfrm>
        </p:grpSpPr>
        <p:sp>
          <p:nvSpPr>
            <p:cNvPr id="5" name="椭圆 4">
              <a:extLst>
                <a:ext uri="{FF2B5EF4-FFF2-40B4-BE49-F238E27FC236}">
                  <a16:creationId xmlns:a16="http://schemas.microsoft.com/office/drawing/2014/main" id="{856CB06E-E9F3-4F92-A312-20763F3CB8E7}"/>
                </a:ext>
              </a:extLst>
            </p:cNvPr>
            <p:cNvSpPr/>
            <p:nvPr/>
          </p:nvSpPr>
          <p:spPr>
            <a:xfrm>
              <a:off x="5181690" y="3693789"/>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2</a:t>
              </a:r>
              <a:endParaRPr lang="zh-CN" altLang="en-US" sz="2400" dirty="0">
                <a:latin typeface="Century Gothic" panose="020B0502020202020204" pitchFamily="34" charset="0"/>
              </a:endParaRPr>
            </a:p>
          </p:txBody>
        </p:sp>
        <p:sp>
          <p:nvSpPr>
            <p:cNvPr id="10" name="文本框 9">
              <a:extLst>
                <a:ext uri="{FF2B5EF4-FFF2-40B4-BE49-F238E27FC236}">
                  <a16:creationId xmlns:a16="http://schemas.microsoft.com/office/drawing/2014/main" id="{B2FA74BE-E344-48C4-8EF0-E837820A0AC8}"/>
                </a:ext>
              </a:extLst>
            </p:cNvPr>
            <p:cNvSpPr txBox="1"/>
            <p:nvPr/>
          </p:nvSpPr>
          <p:spPr>
            <a:xfrm>
              <a:off x="6025662" y="3748369"/>
              <a:ext cx="5446346" cy="413080"/>
            </a:xfrm>
            <a:prstGeom prst="rect">
              <a:avLst/>
            </a:prstGeom>
            <a:noFill/>
          </p:spPr>
          <p:txBody>
            <a:bodyPr wrap="square" lIns="0" tIns="0" rIns="0" bIns="0" rtlCol="0">
              <a:spAutoFit/>
            </a:bodyPr>
            <a:lstStyle/>
            <a:p>
              <a:r>
                <a:rPr lang="zh-CN" altLang="en-US" sz="2400" b="1" spc="300" dirty="0">
                  <a:latin typeface="+mj-ea"/>
                  <a:ea typeface="+mj-ea"/>
                </a:rPr>
                <a:t>异步串口驱动设计</a:t>
              </a:r>
            </a:p>
          </p:txBody>
        </p:sp>
      </p:grpSp>
      <p:grpSp>
        <p:nvGrpSpPr>
          <p:cNvPr id="17" name="组合 16"/>
          <p:cNvGrpSpPr/>
          <p:nvPr/>
        </p:nvGrpSpPr>
        <p:grpSpPr>
          <a:xfrm>
            <a:off x="6145323" y="4316708"/>
            <a:ext cx="5853573" cy="511814"/>
            <a:chOff x="5184190" y="4548742"/>
            <a:chExt cx="6300518" cy="550893"/>
          </a:xfrm>
        </p:grpSpPr>
        <p:sp>
          <p:nvSpPr>
            <p:cNvPr id="6" name="椭圆 5">
              <a:extLst>
                <a:ext uri="{FF2B5EF4-FFF2-40B4-BE49-F238E27FC236}">
                  <a16:creationId xmlns:a16="http://schemas.microsoft.com/office/drawing/2014/main" id="{4595AA9B-38D0-46FD-A522-1C11B31079F7}"/>
                </a:ext>
              </a:extLst>
            </p:cNvPr>
            <p:cNvSpPr/>
            <p:nvPr/>
          </p:nvSpPr>
          <p:spPr>
            <a:xfrm>
              <a:off x="5184190" y="4548742"/>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3</a:t>
              </a:r>
              <a:endParaRPr lang="zh-CN" altLang="en-US" sz="2400" dirty="0">
                <a:latin typeface="Century Gothic" panose="020B0502020202020204" pitchFamily="34" charset="0"/>
              </a:endParaRPr>
            </a:p>
          </p:txBody>
        </p:sp>
        <p:sp>
          <p:nvSpPr>
            <p:cNvPr id="12" name="文本框 11">
              <a:extLst>
                <a:ext uri="{FF2B5EF4-FFF2-40B4-BE49-F238E27FC236}">
                  <a16:creationId xmlns:a16="http://schemas.microsoft.com/office/drawing/2014/main" id="{93CC5F2B-0ED3-4692-A876-F7B76F8D8312}"/>
                </a:ext>
              </a:extLst>
            </p:cNvPr>
            <p:cNvSpPr txBox="1"/>
            <p:nvPr/>
          </p:nvSpPr>
          <p:spPr>
            <a:xfrm>
              <a:off x="6025662" y="4608744"/>
              <a:ext cx="5459046" cy="413080"/>
            </a:xfrm>
            <a:prstGeom prst="rect">
              <a:avLst/>
            </a:prstGeom>
            <a:noFill/>
          </p:spPr>
          <p:txBody>
            <a:bodyPr wrap="square" lIns="0" tIns="0" rIns="0" bIns="0" rtlCol="0">
              <a:spAutoFit/>
            </a:bodyPr>
            <a:lstStyle/>
            <a:p>
              <a:r>
                <a:rPr lang="zh-CN" altLang="en-US" sz="2400" b="1" spc="300" dirty="0">
                  <a:latin typeface="+mj-ea"/>
                  <a:ea typeface="+mj-ea"/>
                </a:rPr>
                <a:t>异步串口驱动演示</a:t>
              </a:r>
            </a:p>
          </p:txBody>
        </p:sp>
      </p:grpSp>
      <p:grpSp>
        <p:nvGrpSpPr>
          <p:cNvPr id="16" name="组合 15"/>
          <p:cNvGrpSpPr/>
          <p:nvPr/>
        </p:nvGrpSpPr>
        <p:grpSpPr>
          <a:xfrm>
            <a:off x="6145323" y="5754774"/>
            <a:ext cx="5844097" cy="511814"/>
            <a:chOff x="5181690" y="5404127"/>
            <a:chExt cx="6290318" cy="550893"/>
          </a:xfrm>
        </p:grpSpPr>
        <p:sp>
          <p:nvSpPr>
            <p:cNvPr id="7" name="椭圆 6">
              <a:extLst>
                <a:ext uri="{FF2B5EF4-FFF2-40B4-BE49-F238E27FC236}">
                  <a16:creationId xmlns:a16="http://schemas.microsoft.com/office/drawing/2014/main" id="{BC1540A9-C516-4101-B8E5-F2680A075844}"/>
                </a:ext>
              </a:extLst>
            </p:cNvPr>
            <p:cNvSpPr/>
            <p:nvPr/>
          </p:nvSpPr>
          <p:spPr>
            <a:xfrm>
              <a:off x="5181690" y="5404127"/>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5</a:t>
              </a:r>
              <a:endParaRPr lang="zh-CN" altLang="en-US" sz="2400" dirty="0">
                <a:latin typeface="Century Gothic" panose="020B0502020202020204" pitchFamily="34" charset="0"/>
              </a:endParaRPr>
            </a:p>
          </p:txBody>
        </p:sp>
        <p:sp>
          <p:nvSpPr>
            <p:cNvPr id="14" name="文本框 13">
              <a:extLst>
                <a:ext uri="{FF2B5EF4-FFF2-40B4-BE49-F238E27FC236}">
                  <a16:creationId xmlns:a16="http://schemas.microsoft.com/office/drawing/2014/main" id="{6251B830-D03E-4AA6-96D0-40413DCE8882}"/>
                </a:ext>
              </a:extLst>
            </p:cNvPr>
            <p:cNvSpPr txBox="1"/>
            <p:nvPr/>
          </p:nvSpPr>
          <p:spPr>
            <a:xfrm>
              <a:off x="6025663" y="5469119"/>
              <a:ext cx="5446345" cy="397532"/>
            </a:xfrm>
            <a:prstGeom prst="rect">
              <a:avLst/>
            </a:prstGeom>
            <a:noFill/>
          </p:spPr>
          <p:txBody>
            <a:bodyPr wrap="square" lIns="0" tIns="0" rIns="0" bIns="0" rtlCol="0">
              <a:spAutoFit/>
            </a:bodyPr>
            <a:lstStyle/>
            <a:p>
              <a:r>
                <a:rPr lang="zh-CN" altLang="en-US" sz="2400" b="1" spc="300" dirty="0">
                  <a:latin typeface="+mj-ea"/>
                  <a:ea typeface="+mj-ea"/>
                </a:rPr>
                <a:t>研究不足与未来工作</a:t>
              </a:r>
              <a:endParaRPr lang="zh-CN" altLang="en-US" sz="2400" b="1" spc="300" dirty="0">
                <a:solidFill>
                  <a:schemeClr val="accent3"/>
                </a:solidFill>
              </a:endParaRPr>
            </a:p>
          </p:txBody>
        </p:sp>
      </p:grpSp>
      <p:sp>
        <p:nvSpPr>
          <p:cNvPr id="23" name="文本占位符 5">
            <a:extLst>
              <a:ext uri="{FF2B5EF4-FFF2-40B4-BE49-F238E27FC236}">
                <a16:creationId xmlns:a16="http://schemas.microsoft.com/office/drawing/2014/main" id="{E51A67F7-2D5D-449D-9AE5-2FF7DEEFA49F}"/>
              </a:ext>
            </a:extLst>
          </p:cNvPr>
          <p:cNvSpPr txBox="1">
            <a:spLocks/>
          </p:cNvSpPr>
          <p:nvPr/>
        </p:nvSpPr>
        <p:spPr>
          <a:xfrm>
            <a:off x="1678166" y="3775845"/>
            <a:ext cx="2762739" cy="914398"/>
          </a:xfrm>
          <a:prstGeom prst="rect">
            <a:avLst/>
          </a:prstGeom>
        </p:spPr>
        <p:txBody>
          <a:bodyPr>
            <a:no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6000" b="1" kern="1200">
                <a:solidFill>
                  <a:schemeClr val="accent1"/>
                </a:solidFill>
                <a:latin typeface="微软雅黑" panose="020B0503020204020204" pitchFamily="34" charset="-122"/>
                <a:ea typeface="微软雅黑" panose="020B0503020204020204"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目录</a:t>
            </a:r>
          </a:p>
        </p:txBody>
      </p:sp>
      <p:sp>
        <p:nvSpPr>
          <p:cNvPr id="24" name="文本占位符 8">
            <a:extLst>
              <a:ext uri="{FF2B5EF4-FFF2-40B4-BE49-F238E27FC236}">
                <a16:creationId xmlns:a16="http://schemas.microsoft.com/office/drawing/2014/main" id="{7239F040-8C2F-4B38-8A30-4607B537A64A}"/>
              </a:ext>
            </a:extLst>
          </p:cNvPr>
          <p:cNvSpPr txBox="1">
            <a:spLocks/>
          </p:cNvSpPr>
          <p:nvPr/>
        </p:nvSpPr>
        <p:spPr>
          <a:xfrm>
            <a:off x="2063073" y="4793977"/>
            <a:ext cx="1992924" cy="360850"/>
          </a:xfrm>
          <a:prstGeom prst="rect">
            <a:avLst/>
          </a:prstGeom>
        </p:spPr>
        <p:txBody>
          <a:bodyPr>
            <a:noAutofit/>
          </a:bodyPr>
          <a:lstStyle>
            <a:lvl1pPr marL="0" indent="0" algn="ctr" rtl="0" eaLnBrk="0" fontAlgn="base" hangingPunct="0">
              <a:lnSpc>
                <a:spcPct val="90000"/>
              </a:lnSpc>
              <a:spcBef>
                <a:spcPts val="1000"/>
              </a:spcBef>
              <a:spcAft>
                <a:spcPct val="0"/>
              </a:spcAft>
              <a:buFontTx/>
              <a:buNone/>
              <a:defRPr sz="2000" b="0" kern="1200" baseline="0">
                <a:solidFill>
                  <a:schemeClr val="accent2"/>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CONTENTS</a:t>
            </a:r>
            <a:endParaRPr lang="zh-CN" altLang="en-US" dirty="0"/>
          </a:p>
        </p:txBody>
      </p:sp>
      <p:sp>
        <p:nvSpPr>
          <p:cNvPr id="25" name="矩形 24"/>
          <p:cNvSpPr/>
          <p:nvPr/>
        </p:nvSpPr>
        <p:spPr>
          <a:xfrm>
            <a:off x="2767873" y="5369423"/>
            <a:ext cx="583324" cy="61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0E19E6BD-0CF8-CD9F-7196-1FBF69FC7934}"/>
              </a:ext>
            </a:extLst>
          </p:cNvPr>
          <p:cNvGrpSpPr/>
          <p:nvPr/>
        </p:nvGrpSpPr>
        <p:grpSpPr>
          <a:xfrm>
            <a:off x="6145323" y="5035740"/>
            <a:ext cx="5844097" cy="511814"/>
            <a:chOff x="5181690" y="5404127"/>
            <a:chExt cx="6290318" cy="550893"/>
          </a:xfrm>
        </p:grpSpPr>
        <p:sp>
          <p:nvSpPr>
            <p:cNvPr id="3" name="椭圆 2">
              <a:extLst>
                <a:ext uri="{FF2B5EF4-FFF2-40B4-BE49-F238E27FC236}">
                  <a16:creationId xmlns:a16="http://schemas.microsoft.com/office/drawing/2014/main" id="{0027611A-24D1-C534-BDEF-25FAA441606B}"/>
                </a:ext>
              </a:extLst>
            </p:cNvPr>
            <p:cNvSpPr/>
            <p:nvPr/>
          </p:nvSpPr>
          <p:spPr>
            <a:xfrm>
              <a:off x="5181690" y="5404127"/>
              <a:ext cx="550893" cy="5508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entury Gothic" panose="020B0502020202020204" pitchFamily="34" charset="0"/>
                </a:rPr>
                <a:t>4</a:t>
              </a:r>
              <a:endParaRPr lang="zh-CN" altLang="en-US" sz="2400" dirty="0">
                <a:latin typeface="Century Gothic" panose="020B0502020202020204" pitchFamily="34" charset="0"/>
              </a:endParaRPr>
            </a:p>
          </p:txBody>
        </p:sp>
        <p:sp>
          <p:nvSpPr>
            <p:cNvPr id="9" name="文本框 8">
              <a:extLst>
                <a:ext uri="{FF2B5EF4-FFF2-40B4-BE49-F238E27FC236}">
                  <a16:creationId xmlns:a16="http://schemas.microsoft.com/office/drawing/2014/main" id="{9AE71F64-360E-3027-7236-2F6AC42F935C}"/>
                </a:ext>
              </a:extLst>
            </p:cNvPr>
            <p:cNvSpPr txBox="1"/>
            <p:nvPr/>
          </p:nvSpPr>
          <p:spPr>
            <a:xfrm>
              <a:off x="6025663" y="5469119"/>
              <a:ext cx="5446345" cy="397532"/>
            </a:xfrm>
            <a:prstGeom prst="rect">
              <a:avLst/>
            </a:prstGeom>
            <a:noFill/>
          </p:spPr>
          <p:txBody>
            <a:bodyPr wrap="square" lIns="0" tIns="0" rIns="0" bIns="0" rtlCol="0">
              <a:spAutoFit/>
            </a:bodyPr>
            <a:lstStyle/>
            <a:p>
              <a:r>
                <a:rPr lang="zh-CN" altLang="en-US" sz="2400" b="1" spc="300" dirty="0">
                  <a:latin typeface="+mj-ea"/>
                  <a:ea typeface="+mj-ea"/>
                </a:rPr>
                <a:t>异步串口驱动优势</a:t>
              </a:r>
              <a:endParaRPr lang="zh-CN" altLang="en-US" sz="2400" b="1" spc="300" dirty="0">
                <a:solidFill>
                  <a:schemeClr val="accent3"/>
                </a:solidFill>
              </a:endParaRPr>
            </a:p>
          </p:txBody>
        </p:sp>
      </p:grpSp>
    </p:spTree>
    <p:extLst>
      <p:ext uri="{BB962C8B-B14F-4D97-AF65-F5344CB8AC3E}">
        <p14:creationId xmlns:p14="http://schemas.microsoft.com/office/powerpoint/2010/main" val="396444134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选题背景和研究内容</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8" name="文本框 7">
            <a:extLst>
              <a:ext uri="{FF2B5EF4-FFF2-40B4-BE49-F238E27FC236}">
                <a16:creationId xmlns:a16="http://schemas.microsoft.com/office/drawing/2014/main" id="{652E9061-E6C6-1071-02C4-61DB7D4D2CEA}"/>
              </a:ext>
            </a:extLst>
          </p:cNvPr>
          <p:cNvSpPr txBox="1"/>
          <p:nvPr/>
        </p:nvSpPr>
        <p:spPr>
          <a:xfrm>
            <a:off x="842251" y="2102745"/>
            <a:ext cx="10825030" cy="2092881"/>
          </a:xfrm>
          <a:prstGeom prst="rect">
            <a:avLst/>
          </a:prstGeom>
          <a:noFill/>
        </p:spPr>
        <p:txBody>
          <a:bodyPr wrap="square">
            <a:spAutoFit/>
          </a:bodyPr>
          <a:lstStyle/>
          <a:p>
            <a:pPr marL="342900" indent="-342900" algn="just">
              <a:spcBef>
                <a:spcPts val="600"/>
              </a:spcBef>
              <a:spcAft>
                <a:spcPts val="600"/>
              </a:spcAft>
              <a:buClr>
                <a:schemeClr val="tx2"/>
              </a:buClr>
              <a:buFont typeface="Wingdings" panose="05000000000000000000" pitchFamily="2" charset="2"/>
              <a:buChar char="n"/>
            </a:pPr>
            <a:r>
              <a:rPr lang="zh-CN" altLang="en-US" sz="1800" dirty="0">
                <a:latin typeface="+mn-ea"/>
              </a:rPr>
              <a:t>跨操作系统的硬件驱动模块</a:t>
            </a:r>
          </a:p>
          <a:p>
            <a:pPr marL="342900" indent="-342900" algn="just">
              <a:spcBef>
                <a:spcPts val="600"/>
              </a:spcBef>
              <a:spcAft>
                <a:spcPts val="600"/>
              </a:spcAft>
              <a:buClr>
                <a:schemeClr val="tx2"/>
              </a:buClr>
              <a:buFont typeface="Wingdings" panose="05000000000000000000" pitchFamily="2" charset="2"/>
              <a:buChar char="n"/>
            </a:pPr>
            <a:r>
              <a:rPr lang="zh-CN" altLang="en-US" sz="1800" dirty="0">
                <a:latin typeface="+mn-ea"/>
              </a:rPr>
              <a:t>异步读写</a:t>
            </a:r>
          </a:p>
          <a:p>
            <a:pPr marL="342900" indent="-342900" algn="just">
              <a:spcBef>
                <a:spcPts val="600"/>
              </a:spcBef>
              <a:spcAft>
                <a:spcPts val="600"/>
              </a:spcAft>
              <a:buClr>
                <a:schemeClr val="tx2"/>
              </a:buClr>
              <a:buFont typeface="Wingdings" panose="05000000000000000000" pitchFamily="2" charset="2"/>
              <a:buChar char="n"/>
            </a:pPr>
            <a:r>
              <a:rPr lang="en-US" altLang="zh-CN" sz="1800" dirty="0">
                <a:latin typeface="+mn-ea"/>
              </a:rPr>
              <a:t>Rust</a:t>
            </a:r>
            <a:r>
              <a:rPr lang="zh-CN" altLang="en-US" sz="1800" dirty="0">
                <a:latin typeface="+mn-ea"/>
              </a:rPr>
              <a:t>语言</a:t>
            </a:r>
          </a:p>
          <a:p>
            <a:pPr marL="800100" lvl="1" indent="-342900" algn="just">
              <a:spcBef>
                <a:spcPts val="600"/>
              </a:spcBef>
              <a:spcAft>
                <a:spcPts val="600"/>
              </a:spcAft>
              <a:buClr>
                <a:schemeClr val="tx2"/>
              </a:buClr>
              <a:buFont typeface="Wingdings" panose="05000000000000000000" pitchFamily="2" charset="2"/>
              <a:buChar char="n"/>
            </a:pPr>
            <a:r>
              <a:rPr lang="zh-CN" altLang="en-US" dirty="0">
                <a:latin typeface="+mn-ea"/>
              </a:rPr>
              <a:t>成熟的包管理和异步协程机制支持</a:t>
            </a:r>
          </a:p>
          <a:p>
            <a:pPr marL="342900" indent="-342900" algn="just">
              <a:spcBef>
                <a:spcPts val="600"/>
              </a:spcBef>
              <a:spcAft>
                <a:spcPts val="600"/>
              </a:spcAft>
              <a:buClr>
                <a:schemeClr val="tx2"/>
              </a:buClr>
              <a:buFont typeface="Wingdings" panose="05000000000000000000" pitchFamily="2" charset="2"/>
              <a:buChar char="n"/>
            </a:pPr>
            <a:r>
              <a:rPr lang="zh-CN" altLang="en-US" sz="1800" dirty="0">
                <a:latin typeface="+mn-ea"/>
              </a:rPr>
              <a:t>模块化操作系统 </a:t>
            </a:r>
            <a:r>
              <a:rPr lang="en-US" altLang="zh-CN" sz="1800" dirty="0">
                <a:latin typeface="+mn-ea"/>
              </a:rPr>
              <a:t>Alien</a:t>
            </a:r>
          </a:p>
        </p:txBody>
      </p:sp>
      <p:pic>
        <p:nvPicPr>
          <p:cNvPr id="1026" name="Picture 2" descr="@Rust-for-Linux">
            <a:extLst>
              <a:ext uri="{FF2B5EF4-FFF2-40B4-BE49-F238E27FC236}">
                <a16:creationId xmlns:a16="http://schemas.microsoft.com/office/drawing/2014/main" id="{6C889DEA-A458-CD51-F9B8-DA90D57B7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697" y="4662020"/>
            <a:ext cx="1158446" cy="1158446"/>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5BE511CE-2A96-1227-890D-F0796D0D55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5297" y="1115004"/>
            <a:ext cx="4771984" cy="3138498"/>
          </a:xfrm>
          <a:prstGeom prst="rect">
            <a:avLst/>
          </a:prstGeom>
        </p:spPr>
      </p:pic>
      <p:pic>
        <p:nvPicPr>
          <p:cNvPr id="16" name="图片 15">
            <a:extLst>
              <a:ext uri="{FF2B5EF4-FFF2-40B4-BE49-F238E27FC236}">
                <a16:creationId xmlns:a16="http://schemas.microsoft.com/office/drawing/2014/main" id="{F138BF25-1B4F-8961-0611-3A2BABF5A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8025" y="4486182"/>
            <a:ext cx="1749256" cy="1572044"/>
          </a:xfrm>
          <a:prstGeom prst="rect">
            <a:avLst/>
          </a:prstGeom>
        </p:spPr>
      </p:pic>
      <p:sp>
        <p:nvSpPr>
          <p:cNvPr id="3" name="文本框 2">
            <a:extLst>
              <a:ext uri="{FF2B5EF4-FFF2-40B4-BE49-F238E27FC236}">
                <a16:creationId xmlns:a16="http://schemas.microsoft.com/office/drawing/2014/main" id="{97199CCB-91F0-2C47-DBDB-6938EFBE86AD}"/>
              </a:ext>
            </a:extLst>
          </p:cNvPr>
          <p:cNvSpPr txBox="1"/>
          <p:nvPr/>
        </p:nvSpPr>
        <p:spPr>
          <a:xfrm>
            <a:off x="660399" y="1332058"/>
            <a:ext cx="2158215" cy="480131"/>
          </a:xfrm>
          <a:prstGeom prst="roundRect">
            <a:avLst/>
          </a:prstGeom>
          <a:solidFill>
            <a:schemeClr val="accent1"/>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选题背景</a:t>
            </a:r>
          </a:p>
        </p:txBody>
      </p:sp>
      <p:sp>
        <p:nvSpPr>
          <p:cNvPr id="4" name="文本框 3">
            <a:extLst>
              <a:ext uri="{FF2B5EF4-FFF2-40B4-BE49-F238E27FC236}">
                <a16:creationId xmlns:a16="http://schemas.microsoft.com/office/drawing/2014/main" id="{4456E3DA-3958-40B7-8A56-3518C839FB16}"/>
              </a:ext>
            </a:extLst>
          </p:cNvPr>
          <p:cNvSpPr txBox="1"/>
          <p:nvPr/>
        </p:nvSpPr>
        <p:spPr>
          <a:xfrm>
            <a:off x="660399" y="4408134"/>
            <a:ext cx="2158215" cy="480131"/>
          </a:xfrm>
          <a:prstGeom prst="roundRect">
            <a:avLst/>
          </a:prstGeom>
          <a:solidFill>
            <a:schemeClr val="accent4"/>
          </a:solidFill>
        </p:spPr>
        <p:txBody>
          <a:bodyPr wrap="square" lIns="0" tIns="0" rIns="0" bIns="0" rtlCol="0" anchor="ctr" anchorCtr="0">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zh-CN" altLang="en-US" sz="1600" b="1" i="0" u="none" strike="noStrike" kern="0" cap="none" spc="300" normalizeH="0" baseline="0" noProof="0" dirty="0">
                <a:ln>
                  <a:noFill/>
                </a:ln>
                <a:solidFill>
                  <a:srgbClr val="FFFFFF"/>
                </a:solidFill>
                <a:effectLst/>
                <a:uLnTx/>
                <a:uFillTx/>
                <a:latin typeface="微软雅黑"/>
                <a:ea typeface="微软雅黑"/>
              </a:rPr>
              <a:t>研究内容</a:t>
            </a:r>
          </a:p>
        </p:txBody>
      </p:sp>
      <p:sp>
        <p:nvSpPr>
          <p:cNvPr id="5" name="文本框 4">
            <a:extLst>
              <a:ext uri="{FF2B5EF4-FFF2-40B4-BE49-F238E27FC236}">
                <a16:creationId xmlns:a16="http://schemas.microsoft.com/office/drawing/2014/main" id="{58557467-9860-163F-D5D9-0F574A9DA140}"/>
              </a:ext>
            </a:extLst>
          </p:cNvPr>
          <p:cNvSpPr txBox="1"/>
          <p:nvPr/>
        </p:nvSpPr>
        <p:spPr>
          <a:xfrm>
            <a:off x="807802" y="5104591"/>
            <a:ext cx="6403225" cy="800219"/>
          </a:xfrm>
          <a:prstGeom prst="rect">
            <a:avLst/>
          </a:prstGeom>
          <a:noFill/>
        </p:spPr>
        <p:txBody>
          <a:bodyPr wrap="square">
            <a:spAutoFit/>
          </a:bodyPr>
          <a:lstStyle/>
          <a:p>
            <a:pPr marL="342900" indent="-342900" algn="just">
              <a:spcBef>
                <a:spcPts val="600"/>
              </a:spcBef>
              <a:spcAft>
                <a:spcPts val="600"/>
              </a:spcAft>
              <a:buClr>
                <a:schemeClr val="tx2"/>
              </a:buClr>
              <a:buFont typeface="Wingdings" panose="05000000000000000000" pitchFamily="2" charset="2"/>
              <a:buChar char="n"/>
            </a:pPr>
            <a:r>
              <a:rPr lang="zh-CN" altLang="en-US" dirty="0">
                <a:latin typeface="+mn-ea"/>
              </a:rPr>
              <a:t>针对</a:t>
            </a:r>
            <a:r>
              <a:rPr lang="en-US" altLang="zh-CN" dirty="0">
                <a:latin typeface="+mn-ea"/>
              </a:rPr>
              <a:t>QEMU</a:t>
            </a:r>
            <a:r>
              <a:rPr lang="zh-CN" altLang="en-US" dirty="0">
                <a:latin typeface="+mn-ea"/>
              </a:rPr>
              <a:t>虚拟机中的串口设计并实现异步串口驱动模块</a:t>
            </a:r>
            <a:endParaRPr lang="en-US" altLang="zh-CN" dirty="0">
              <a:latin typeface="+mn-ea"/>
            </a:endParaRPr>
          </a:p>
          <a:p>
            <a:pPr marL="800100" lvl="1" indent="-342900" algn="just">
              <a:spcBef>
                <a:spcPts val="600"/>
              </a:spcBef>
              <a:spcAft>
                <a:spcPts val="600"/>
              </a:spcAft>
              <a:buClr>
                <a:schemeClr val="tx2"/>
              </a:buClr>
              <a:buFont typeface="Wingdings" panose="05000000000000000000" pitchFamily="2" charset="2"/>
              <a:buChar char="n"/>
            </a:pPr>
            <a:r>
              <a:rPr lang="zh-CN" altLang="en-US" dirty="0">
                <a:latin typeface="+mn-ea"/>
              </a:rPr>
              <a:t>异步运行时、事件响应机制</a:t>
            </a:r>
            <a:endParaRPr lang="en-US" altLang="zh-CN" dirty="0">
              <a:latin typeface="+mn-ea"/>
            </a:endParaRPr>
          </a:p>
        </p:txBody>
      </p:sp>
    </p:spTree>
    <p:extLst>
      <p:ext uri="{BB962C8B-B14F-4D97-AF65-F5344CB8AC3E}">
        <p14:creationId xmlns:p14="http://schemas.microsoft.com/office/powerpoint/2010/main" val="267650416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异步串口驱动设计</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4" name="文本框 3">
            <a:extLst>
              <a:ext uri="{FF2B5EF4-FFF2-40B4-BE49-F238E27FC236}">
                <a16:creationId xmlns:a16="http://schemas.microsoft.com/office/drawing/2014/main" id="{2DAC323D-6371-86D5-31CE-99C0CE3BF9CF}"/>
              </a:ext>
            </a:extLst>
          </p:cNvPr>
          <p:cNvSpPr txBox="1"/>
          <p:nvPr/>
        </p:nvSpPr>
        <p:spPr>
          <a:xfrm>
            <a:off x="842251" y="1201983"/>
            <a:ext cx="9540240" cy="1231106"/>
          </a:xfrm>
          <a:prstGeom prst="rect">
            <a:avLst/>
          </a:prstGeom>
          <a:noFill/>
        </p:spPr>
        <p:txBody>
          <a:bodyPr wrap="square">
            <a:spAutoFit/>
          </a:bodyPr>
          <a:lstStyle/>
          <a:p>
            <a:pPr indent="-342900" algn="just">
              <a:spcBef>
                <a:spcPts val="600"/>
              </a:spcBef>
              <a:spcAft>
                <a:spcPts val="600"/>
              </a:spcAft>
              <a:buClr>
                <a:schemeClr val="tx2"/>
              </a:buClr>
              <a:buFont typeface="Wingdings" panose="05000000000000000000" pitchFamily="2" charset="2"/>
              <a:buChar char="n"/>
            </a:pPr>
            <a:r>
              <a:rPr lang="zh-CN" altLang="en-US" dirty="0">
                <a:latin typeface="+mn-ea"/>
              </a:rPr>
              <a:t>异步串口驱动模块的异步运行时设计</a:t>
            </a:r>
            <a:endParaRPr lang="en-US" altLang="zh-CN" dirty="0">
              <a:latin typeface="+mn-ea"/>
            </a:endParaRPr>
          </a:p>
          <a:p>
            <a:pPr lvl="2" indent="-342900" algn="just">
              <a:spcBef>
                <a:spcPts val="600"/>
              </a:spcBef>
              <a:spcAft>
                <a:spcPts val="600"/>
              </a:spcAft>
              <a:buClr>
                <a:schemeClr val="tx2"/>
              </a:buClr>
              <a:buFont typeface="Wingdings" panose="05000000000000000000" pitchFamily="2" charset="2"/>
              <a:buChar char="n"/>
            </a:pPr>
            <a:r>
              <a:rPr lang="en-US" altLang="zh-CN" dirty="0">
                <a:latin typeface="+mn-ea"/>
              </a:rPr>
              <a:t>Embassy </a:t>
            </a:r>
            <a:r>
              <a:rPr lang="zh-CN" altLang="en-US" dirty="0">
                <a:latin typeface="+mn-ea"/>
              </a:rPr>
              <a:t>的异步运行时设计</a:t>
            </a:r>
            <a:endParaRPr lang="en-US" altLang="zh-CN" dirty="0">
              <a:latin typeface="+mn-ea"/>
            </a:endParaRPr>
          </a:p>
          <a:p>
            <a:pPr lvl="2" indent="-342900" algn="just">
              <a:spcBef>
                <a:spcPts val="600"/>
              </a:spcBef>
              <a:spcAft>
                <a:spcPts val="600"/>
              </a:spcAft>
              <a:buClr>
                <a:schemeClr val="tx2"/>
              </a:buClr>
              <a:buFont typeface="Wingdings" panose="05000000000000000000" pitchFamily="2" charset="2"/>
              <a:buChar char="n"/>
            </a:pPr>
            <a:r>
              <a:rPr lang="zh-CN" altLang="en-US" dirty="0">
                <a:latin typeface="+mn-ea"/>
              </a:rPr>
              <a:t>中断响应 </a:t>
            </a:r>
            <a:r>
              <a:rPr lang="en-US" altLang="zh-CN" dirty="0">
                <a:latin typeface="+mn-ea"/>
              </a:rPr>
              <a:t>+ Rust Future</a:t>
            </a:r>
          </a:p>
        </p:txBody>
      </p:sp>
      <p:pic>
        <p:nvPicPr>
          <p:cNvPr id="9" name="图片 8" descr="Interrupt handling">
            <a:extLst>
              <a:ext uri="{FF2B5EF4-FFF2-40B4-BE49-F238E27FC236}">
                <a16:creationId xmlns:a16="http://schemas.microsoft.com/office/drawing/2014/main" id="{0CBAEF1D-72AA-BCD1-9EEA-9E598CA191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1148" y="2697076"/>
            <a:ext cx="3519564" cy="3224192"/>
          </a:xfrm>
          <a:prstGeom prst="rect">
            <a:avLst/>
          </a:prstGeom>
          <a:noFill/>
          <a:ln>
            <a:noFill/>
          </a:ln>
        </p:spPr>
      </p:pic>
      <p:pic>
        <p:nvPicPr>
          <p:cNvPr id="11" name="图片 10" descr="Executor model">
            <a:extLst>
              <a:ext uri="{FF2B5EF4-FFF2-40B4-BE49-F238E27FC236}">
                <a16:creationId xmlns:a16="http://schemas.microsoft.com/office/drawing/2014/main" id="{F55B7541-8AFE-CC81-178B-4B08041FA2E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7150" y="2697075"/>
            <a:ext cx="4021061" cy="3224193"/>
          </a:xfrm>
          <a:prstGeom prst="rect">
            <a:avLst/>
          </a:prstGeom>
          <a:noFill/>
          <a:ln>
            <a:noFill/>
          </a:ln>
        </p:spPr>
      </p:pic>
    </p:spTree>
    <p:extLst>
      <p:ext uri="{BB962C8B-B14F-4D97-AF65-F5344CB8AC3E}">
        <p14:creationId xmlns:p14="http://schemas.microsoft.com/office/powerpoint/2010/main" val="393775001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异步串口驱动设计</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pic>
        <p:nvPicPr>
          <p:cNvPr id="3" name="图片 2">
            <a:extLst>
              <a:ext uri="{FF2B5EF4-FFF2-40B4-BE49-F238E27FC236}">
                <a16:creationId xmlns:a16="http://schemas.microsoft.com/office/drawing/2014/main" id="{1F7940AC-3ED2-5C83-0A8F-DEA6411CFB4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352" y="1759184"/>
            <a:ext cx="8501509" cy="3963995"/>
          </a:xfrm>
          <a:prstGeom prst="rect">
            <a:avLst/>
          </a:prstGeom>
          <a:noFill/>
          <a:ln>
            <a:noFill/>
          </a:ln>
        </p:spPr>
      </p:pic>
      <p:sp>
        <p:nvSpPr>
          <p:cNvPr id="5" name="文本框 4">
            <a:extLst>
              <a:ext uri="{FF2B5EF4-FFF2-40B4-BE49-F238E27FC236}">
                <a16:creationId xmlns:a16="http://schemas.microsoft.com/office/drawing/2014/main" id="{31537EAE-6DE7-1CA3-6BF3-CFD1A752BBF5}"/>
              </a:ext>
            </a:extLst>
          </p:cNvPr>
          <p:cNvSpPr txBox="1"/>
          <p:nvPr/>
        </p:nvSpPr>
        <p:spPr>
          <a:xfrm>
            <a:off x="9142971" y="2088260"/>
            <a:ext cx="2691677" cy="3409715"/>
          </a:xfrm>
          <a:prstGeom prst="rect">
            <a:avLst/>
          </a:prstGeom>
          <a:noFill/>
        </p:spPr>
        <p:txBody>
          <a:bodyPr wrap="square">
            <a:spAutoFit/>
          </a:bodyPr>
          <a:lstStyle/>
          <a:p>
            <a:pPr marL="342900" indent="-342900" algn="just">
              <a:lnSpc>
                <a:spcPct val="150000"/>
              </a:lnSpc>
              <a:spcBef>
                <a:spcPts val="600"/>
              </a:spcBef>
              <a:spcAft>
                <a:spcPts val="600"/>
              </a:spcAft>
              <a:buClr>
                <a:schemeClr val="tx2"/>
              </a:buClr>
              <a:buFont typeface="+mj-lt"/>
              <a:buAutoNum type="arabicPeriod"/>
            </a:pPr>
            <a:r>
              <a:rPr lang="zh-CN" altLang="en-US" sz="1800" dirty="0">
                <a:latin typeface="+mn-ea"/>
              </a:rPr>
              <a:t>创建读写任务</a:t>
            </a:r>
            <a:endParaRPr lang="en-US" altLang="zh-CN" sz="1800" dirty="0">
              <a:latin typeface="+mn-ea"/>
            </a:endParaRPr>
          </a:p>
          <a:p>
            <a:pPr marL="342900" indent="-342900" algn="just">
              <a:lnSpc>
                <a:spcPct val="150000"/>
              </a:lnSpc>
              <a:spcBef>
                <a:spcPts val="600"/>
              </a:spcBef>
              <a:spcAft>
                <a:spcPts val="600"/>
              </a:spcAft>
              <a:buClr>
                <a:schemeClr val="tx2"/>
              </a:buClr>
              <a:buFont typeface="+mj-lt"/>
              <a:buAutoNum type="arabicPeriod"/>
            </a:pPr>
            <a:r>
              <a:rPr lang="zh-CN" altLang="en-US" dirty="0">
                <a:latin typeface="+mn-ea"/>
              </a:rPr>
              <a:t>任务交付于执行器</a:t>
            </a:r>
            <a:endParaRPr lang="en-US" altLang="zh-CN" dirty="0">
              <a:latin typeface="+mn-ea"/>
            </a:endParaRPr>
          </a:p>
          <a:p>
            <a:pPr marL="342900" indent="-342900" algn="just">
              <a:lnSpc>
                <a:spcPct val="150000"/>
              </a:lnSpc>
              <a:spcBef>
                <a:spcPts val="600"/>
              </a:spcBef>
              <a:spcAft>
                <a:spcPts val="600"/>
              </a:spcAft>
              <a:buClr>
                <a:schemeClr val="tx2"/>
              </a:buClr>
              <a:buFont typeface="+mj-lt"/>
              <a:buAutoNum type="arabicPeriod"/>
            </a:pPr>
            <a:r>
              <a:rPr lang="zh-CN" altLang="en-US" sz="1800" dirty="0">
                <a:latin typeface="+mn-ea"/>
              </a:rPr>
              <a:t>接收串口中断</a:t>
            </a:r>
            <a:endParaRPr lang="en-US" altLang="zh-CN" sz="1800" dirty="0">
              <a:latin typeface="+mn-ea"/>
            </a:endParaRPr>
          </a:p>
          <a:p>
            <a:pPr marL="342900" indent="-342900" algn="just">
              <a:lnSpc>
                <a:spcPct val="150000"/>
              </a:lnSpc>
              <a:spcBef>
                <a:spcPts val="600"/>
              </a:spcBef>
              <a:spcAft>
                <a:spcPts val="600"/>
              </a:spcAft>
              <a:buClr>
                <a:schemeClr val="tx2"/>
              </a:buClr>
              <a:buFont typeface="+mj-lt"/>
              <a:buAutoNum type="arabicPeriod"/>
            </a:pPr>
            <a:r>
              <a:rPr lang="zh-CN" altLang="en-US" sz="1800" dirty="0">
                <a:latin typeface="+mn-ea"/>
              </a:rPr>
              <a:t>将阻塞的协程唤醒</a:t>
            </a:r>
            <a:endParaRPr lang="en-US" altLang="zh-CN" sz="1800" dirty="0">
              <a:latin typeface="+mn-ea"/>
            </a:endParaRPr>
          </a:p>
          <a:p>
            <a:pPr marL="342900" indent="-342900" algn="just">
              <a:lnSpc>
                <a:spcPct val="150000"/>
              </a:lnSpc>
              <a:spcBef>
                <a:spcPts val="600"/>
              </a:spcBef>
              <a:spcAft>
                <a:spcPts val="600"/>
              </a:spcAft>
              <a:buClr>
                <a:schemeClr val="tx2"/>
              </a:buClr>
              <a:buFont typeface="+mj-lt"/>
              <a:buAutoNum type="arabicPeriod"/>
            </a:pPr>
            <a:r>
              <a:rPr lang="zh-CN" altLang="en-US" dirty="0">
                <a:latin typeface="+mn-ea"/>
              </a:rPr>
              <a:t>通知执行器轮询</a:t>
            </a:r>
            <a:endParaRPr lang="en-US" altLang="zh-CN" dirty="0">
              <a:latin typeface="+mn-ea"/>
            </a:endParaRPr>
          </a:p>
          <a:p>
            <a:pPr marL="342900" indent="-342900" algn="just">
              <a:lnSpc>
                <a:spcPct val="150000"/>
              </a:lnSpc>
              <a:spcBef>
                <a:spcPts val="600"/>
              </a:spcBef>
              <a:spcAft>
                <a:spcPts val="600"/>
              </a:spcAft>
              <a:buClr>
                <a:schemeClr val="tx2"/>
              </a:buClr>
              <a:buFont typeface="+mj-lt"/>
              <a:buAutoNum type="arabicPeriod"/>
            </a:pPr>
            <a:r>
              <a:rPr lang="zh-CN" altLang="en-US" dirty="0">
                <a:latin typeface="+mn-ea"/>
              </a:rPr>
              <a:t>执行器轮询</a:t>
            </a:r>
            <a:endParaRPr lang="zh-CN" altLang="en-US" sz="1800" dirty="0">
              <a:latin typeface="+mn-ea"/>
            </a:endParaRPr>
          </a:p>
        </p:txBody>
      </p:sp>
      <p:sp>
        <p:nvSpPr>
          <p:cNvPr id="4" name="文本框 3">
            <a:extLst>
              <a:ext uri="{FF2B5EF4-FFF2-40B4-BE49-F238E27FC236}">
                <a16:creationId xmlns:a16="http://schemas.microsoft.com/office/drawing/2014/main" id="{FEC76A62-67CF-A15A-DE67-A1F6F6B86BD8}"/>
              </a:ext>
            </a:extLst>
          </p:cNvPr>
          <p:cNvSpPr txBox="1"/>
          <p:nvPr/>
        </p:nvSpPr>
        <p:spPr>
          <a:xfrm>
            <a:off x="842251" y="1271092"/>
            <a:ext cx="9540240" cy="369332"/>
          </a:xfrm>
          <a:prstGeom prst="rect">
            <a:avLst/>
          </a:prstGeom>
          <a:noFill/>
        </p:spPr>
        <p:txBody>
          <a:bodyPr wrap="square">
            <a:spAutoFit/>
          </a:bodyPr>
          <a:lstStyle/>
          <a:p>
            <a:pPr indent="-342900" algn="just">
              <a:spcBef>
                <a:spcPts val="600"/>
              </a:spcBef>
              <a:spcAft>
                <a:spcPts val="600"/>
              </a:spcAft>
              <a:buClr>
                <a:schemeClr val="tx2"/>
              </a:buClr>
              <a:buFont typeface="Wingdings" panose="05000000000000000000" pitchFamily="2" charset="2"/>
              <a:buChar char="n"/>
            </a:pPr>
            <a:r>
              <a:rPr lang="zh-CN" altLang="en-US" dirty="0">
                <a:latin typeface="+mn-ea"/>
              </a:rPr>
              <a:t>事件响应机制设计</a:t>
            </a:r>
            <a:endParaRPr lang="en-US" altLang="zh-CN" dirty="0">
              <a:latin typeface="+mn-ea"/>
            </a:endParaRPr>
          </a:p>
        </p:txBody>
      </p:sp>
    </p:spTree>
    <p:extLst>
      <p:ext uri="{BB962C8B-B14F-4D97-AF65-F5344CB8AC3E}">
        <p14:creationId xmlns:p14="http://schemas.microsoft.com/office/powerpoint/2010/main" val="146945412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异步串口驱动演示</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extLst>
      <p:ext uri="{BB962C8B-B14F-4D97-AF65-F5344CB8AC3E}">
        <p14:creationId xmlns:p14="http://schemas.microsoft.com/office/powerpoint/2010/main" val="23360892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r>
              <a:rPr lang="zh-CN" altLang="en-US" dirty="0"/>
              <a:t>异步串口驱动优势</a:t>
            </a:r>
          </a:p>
        </p:txBody>
      </p:sp>
      <p:sp>
        <p:nvSpPr>
          <p:cNvPr id="4" name="文本框 3">
            <a:extLst>
              <a:ext uri="{FF2B5EF4-FFF2-40B4-BE49-F238E27FC236}">
                <a16:creationId xmlns:a16="http://schemas.microsoft.com/office/drawing/2014/main" id="{27F5633C-863D-9269-ADDB-464508DEC066}"/>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4</a:t>
            </a:r>
            <a:endParaRPr lang="zh-CN" altLang="en-US" sz="3600" b="1" dirty="0">
              <a:solidFill>
                <a:schemeClr val="bg1"/>
              </a:solidFill>
            </a:endParaRPr>
          </a:p>
        </p:txBody>
      </p:sp>
      <p:sp>
        <p:nvSpPr>
          <p:cNvPr id="6" name="文本框 5">
            <a:extLst>
              <a:ext uri="{FF2B5EF4-FFF2-40B4-BE49-F238E27FC236}">
                <a16:creationId xmlns:a16="http://schemas.microsoft.com/office/drawing/2014/main" id="{09246901-47B7-3607-DC3C-1B81846C7D0E}"/>
              </a:ext>
            </a:extLst>
          </p:cNvPr>
          <p:cNvSpPr txBox="1"/>
          <p:nvPr/>
        </p:nvSpPr>
        <p:spPr>
          <a:xfrm>
            <a:off x="842251" y="1444361"/>
            <a:ext cx="9858700" cy="2998065"/>
          </a:xfrm>
          <a:prstGeom prst="rect">
            <a:avLst/>
          </a:prstGeom>
          <a:noFill/>
        </p:spPr>
        <p:txBody>
          <a:bodyPr wrap="square">
            <a:spAutoFit/>
          </a:bodyPr>
          <a:lstStyle/>
          <a:p>
            <a:pPr indent="-342900" algn="just">
              <a:lnSpc>
                <a:spcPct val="150000"/>
              </a:lnSpc>
              <a:spcBef>
                <a:spcPts val="600"/>
              </a:spcBef>
              <a:spcAft>
                <a:spcPts val="600"/>
              </a:spcAft>
              <a:buClr>
                <a:schemeClr val="tx2"/>
              </a:buClr>
              <a:buFont typeface="Wingdings" panose="05000000000000000000" pitchFamily="2" charset="2"/>
              <a:buChar char="n"/>
            </a:pPr>
            <a:r>
              <a:rPr lang="zh-CN" altLang="en-US" dirty="0">
                <a:latin typeface="+mn-ea"/>
              </a:rPr>
              <a:t>提升开发者进行操作系统开发的效率和整个操作系统的并发性及资源利用效率</a:t>
            </a:r>
            <a:endParaRPr lang="en-US" altLang="zh-CN" dirty="0">
              <a:latin typeface="+mn-ea"/>
            </a:endParaRPr>
          </a:p>
          <a:p>
            <a:pPr lvl="2" indent="-342900" algn="just">
              <a:lnSpc>
                <a:spcPct val="150000"/>
              </a:lnSpc>
              <a:spcBef>
                <a:spcPts val="600"/>
              </a:spcBef>
              <a:spcAft>
                <a:spcPts val="600"/>
              </a:spcAft>
              <a:buClr>
                <a:schemeClr val="tx2"/>
              </a:buClr>
              <a:buFont typeface="Wingdings" panose="05000000000000000000" pitchFamily="2" charset="2"/>
              <a:buChar char="n"/>
            </a:pPr>
            <a:r>
              <a:rPr lang="zh-CN" altLang="en-US" dirty="0">
                <a:latin typeface="+mn-ea"/>
              </a:rPr>
              <a:t>采用中断事件触发执行的方式，避免了CPU忙等占用大量的CPU资源</a:t>
            </a:r>
            <a:endParaRPr lang="en-US" altLang="zh-CN" dirty="0">
              <a:latin typeface="+mn-ea"/>
            </a:endParaRPr>
          </a:p>
          <a:p>
            <a:pPr lvl="2" indent="-342900" algn="just">
              <a:lnSpc>
                <a:spcPct val="150000"/>
              </a:lnSpc>
              <a:spcBef>
                <a:spcPts val="600"/>
              </a:spcBef>
              <a:spcAft>
                <a:spcPts val="600"/>
              </a:spcAft>
              <a:buClr>
                <a:schemeClr val="tx2"/>
              </a:buClr>
              <a:buFont typeface="Wingdings" panose="05000000000000000000" pitchFamily="2" charset="2"/>
              <a:buChar char="n"/>
            </a:pPr>
            <a:r>
              <a:rPr lang="zh-CN" altLang="en-US" dirty="0">
                <a:latin typeface="+mn-ea"/>
              </a:rPr>
              <a:t>采用Rust Future的协程机制，相对于线程等并发实现需要更小的内存开销，完成了对内存资源的节约</a:t>
            </a:r>
            <a:endParaRPr lang="en-US" altLang="zh-CN" dirty="0">
              <a:latin typeface="+mn-ea"/>
            </a:endParaRPr>
          </a:p>
          <a:p>
            <a:pPr lvl="2" indent="-342900" algn="just">
              <a:lnSpc>
                <a:spcPct val="150000"/>
              </a:lnSpc>
              <a:spcBef>
                <a:spcPts val="600"/>
              </a:spcBef>
              <a:spcAft>
                <a:spcPts val="600"/>
              </a:spcAft>
              <a:buClr>
                <a:schemeClr val="tx2"/>
              </a:buClr>
              <a:buFont typeface="Wingdings" panose="05000000000000000000" pitchFamily="2" charset="2"/>
              <a:buChar char="n"/>
            </a:pPr>
            <a:r>
              <a:rPr lang="zh-CN" altLang="en-US" dirty="0">
                <a:latin typeface="+mn-ea"/>
              </a:rPr>
              <a:t>使用Rust语言实现异步串口驱动</a:t>
            </a:r>
            <a:r>
              <a:rPr lang="zh-CN" altLang="en-US">
                <a:latin typeface="+mn-ea"/>
              </a:rPr>
              <a:t>模块，使得</a:t>
            </a:r>
            <a:r>
              <a:rPr lang="zh-CN" altLang="en-US" dirty="0">
                <a:latin typeface="+mn-ea"/>
              </a:rPr>
              <a:t>其他开发者能够更方便地使用我们的异步串口驱动模块</a:t>
            </a:r>
          </a:p>
        </p:txBody>
      </p:sp>
    </p:spTree>
    <p:extLst>
      <p:ext uri="{BB962C8B-B14F-4D97-AF65-F5344CB8AC3E}">
        <p14:creationId xmlns:p14="http://schemas.microsoft.com/office/powerpoint/2010/main" val="21264108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研究不足和未来工作</a:t>
            </a:r>
          </a:p>
        </p:txBody>
      </p:sp>
      <p:sp>
        <p:nvSpPr>
          <p:cNvPr id="2" name="文本框 1">
            <a:extLst>
              <a:ext uri="{FF2B5EF4-FFF2-40B4-BE49-F238E27FC236}">
                <a16:creationId xmlns:a16="http://schemas.microsoft.com/office/drawing/2014/main" id="{F321DEFD-34C3-9298-2086-C3D98AE86094}"/>
              </a:ext>
            </a:extLst>
          </p:cNvPr>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r>
              <a:rPr lang="en-US" altLang="zh-CN" sz="3600" b="1" dirty="0">
                <a:solidFill>
                  <a:schemeClr val="bg1"/>
                </a:solidFill>
              </a:rPr>
              <a:t>5</a:t>
            </a:r>
            <a:endParaRPr lang="zh-CN" altLang="en-US" sz="3600" b="1" dirty="0">
              <a:solidFill>
                <a:schemeClr val="bg1"/>
              </a:solidFill>
            </a:endParaRPr>
          </a:p>
        </p:txBody>
      </p:sp>
      <p:sp>
        <p:nvSpPr>
          <p:cNvPr id="5" name="文本框 4">
            <a:extLst>
              <a:ext uri="{FF2B5EF4-FFF2-40B4-BE49-F238E27FC236}">
                <a16:creationId xmlns:a16="http://schemas.microsoft.com/office/drawing/2014/main" id="{8012D3A4-8330-3D90-4C81-6047BE901088}"/>
              </a:ext>
            </a:extLst>
          </p:cNvPr>
          <p:cNvSpPr txBox="1"/>
          <p:nvPr/>
        </p:nvSpPr>
        <p:spPr>
          <a:xfrm>
            <a:off x="842251" y="1393507"/>
            <a:ext cx="6098058" cy="1597681"/>
          </a:xfrm>
          <a:prstGeom prst="rect">
            <a:avLst/>
          </a:prstGeom>
          <a:noFill/>
        </p:spPr>
        <p:txBody>
          <a:bodyPr wrap="square">
            <a:spAutoFit/>
          </a:bodyPr>
          <a:lstStyle/>
          <a:p>
            <a:pPr marL="342900" indent="-342900" algn="just">
              <a:lnSpc>
                <a:spcPct val="150000"/>
              </a:lnSpc>
              <a:spcBef>
                <a:spcPts val="600"/>
              </a:spcBef>
              <a:spcAft>
                <a:spcPts val="600"/>
              </a:spcAft>
              <a:buClr>
                <a:schemeClr val="tx2"/>
              </a:buClr>
              <a:buFont typeface="Wingdings" panose="05000000000000000000" pitchFamily="2" charset="2"/>
              <a:buChar char="n"/>
            </a:pPr>
            <a:r>
              <a:rPr lang="zh-CN" altLang="en-US" sz="1800" dirty="0">
                <a:latin typeface="+mn-ea"/>
              </a:rPr>
              <a:t>将异步串口驱动移植到实体开发板上</a:t>
            </a:r>
            <a:endParaRPr lang="en-US" altLang="zh-CN" dirty="0">
              <a:latin typeface="+mn-ea"/>
            </a:endParaRPr>
          </a:p>
          <a:p>
            <a:pPr marL="342900" indent="-342900" algn="just">
              <a:lnSpc>
                <a:spcPct val="150000"/>
              </a:lnSpc>
              <a:spcBef>
                <a:spcPts val="600"/>
              </a:spcBef>
              <a:spcAft>
                <a:spcPts val="600"/>
              </a:spcAft>
              <a:buClr>
                <a:schemeClr val="tx2"/>
              </a:buClr>
              <a:buFont typeface="Wingdings" panose="05000000000000000000" pitchFamily="2" charset="2"/>
              <a:buChar char="n"/>
            </a:pPr>
            <a:r>
              <a:rPr lang="zh-CN" altLang="en-US" sz="1800" dirty="0">
                <a:latin typeface="+mn-ea"/>
              </a:rPr>
              <a:t>在具有异步运行时的操作系统中测试异步串口驱动性能</a:t>
            </a:r>
          </a:p>
          <a:p>
            <a:pPr marL="342900" indent="-342900" algn="just">
              <a:lnSpc>
                <a:spcPct val="150000"/>
              </a:lnSpc>
              <a:spcBef>
                <a:spcPts val="600"/>
              </a:spcBef>
              <a:spcAft>
                <a:spcPts val="600"/>
              </a:spcAft>
              <a:buClr>
                <a:schemeClr val="tx2"/>
              </a:buClr>
              <a:buFont typeface="Wingdings" panose="05000000000000000000" pitchFamily="2" charset="2"/>
              <a:buChar char="n"/>
            </a:pPr>
            <a:r>
              <a:rPr lang="zh-CN" altLang="en-US" sz="1800" dirty="0">
                <a:latin typeface="+mn-ea"/>
              </a:rPr>
              <a:t>针对更复杂的硬件设备开发异步串口驱动</a:t>
            </a:r>
          </a:p>
        </p:txBody>
      </p:sp>
    </p:spTree>
    <p:extLst>
      <p:ext uri="{BB962C8B-B14F-4D97-AF65-F5344CB8AC3E}">
        <p14:creationId xmlns:p14="http://schemas.microsoft.com/office/powerpoint/2010/main" val="1123202681"/>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361</Words>
  <Application>Microsoft Office PowerPoint</Application>
  <PresentationFormat>宽屏</PresentationFormat>
  <Paragraphs>73</Paragraphs>
  <Slides>10</Slides>
  <Notes>10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10</vt:i4>
      </vt:variant>
    </vt:vector>
  </HeadingPairs>
  <TitlesOfParts>
    <vt:vector size="19" baseType="lpstr">
      <vt:lpstr>等线</vt:lpstr>
      <vt:lpstr>等线 Light</vt:lpstr>
      <vt:lpstr>微软雅黑</vt:lpstr>
      <vt:lpstr>微软雅黑 Light</vt:lpstr>
      <vt:lpstr>Arial</vt:lpstr>
      <vt:lpstr>Century Gothic</vt:lpstr>
      <vt:lpstr>Wingdings</vt:lpstr>
      <vt:lpstr>Office 主题​​</vt:lpstr>
      <vt:lpstr>封2​​</vt:lpstr>
      <vt:lpstr>跨操作系统的异步串口驱动模块设计与实现</vt:lpstr>
      <vt:lpstr>论文检测结果</vt:lpstr>
      <vt:lpstr>PowerPoint 演示文稿</vt:lpstr>
      <vt:lpstr>选题背景和研究内容</vt:lpstr>
      <vt:lpstr>异步串口驱动设计</vt:lpstr>
      <vt:lpstr>异步串口驱动设计</vt:lpstr>
      <vt:lpstr>异步串口驱动演示</vt:lpstr>
      <vt:lpstr>异步串口驱动优势</vt:lpstr>
      <vt:lpstr>研究不足和未来工作</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北京理工大学 毕业设计论文答辩模板</dc:title>
  <dc:creator>晨 林</dc:creator>
  <cp:lastModifiedBy>晨 林</cp:lastModifiedBy>
  <cp:revision>148</cp:revision>
  <dcterms:created xsi:type="dcterms:W3CDTF">2023-12-28T01:26:28Z</dcterms:created>
  <dcterms:modified xsi:type="dcterms:W3CDTF">2024-05-26T14:16:31Z</dcterms:modified>
</cp:coreProperties>
</file>