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1833" r:id="rId3"/>
    <p:sldId id="1844" r:id="rId4"/>
    <p:sldId id="2781" r:id="rId5"/>
    <p:sldId id="2780" r:id="rId6"/>
    <p:sldId id="2728" r:id="rId7"/>
    <p:sldId id="2782" r:id="rId8"/>
    <p:sldId id="183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44" autoAdjust="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DF39A-271E-47AB-8B77-8A9EF1AD9A5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8D849-90DB-435C-9987-65856CD2E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8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65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59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14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6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10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4B62-E3CE-AABF-5A21-C1DB903D3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40FE4D-AB0A-312F-86F2-59FD140EF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977EF-7FE9-BD8B-3DB5-F4437E7A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36146E-CFBC-BD56-4F4A-0AACF0E4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52F0-DEAD-42E3-A1C3-F4C9BE5F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AE071-BDF1-9F4D-8B3D-24277046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9A159-4CAD-2672-5F83-5EBAC53F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138B2-8AF5-7FE7-2764-D808F81D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FF6F2-31C0-992A-A56B-D7A71FAC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B5D3B-0D74-9ACC-4F81-289D2FB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3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9A441-63CB-70D2-23FA-3F86F83F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7676D-75E0-26D9-572F-2B3E5DB6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49050-E4A5-4E16-E085-153433C7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17EB25-E5B4-6ADA-8E6A-550AF94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B4EE2-596A-2715-9F69-DC73A8D2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9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224085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3493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71EDBCA9-8B80-4A76-9586-83EE76079DF6}"/>
              </a:ext>
            </a:extLst>
          </p:cNvPr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D3BDC8EB-D763-47E3-A6AE-FBF19E39A979}"/>
              </a:ext>
            </a:extLst>
          </p:cNvPr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8507108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8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353" y="841210"/>
            <a:ext cx="2143294" cy="5999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9896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289917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81D3-7930-75C8-1490-9808FAF8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7B35D4-3C08-EDEA-F38A-721C1765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036B-DC68-C59E-B9C5-3AE4EDEE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F7FCE-E9E2-38FB-91DB-69D09F9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7CA02-6670-7E41-D85D-8F5F64F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5DB1-B950-1BE8-AB51-97B04048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F97BE-803B-F796-63C3-767B3C76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05A45-EAAB-BD2B-8572-1A699BB5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72C0B-1295-EE98-BB84-3E56EBFA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AE770-2FCF-A1D5-94B2-A5D431D7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9F93-20AA-FED6-0584-DD4FFABB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15FC-7413-F29B-3123-EC9EF3A5D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1B3948-A7D4-9E61-6AA6-B9F30146B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CA320-6D09-EF32-A93B-7B44C17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720E3F-94FC-2EBA-13A5-7EB8A9CC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9326A-C912-BDC9-3588-1CF01F7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8381-BDA5-4EBC-7AF9-CAB339C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1D3F2-87F3-4512-7C67-EE030541E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774C8-DE78-F86B-95A9-D28F1391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1BCE0-E9E6-C489-28E1-788AA6BB2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125FA-9BA2-6215-D493-2D5F2869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78B055-414C-313C-E0CC-38AED043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8DA350-288D-105C-AEFF-38F66655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231ED2-07A8-C9C1-A7BF-E6CA3FB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4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D14B2-540C-AB27-D69E-688F0370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1F1C5-2C27-E7CC-2169-48D3EAA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C23574-6AB4-0AAF-E5E1-483B4B3D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E6E54-09C3-1942-1675-1FF20886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7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66213B-8B6A-D89A-A451-9D4C7F9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8EC844-5DA1-B527-DFCE-CA227BF3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F0CB6-895F-2CF7-EFEC-29A29FEA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0C50D-A41A-A1AF-9F28-DB77B0B8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70596-CB31-1C47-ED91-23653670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25F22-435E-DD47-82C0-98A37BE5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A529A-23E2-350E-AF69-89C019BD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6CF49-10EA-5134-2F80-1F10FCE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9A713-5B8D-5F3F-1827-25D9412E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4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93D31-2056-D845-5EB2-3D2A7911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7A71B-E9B2-C964-F059-316D5C5B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EA27F-A6AB-A9F9-34CD-06914CB73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DB1B0-B148-D8DF-89D1-967F11E9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4AD78-37A7-9306-948D-D839D4F7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D1CDC-34EF-E276-3168-C6CDC39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41DAB-23BF-DAD8-6FC4-ED595826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48E39-5D51-FBC2-7FA6-3C504C3E9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AA6FB-3BF8-7E84-F95B-DD47C6B8F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3E9B-D603-4F0D-9169-BD4DA596EFCF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16B7-D2AE-ED6F-194E-9218B11E3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3CACC-5E9D-B2A9-CA9D-74E18BC4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2ADF4-3CEF-4453-AFD7-3D79BE06C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2024/4/7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37014" y="2643733"/>
            <a:ext cx="6206079" cy="461665"/>
          </a:xfrm>
        </p:spPr>
        <p:txBody>
          <a:bodyPr/>
          <a:lstStyle/>
          <a:p>
            <a:r>
              <a:rPr lang="zh-CN" altLang="en-US" sz="2400" dirty="0"/>
              <a:t>跨操作系统的异步驱动模块设计与实现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143364" y="4198688"/>
            <a:ext cx="6229674" cy="345094"/>
          </a:xfrm>
        </p:spPr>
        <p:txBody>
          <a:bodyPr/>
          <a:lstStyle/>
          <a:p>
            <a:r>
              <a:rPr lang="zh-CN" altLang="en-US" dirty="0"/>
              <a:t>答辩人：林 晨　　　导　师：陆慧梅               时间：</a:t>
            </a:r>
            <a:fld id="{7FE9B91D-69D4-41E0-B26E-5023391A4E5E}" type="datetime1">
              <a:rPr lang="zh-CN" altLang="en-US" smtClean="0"/>
              <a:t>2024/4/7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18044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35847" y="2924237"/>
            <a:ext cx="5844097" cy="511814"/>
            <a:chOff x="5181690" y="2820871"/>
            <a:chExt cx="6290318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6025663" y="2880873"/>
              <a:ext cx="5446345" cy="397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主要研究内容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35847" y="3689916"/>
            <a:ext cx="5844097" cy="511814"/>
            <a:chOff x="5181690" y="3693789"/>
            <a:chExt cx="6290318" cy="55089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CB06E-E9F3-4F92-A312-20763F3CB8E7}"/>
                </a:ext>
              </a:extLst>
            </p:cNvPr>
            <p:cNvSpPr/>
            <p:nvPr/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FA74BE-E344-48C4-8EF0-E837820A0AC8}"/>
                </a:ext>
              </a:extLst>
            </p:cNvPr>
            <p:cNvSpPr txBox="1"/>
            <p:nvPr/>
          </p:nvSpPr>
          <p:spPr>
            <a:xfrm>
              <a:off x="6025662" y="374836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进展情况与取得成果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5847" y="4455014"/>
            <a:ext cx="5853573" cy="511814"/>
            <a:chOff x="5184190" y="4548742"/>
            <a:chExt cx="6300518" cy="55089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95AA9B-38D0-46FD-A522-1C11B31079F7}"/>
                </a:ext>
              </a:extLst>
            </p:cNvPr>
            <p:cNvSpPr/>
            <p:nvPr/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CC5F2B-0ED3-4692-A876-F7B76F8D8312}"/>
                </a:ext>
              </a:extLst>
            </p:cNvPr>
            <p:cNvSpPr txBox="1"/>
            <p:nvPr/>
          </p:nvSpPr>
          <p:spPr>
            <a:xfrm>
              <a:off x="6025662" y="4608744"/>
              <a:ext cx="54590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存在问题与拟解决方案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45323" y="5220112"/>
            <a:ext cx="5844097" cy="511814"/>
            <a:chOff x="5181690" y="5404127"/>
            <a:chExt cx="6290318" cy="55089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1540A9-C516-4101-B8E5-F2680A075844}"/>
                </a:ext>
              </a:extLst>
            </p:cNvPr>
            <p:cNvSpPr/>
            <p:nvPr/>
          </p:nvSpPr>
          <p:spPr>
            <a:xfrm>
              <a:off x="5181690" y="5404127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4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51B830-D03E-4AA6-96D0-40413DCE8882}"/>
                </a:ext>
              </a:extLst>
            </p:cNvPr>
            <p:cNvSpPr txBox="1"/>
            <p:nvPr/>
          </p:nvSpPr>
          <p:spPr>
            <a:xfrm>
              <a:off x="6025663" y="5469119"/>
              <a:ext cx="5446345" cy="3975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下一步的研究任务和进度安排</a:t>
              </a:r>
              <a:endParaRPr lang="zh-CN" altLang="en-US" sz="2400" b="1" spc="3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51A67F7-2D5D-449D-9AE5-2FF7DEEFA49F}"/>
              </a:ext>
            </a:extLst>
          </p:cNvPr>
          <p:cNvSpPr txBox="1">
            <a:spLocks/>
          </p:cNvSpPr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7239F040-8C2F-4B38-8A30-4607B537A64A}"/>
              </a:ext>
            </a:extLst>
          </p:cNvPr>
          <p:cNvSpPr txBox="1">
            <a:spLocks/>
          </p:cNvSpPr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413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主要研究内容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21DEFD-34C3-9298-2086-C3D98AE86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DDC992-B59D-7A64-63B8-CDCC491C94CC}"/>
              </a:ext>
            </a:extLst>
          </p:cNvPr>
          <p:cNvSpPr txBox="1"/>
          <p:nvPr/>
        </p:nvSpPr>
        <p:spPr>
          <a:xfrm>
            <a:off x="842251" y="1334555"/>
            <a:ext cx="989584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buClr>
                <a:schemeClr val="tx2"/>
              </a:buClr>
            </a:pPr>
            <a:r>
              <a:rPr lang="zh-CN" altLang="zh-CN" dirty="0">
                <a:latin typeface="+mn-ea"/>
              </a:rPr>
              <a:t>本研究主要是针对</a:t>
            </a:r>
            <a:r>
              <a:rPr lang="en-US" altLang="zh-CN" dirty="0">
                <a:latin typeface="+mn-ea"/>
              </a:rPr>
              <a:t>Vision Five 2</a:t>
            </a:r>
            <a:r>
              <a:rPr lang="zh-CN" altLang="zh-CN" dirty="0">
                <a:latin typeface="+mn-ea"/>
              </a:rPr>
              <a:t>星光二实体开发板上的串口、网卡等硬件资源，开发在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AlienOS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ArceOS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以及</a:t>
            </a:r>
            <a:r>
              <a:rPr lang="en-US" altLang="zh-CN" dirty="0">
                <a:latin typeface="+mn-ea"/>
              </a:rPr>
              <a:t> Linux </a:t>
            </a:r>
            <a:r>
              <a:rPr lang="zh-CN" altLang="zh-CN" dirty="0">
                <a:latin typeface="+mn-ea"/>
              </a:rPr>
              <a:t>中都能够使用的异步硬件驱动模块。</a:t>
            </a:r>
            <a:endParaRPr lang="en-US" altLang="zh-CN" dirty="0">
              <a:latin typeface="+mn-ea"/>
            </a:endParaRPr>
          </a:p>
          <a:p>
            <a:pPr indent="304800" algn="just">
              <a:lnSpc>
                <a:spcPct val="150000"/>
              </a:lnSpc>
              <a:buClr>
                <a:schemeClr val="tx2"/>
              </a:buClr>
            </a:pPr>
            <a:r>
              <a:rPr lang="zh-CN" altLang="zh-CN" dirty="0">
                <a:latin typeface="+mn-ea"/>
              </a:rPr>
              <a:t>预期的研究成果包括：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能在星光二开发板上供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AlienOS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ArceOS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使用的异步串口驱动</a:t>
            </a:r>
            <a:r>
              <a:rPr lang="zh-CN" altLang="en-US" dirty="0">
                <a:latin typeface="+mn-ea"/>
              </a:rPr>
              <a:t>模块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能在星光二开发板上供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AlienOS</a:t>
            </a:r>
            <a:r>
              <a:rPr lang="zh-CN" altLang="zh-CN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ArceOS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以及</a:t>
            </a:r>
            <a:r>
              <a:rPr lang="en-US" altLang="zh-CN" dirty="0">
                <a:latin typeface="+mn-ea"/>
              </a:rPr>
              <a:t> Linux </a:t>
            </a:r>
            <a:r>
              <a:rPr lang="zh-CN" altLang="zh-CN" dirty="0">
                <a:latin typeface="+mn-ea"/>
              </a:rPr>
              <a:t>使用的异步网卡驱动</a:t>
            </a:r>
            <a:r>
              <a:rPr lang="zh-CN" altLang="en-US" dirty="0">
                <a:latin typeface="+mn-ea"/>
              </a:rPr>
              <a:t>模块</a:t>
            </a:r>
            <a:r>
              <a:rPr lang="zh-CN" altLang="zh-CN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65041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进展情况和取得成果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F5633C-863D-9269-ADDB-464508DEC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7380AA-C54C-1432-0A08-2316613B22E1}"/>
              </a:ext>
            </a:extLst>
          </p:cNvPr>
          <p:cNvSpPr txBox="1"/>
          <p:nvPr/>
        </p:nvSpPr>
        <p:spPr>
          <a:xfrm>
            <a:off x="651510" y="1061477"/>
            <a:ext cx="10687050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buClr>
                <a:schemeClr val="tx2"/>
              </a:buClr>
            </a:pPr>
            <a:endParaRPr lang="zh-CN" altLang="zh-CN" dirty="0">
              <a:latin typeface="+mn-ea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zh-CN" dirty="0">
                <a:latin typeface="+mn-ea"/>
              </a:rPr>
              <a:t>进展情况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目前对</a:t>
            </a:r>
            <a:r>
              <a:rPr lang="en-US" altLang="zh-CN" dirty="0">
                <a:latin typeface="+mn-ea"/>
              </a:rPr>
              <a:t> Rust Future </a:t>
            </a:r>
            <a:r>
              <a:rPr lang="zh-CN" altLang="zh-CN" dirty="0">
                <a:latin typeface="+mn-ea"/>
              </a:rPr>
              <a:t>以及已有的一些驱动程序进行了一定的学习；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从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rCore</a:t>
            </a:r>
            <a:r>
              <a:rPr lang="en-US" altLang="zh-CN" dirty="0">
                <a:latin typeface="+mn-ea"/>
              </a:rPr>
              <a:t>-N </a:t>
            </a:r>
            <a:r>
              <a:rPr lang="zh-CN" altLang="zh-CN" dirty="0">
                <a:latin typeface="+mn-ea"/>
              </a:rPr>
              <a:t>中移出了一个异步串口驱动模块，该模块能够供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rCore</a:t>
            </a:r>
            <a:r>
              <a:rPr lang="en-US" altLang="zh-CN" dirty="0">
                <a:latin typeface="+mn-ea"/>
              </a:rPr>
              <a:t>-N </a:t>
            </a:r>
            <a:r>
              <a:rPr lang="zh-CN" altLang="zh-CN" dirty="0">
                <a:latin typeface="+mn-ea"/>
              </a:rPr>
              <a:t>调用，在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环境下运行；</a:t>
            </a:r>
          </a:p>
          <a:p>
            <a:pPr marL="342900" lvl="0" indent="-34290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了解了星光二开发板上的硬件资源，学习了相关</a:t>
            </a:r>
            <a:r>
              <a:rPr lang="en-US" altLang="zh-CN" dirty="0">
                <a:latin typeface="+mn-ea"/>
              </a:rPr>
              <a:t> PAC </a:t>
            </a:r>
            <a:r>
              <a:rPr lang="zh-CN" altLang="zh-CN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 HAL </a:t>
            </a:r>
            <a:r>
              <a:rPr lang="zh-CN" altLang="zh-CN" dirty="0">
                <a:latin typeface="+mn-ea"/>
              </a:rPr>
              <a:t>模块。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406570-7D2A-E017-9B65-EE572A9EF00C}"/>
              </a:ext>
            </a:extLst>
          </p:cNvPr>
          <p:cNvSpPr txBox="1"/>
          <p:nvPr/>
        </p:nvSpPr>
        <p:spPr>
          <a:xfrm>
            <a:off x="651510" y="3673048"/>
            <a:ext cx="882777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zh-CN" dirty="0">
                <a:latin typeface="+mn-ea"/>
              </a:rPr>
              <a:t>目前取得成果</a:t>
            </a: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+mn-ea"/>
              </a:rPr>
              <a:t>能在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Qemu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模拟器中供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rCore</a:t>
            </a:r>
            <a:r>
              <a:rPr lang="en-US" altLang="zh-CN" dirty="0">
                <a:latin typeface="+mn-ea"/>
              </a:rPr>
              <a:t>-N </a:t>
            </a:r>
            <a:r>
              <a:rPr lang="zh-CN" altLang="zh-CN" dirty="0">
                <a:latin typeface="+mn-ea"/>
              </a:rPr>
              <a:t>使用的异步串口驱动模块。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41089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1020" y="1274747"/>
            <a:ext cx="1091566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移出的异步驱动模块在异步运行时的设计上还有问题，效率并没有提升。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   拟解决方案：将改进异步串口驱动的异步实现，并使用 </a:t>
            </a:r>
            <a:r>
              <a:rPr lang="en-US" altLang="zh-CN" dirty="0">
                <a:latin typeface="+mn-ea"/>
              </a:rPr>
              <a:t>Embassy </a:t>
            </a:r>
            <a:r>
              <a:rPr lang="zh-CN" altLang="en-US" dirty="0">
                <a:latin typeface="+mn-ea"/>
              </a:rPr>
              <a:t>的运行时。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zh-CN" altLang="en-US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移出的异步串口驱动模块还没有适配 </a:t>
            </a:r>
            <a:r>
              <a:rPr lang="en-US" altLang="zh-CN" dirty="0" err="1">
                <a:latin typeface="+mn-ea"/>
              </a:rPr>
              <a:t>AlienOS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 err="1">
                <a:latin typeface="+mn-ea"/>
              </a:rPr>
              <a:t>ArceOS</a:t>
            </a:r>
            <a:r>
              <a:rPr lang="zh-CN" altLang="en-US" dirty="0">
                <a:latin typeface="+mn-ea"/>
              </a:rPr>
              <a:t>。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   拟解决方案：抓紧摸清楚相关操作系统的架构，对几个操作系统进行适配。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zh-CN" altLang="en-US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一块星光</a:t>
            </a:r>
            <a:r>
              <a:rPr lang="en-US" altLang="zh-CN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开发板资源比较紧张，供三位同学使用可能周转不过来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   拟解决方案：初步推进</a:t>
            </a:r>
            <a:r>
              <a:rPr lang="en-US" altLang="zh-CN" dirty="0">
                <a:latin typeface="+mn-ea"/>
              </a:rPr>
              <a:t>OS</a:t>
            </a:r>
            <a:r>
              <a:rPr lang="zh-CN" altLang="en-US" dirty="0">
                <a:latin typeface="+mn-ea"/>
              </a:rPr>
              <a:t>内核赛，通过初赛的</a:t>
            </a:r>
            <a:r>
              <a:rPr lang="en-US" altLang="zh-CN" dirty="0">
                <a:latin typeface="+mn-ea"/>
              </a:rPr>
              <a:t>50% </a:t>
            </a:r>
            <a:r>
              <a:rPr lang="zh-CN" altLang="en-US" dirty="0">
                <a:latin typeface="+mn-ea"/>
              </a:rPr>
              <a:t>的测试用例后可以获得组委会邮寄的开发板。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存在问题与拟解决方案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253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1020" y="1274747"/>
            <a:ext cx="10915669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下一步研究任务：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首先完成异步串口驱动模块的异步机制的改造，然后在星光二开发板上对 </a:t>
            </a:r>
            <a:r>
              <a:rPr lang="en-US" altLang="zh-CN" dirty="0" err="1">
                <a:latin typeface="+mn-ea"/>
              </a:rPr>
              <a:t>AlienOS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 err="1">
                <a:latin typeface="+mn-ea"/>
              </a:rPr>
              <a:t>ArceOS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进行适配，并对所实现驱动的性能进行测试。在完成串口驱动的实现后，开启星光二开发板上网卡异步驱动模块的实现，预期在 </a:t>
            </a:r>
            <a:r>
              <a:rPr lang="en-US" altLang="zh-CN" dirty="0" err="1">
                <a:latin typeface="+mn-ea"/>
              </a:rPr>
              <a:t>AlienOS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ArceOS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以及 </a:t>
            </a:r>
            <a:r>
              <a:rPr lang="en-US" altLang="zh-CN" dirty="0">
                <a:latin typeface="+mn-ea"/>
              </a:rPr>
              <a:t>Linux </a:t>
            </a:r>
            <a:r>
              <a:rPr lang="zh-CN" altLang="en-US" dirty="0">
                <a:latin typeface="+mn-ea"/>
              </a:rPr>
              <a:t>中都能够使用该驱动模块。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zh-CN" altLang="en-US">
                <a:latin typeface="+mn-ea"/>
              </a:rPr>
              <a:t>进度</a:t>
            </a:r>
            <a:r>
              <a:rPr lang="zh-CN" altLang="en-US" dirty="0">
                <a:latin typeface="+mn-ea"/>
              </a:rPr>
              <a:t>安排</a:t>
            </a: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+mn-ea"/>
              </a:rPr>
              <a:t>当前</a:t>
            </a:r>
            <a:r>
              <a:rPr lang="en-US" altLang="zh-CN" dirty="0">
                <a:latin typeface="+mn-ea"/>
              </a:rPr>
              <a:t>——4.16 </a:t>
            </a:r>
            <a:r>
              <a:rPr lang="zh-CN" altLang="en-US" dirty="0">
                <a:latin typeface="+mn-ea"/>
              </a:rPr>
              <a:t>完成星光二开发板上异步串口驱动模块的开发与测试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4.16——4.30 </a:t>
            </a:r>
            <a:r>
              <a:rPr lang="zh-CN" altLang="en-US" dirty="0">
                <a:latin typeface="+mn-ea"/>
              </a:rPr>
              <a:t>进行星光二开发板上异步网卡驱动模块的开发与测试</a:t>
            </a:r>
            <a:endParaRPr lang="en-US" altLang="zh-CN" dirty="0">
              <a:latin typeface="+mn-ea"/>
            </a:endParaRP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+mn-ea"/>
              </a:rPr>
              <a:t>5.1 ——5.7  </a:t>
            </a:r>
            <a:r>
              <a:rPr lang="zh-CN" altLang="en-US" dirty="0">
                <a:latin typeface="+mn-ea"/>
              </a:rPr>
              <a:t>对异步网卡驱动的开发工作进行收尾，编写毕业论文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15440" y="344317"/>
            <a:ext cx="8634958" cy="480131"/>
          </a:xfrm>
        </p:spPr>
        <p:txBody>
          <a:bodyPr/>
          <a:lstStyle/>
          <a:p>
            <a:r>
              <a:rPr lang="zh-CN" altLang="en-US" dirty="0"/>
              <a:t>下一步的研究任务和进度安排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3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谢谢观看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敬请各位老师批评指正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1CD5C-FFFA-4995-8EEA-070AB8DE8083}"/>
              </a:ext>
            </a:extLst>
          </p:cNvPr>
          <p:cNvSpPr txBox="1"/>
          <p:nvPr/>
        </p:nvSpPr>
        <p:spPr>
          <a:xfrm>
            <a:off x="5052591" y="4089237"/>
            <a:ext cx="2100625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答辩人：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林  晨</a:t>
            </a:r>
            <a:endParaRPr kumimoji="0" lang="en-US" altLang="zh-CN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导　师：</a:t>
            </a:r>
            <a:r>
              <a:rPr lang="zh-CN" altLang="en-US" sz="1200" spc="100" dirty="0">
                <a:solidFill>
                  <a:prstClr val="white"/>
                </a:solidFill>
                <a:latin typeface="微软雅黑"/>
                <a:ea typeface="微软雅黑" panose="020B0503020204020204" pitchFamily="34" charset="-122"/>
                <a:cs typeface="+mn-ea"/>
                <a:sym typeface="+mn-lt"/>
              </a:rPr>
              <a:t>陆慧梅</a:t>
            </a:r>
            <a:endParaRPr kumimoji="0" lang="zh-CN" altLang="en-US" sz="12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507</Words>
  <Application>Microsoft Office PowerPoint</Application>
  <PresentationFormat>宽屏</PresentationFormat>
  <Paragraphs>57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微软雅黑 Light</vt:lpstr>
      <vt:lpstr>Arial</vt:lpstr>
      <vt:lpstr>Century Gothic</vt:lpstr>
      <vt:lpstr>Wingdings</vt:lpstr>
      <vt:lpstr>Office 主题​​</vt:lpstr>
      <vt:lpstr>封2​​</vt:lpstr>
      <vt:lpstr>跨操作系统的异步驱动模块设计与实现</vt:lpstr>
      <vt:lpstr>PowerPoint 演示文稿</vt:lpstr>
      <vt:lpstr>主要研究内容</vt:lpstr>
      <vt:lpstr>进展情况和取得成果</vt:lpstr>
      <vt:lpstr>存在问题与拟解决方案</vt:lpstr>
      <vt:lpstr>下一步的研究任务和进度安排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北京理工大学 毕业设计论文答辩模板</dc:title>
  <dc:creator>晨 林</dc:creator>
  <cp:lastModifiedBy>晨 林</cp:lastModifiedBy>
  <cp:revision>122</cp:revision>
  <dcterms:created xsi:type="dcterms:W3CDTF">2023-12-28T01:26:28Z</dcterms:created>
  <dcterms:modified xsi:type="dcterms:W3CDTF">2024-04-07T08:43:22Z</dcterms:modified>
</cp:coreProperties>
</file>