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1833" r:id="rId3"/>
    <p:sldId id="1844" r:id="rId4"/>
    <p:sldId id="2781" r:id="rId5"/>
    <p:sldId id="2743" r:id="rId6"/>
    <p:sldId id="2780" r:id="rId7"/>
    <p:sldId id="2728" r:id="rId8"/>
    <p:sldId id="2779" r:id="rId9"/>
    <p:sldId id="183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864" autoAdjust="0"/>
  </p:normalViewPr>
  <p:slideViewPr>
    <p:cSldViewPr snapToGrid="0">
      <p:cViewPr varScale="1">
        <p:scale>
          <a:sx n="78" d="100"/>
          <a:sy n="78" d="100"/>
        </p:scale>
        <p:origin x="13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DF39A-271E-47AB-8B77-8A9EF1AD9A5E}"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8D849-90DB-435C-9987-65856CD2EF81}" type="slidenum">
              <a:rPr lang="zh-CN" altLang="en-US" smtClean="0"/>
              <a:t>‹#›</a:t>
            </a:fld>
            <a:endParaRPr lang="zh-CN" altLang="en-US"/>
          </a:p>
        </p:txBody>
      </p:sp>
    </p:spTree>
    <p:extLst>
      <p:ext uri="{BB962C8B-B14F-4D97-AF65-F5344CB8AC3E}">
        <p14:creationId xmlns:p14="http://schemas.microsoft.com/office/powerpoint/2010/main" val="363378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6665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a:t>
            </a:fld>
            <a:endParaRPr lang="zh-CN" altLang="en-US" dirty="0"/>
          </a:p>
        </p:txBody>
      </p:sp>
    </p:spTree>
    <p:extLst>
      <p:ext uri="{BB962C8B-B14F-4D97-AF65-F5344CB8AC3E}">
        <p14:creationId xmlns:p14="http://schemas.microsoft.com/office/powerpoint/2010/main" val="61932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3</a:t>
            </a:fld>
            <a:endParaRPr lang="zh-CN" altLang="en-US" dirty="0"/>
          </a:p>
        </p:txBody>
      </p:sp>
    </p:spTree>
    <p:extLst>
      <p:ext uri="{BB962C8B-B14F-4D97-AF65-F5344CB8AC3E}">
        <p14:creationId xmlns:p14="http://schemas.microsoft.com/office/powerpoint/2010/main" val="66405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407284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5</a:t>
            </a:fld>
            <a:endParaRPr lang="zh-CN" altLang="en-US" dirty="0"/>
          </a:p>
        </p:txBody>
      </p:sp>
    </p:spTree>
    <p:extLst>
      <p:ext uri="{BB962C8B-B14F-4D97-AF65-F5344CB8AC3E}">
        <p14:creationId xmlns:p14="http://schemas.microsoft.com/office/powerpoint/2010/main" val="316514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189286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111577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84B62-E3CE-AABF-5A21-C1DB903D36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40FE4D-AB0A-312F-86F2-59FD140E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7977EF-7FE9-BD8B-3DB5-F4437E7A2768}"/>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9136146E-CFBC-BD56-4F4A-0AACF0E4E4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9B52F0-DEAD-42E3-A1C3-F4C9BE5FEE53}"/>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49982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AE071-BDF1-9F4D-8B3D-24277046E1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39A159-4CAD-2672-5F83-5EBAC53F26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6138B2-8AF5-7FE7-2764-D808F81D42B3}"/>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BEFFF6F2-31C0-992A-A56B-D7A71FAC94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7B5D3B-0D74-9ACC-4F81-289D2FB2157C}"/>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18753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E9A441-63CB-70D2-23FA-3F86F83F57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67676D-75E0-26D9-572F-2B3E5DB649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649050-E4A5-4E16-E085-153433C7E71D}"/>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8317EB25-E5B4-6ADA-8E6A-550AF940E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CB4EE2-596A-2715-9F69-DC73A8D28B70}"/>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14499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49224085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530313493"/>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48507108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1027980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目录样式2-1">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C37BF7-CAE8-4F93-8BE5-229FC17201DA}"/>
              </a:ext>
            </a:extLst>
          </p:cNvPr>
          <p:cNvSpPr/>
          <p:nvPr userDrawn="1"/>
        </p:nvSpPr>
        <p:spPr>
          <a:xfrm>
            <a:off x="0" y="2289050"/>
            <a:ext cx="12192001" cy="196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a:ext>
            </a:extLst>
          </a:blip>
          <a:srcRect t="15558" b="38705"/>
          <a:stretch/>
        </p:blipFill>
        <p:spPr>
          <a:xfrm>
            <a:off x="1" y="0"/>
            <a:ext cx="12192000" cy="2290219"/>
          </a:xfrm>
          <a:prstGeom prst="rect">
            <a:avLst/>
          </a:prstGeom>
        </p:spPr>
      </p:pic>
      <p:sp>
        <p:nvSpPr>
          <p:cNvPr id="10" name="矩形 9">
            <a:extLst>
              <a:ext uri="{FF2B5EF4-FFF2-40B4-BE49-F238E27FC236}">
                <a16:creationId xmlns:a16="http://schemas.microsoft.com/office/drawing/2014/main" id="{41C37BF7-CAE8-4F93-8BE5-229FC17201DA}"/>
              </a:ext>
            </a:extLst>
          </p:cNvPr>
          <p:cNvSpPr/>
          <p:nvPr userDrawn="1"/>
        </p:nvSpPr>
        <p:spPr>
          <a:xfrm>
            <a:off x="-1" y="-7884"/>
            <a:ext cx="12192001" cy="229810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24353" y="841210"/>
            <a:ext cx="2143294" cy="599913"/>
          </a:xfrm>
          <a:prstGeom prst="rect">
            <a:avLst/>
          </a:prstGeom>
        </p:spPr>
      </p:pic>
      <p:cxnSp>
        <p:nvCxnSpPr>
          <p:cNvPr id="4" name="直接连接符 3"/>
          <p:cNvCxnSpPr/>
          <p:nvPr userDrawn="1"/>
        </p:nvCxnSpPr>
        <p:spPr>
          <a:xfrm>
            <a:off x="-81481" y="2289050"/>
            <a:ext cx="123398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9896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3289917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081D3-7930-75C8-1490-9808FAF8C9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B35D4-3C08-EDEA-F38A-721C176520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9036B-DC68-C59E-B9C5-3AE4EDEEF034}"/>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C08F7FCE-E9E2-38FB-91DB-69D09F92A2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7CA02-6670-7E41-D85D-8F5F64F8E4EA}"/>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22563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85DB1-B950-1BE8-AB51-97B0404828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4F97BE-803B-F796-63C3-767B3C76F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05A45-EAAB-BD2B-8572-1A699BB52C71}"/>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97372C0B-1295-EE98-BB84-3E56EBFA3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3AE770-2FCF-A1D5-94B2-A5D431D7CA31}"/>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359712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B9F93-20AA-FED6-0584-DD4FFABBD7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0315FC-7413-F29B-3123-EC9EF3A5D4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1B3948-A7D4-9E61-6AA6-B9F30146B4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ACA320-6D09-EF32-A93B-7B44C175F7F7}"/>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33720E3F-94FC-2EBA-13A5-7EB8A9CC22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F9326A-C912-BDC9-3588-1CF01F7CEC9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97491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18381-BDA5-4EBC-7AF9-CAB339C194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31D3F2-87F3-4512-7C67-EE030541E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0774C8-DE78-F86B-95A9-D28F1391AB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D1BCE0-E9E6-C489-28E1-788AA6BB2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B125FA-9BA2-6215-D493-2D5F286933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78B055-414C-313C-E0CC-38AED0433156}"/>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8" name="页脚占位符 7">
            <a:extLst>
              <a:ext uri="{FF2B5EF4-FFF2-40B4-BE49-F238E27FC236}">
                <a16:creationId xmlns:a16="http://schemas.microsoft.com/office/drawing/2014/main" id="{678DA350-288D-105C-AEFF-38F66655E3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231ED2-07A8-C9C1-A7BF-E6CA3FB5669E}"/>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08694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14B2-540C-AB27-D69E-688F03703A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D1F1C5-2C27-E7CC-2169-48D3EAA617D8}"/>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54C23574-6AB4-0AAF-E5E1-483B4B3D84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E6E54-09C3-1942-1675-1FF20886A8A6}"/>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99917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66213B-8B6A-D89A-A451-9D4C7F98B927}"/>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3" name="页脚占位符 2">
            <a:extLst>
              <a:ext uri="{FF2B5EF4-FFF2-40B4-BE49-F238E27FC236}">
                <a16:creationId xmlns:a16="http://schemas.microsoft.com/office/drawing/2014/main" id="{8D8EC844-5DA1-B527-DFCE-CA227BF381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EF0CB6-895F-2CF7-EFEC-29A29FEA8AC8}"/>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01394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0C50D-A41A-A1AF-9F28-DB77B0B855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870596-CB31-1C47-ED91-23653670A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0725F22-435E-DD47-82C0-98A37BE5A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3A529A-23E2-350E-AF69-89C019BDC297}"/>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9BD6CF49-10EA-5134-2F80-1F10FCE3F3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59A713-5B8D-5F3F-1827-25D9412E399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75384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93D31-2056-D845-5EB2-3D2A79119A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97A71B-E9B2-C964-F059-316D5C5BE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EEA27F-A6AB-A9F9-34CD-06914CB73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DDB1B0-B148-D8DF-89D1-967F11E9A2EA}"/>
              </a:ext>
            </a:extLst>
          </p:cNvPr>
          <p:cNvSpPr>
            <a:spLocks noGrp="1"/>
          </p:cNvSpPr>
          <p:nvPr>
            <p:ph type="dt" sz="half" idx="10"/>
          </p:nvPr>
        </p:nvSpPr>
        <p:spPr/>
        <p:txBody>
          <a:bodyPr/>
          <a:lstStyle/>
          <a:p>
            <a:fld id="{89343E9B-D603-4F0D-9169-BD4DA596EFCF}"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2864AD78-37A7-9306-948D-D839D4F7A5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0D1CDC-34EF-E276-3168-C6CDC39CB3F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384907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541DAB-23BF-DAD8-6FC4-ED5958267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E48E39-5D51-FBC2-7FA6-3C504C3E9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2AA6FB-3BF8-7E84-F95B-DD47C6B8F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3E9B-D603-4F0D-9169-BD4DA596EFCF}"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083C16B7-D2AE-ED6F-194E-9218B11E3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E3CACC-5E9D-B2A9-CA9D-74E18BC45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21268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2024/1/25</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061181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37014" y="2643733"/>
            <a:ext cx="6206079" cy="461665"/>
          </a:xfrm>
        </p:spPr>
        <p:txBody>
          <a:bodyPr/>
          <a:lstStyle/>
          <a:p>
            <a:r>
              <a:rPr lang="zh-CN" altLang="en-US" sz="2400" dirty="0"/>
              <a:t>跨操作系统的异步驱动模块设计与实现</a:t>
            </a:r>
          </a:p>
        </p:txBody>
      </p:sp>
      <p:sp>
        <p:nvSpPr>
          <p:cNvPr id="7" name="文本占位符 6"/>
          <p:cNvSpPr>
            <a:spLocks noGrp="1"/>
          </p:cNvSpPr>
          <p:nvPr>
            <p:ph type="body" sz="quarter" idx="16"/>
          </p:nvPr>
        </p:nvSpPr>
        <p:spPr>
          <a:xfrm>
            <a:off x="5143364" y="4198688"/>
            <a:ext cx="6229674" cy="345094"/>
          </a:xfrm>
        </p:spPr>
        <p:txBody>
          <a:bodyPr/>
          <a:lstStyle/>
          <a:p>
            <a:r>
              <a:rPr lang="zh-CN" altLang="en-US" dirty="0"/>
              <a:t>答辩人：林 晨　　   　导　师：陆慧梅               时间：</a:t>
            </a:r>
            <a:fld id="{7FE9B91D-69D4-41E0-B26E-5023391A4E5E}" type="datetime1">
              <a:rPr lang="zh-CN" altLang="en-US" smtClean="0"/>
              <a:t>2024/1/25</a:t>
            </a:fld>
            <a:endParaRPr lang="en-US" altLang="zh-CN" dirty="0"/>
          </a:p>
        </p:txBody>
      </p:sp>
    </p:spTree>
    <p:extLst>
      <p:ext uri="{BB962C8B-B14F-4D97-AF65-F5344CB8AC3E}">
        <p14:creationId xmlns:p14="http://schemas.microsoft.com/office/powerpoint/2010/main" val="143118044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35847" y="2924237"/>
            <a:ext cx="5844097" cy="511814"/>
            <a:chOff x="5181690" y="2820871"/>
            <a:chExt cx="6290318" cy="550893"/>
          </a:xfrm>
        </p:grpSpPr>
        <p:sp>
          <p:nvSpPr>
            <p:cNvPr id="4" name="椭圆 3">
              <a:extLst>
                <a:ext uri="{FF2B5EF4-FFF2-40B4-BE49-F238E27FC236}">
                  <a16:creationId xmlns:a16="http://schemas.microsoft.com/office/drawing/2014/main" id="{4E038620-75A5-4520-8E25-F9C7B2B6904E}"/>
                </a:ext>
              </a:extLst>
            </p:cNvPr>
            <p:cNvSpPr/>
            <p:nvPr/>
          </p:nvSpPr>
          <p:spPr>
            <a:xfrm>
              <a:off x="5181690" y="2820871"/>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1</a:t>
              </a:r>
              <a:endParaRPr lang="zh-CN" altLang="en-US" sz="2400" dirty="0">
                <a:latin typeface="Century Gothic" panose="020B0502020202020204" pitchFamily="34" charset="0"/>
              </a:endParaRPr>
            </a:p>
          </p:txBody>
        </p:sp>
        <p:sp>
          <p:nvSpPr>
            <p:cNvPr id="8" name="文本框 7">
              <a:extLst>
                <a:ext uri="{FF2B5EF4-FFF2-40B4-BE49-F238E27FC236}">
                  <a16:creationId xmlns:a16="http://schemas.microsoft.com/office/drawing/2014/main" id="{7B507C22-58B8-463E-AFBC-7B1028DAA2A5}"/>
                </a:ext>
              </a:extLst>
            </p:cNvPr>
            <p:cNvSpPr txBox="1"/>
            <p:nvPr/>
          </p:nvSpPr>
          <p:spPr>
            <a:xfrm>
              <a:off x="6025662" y="2880873"/>
              <a:ext cx="5446346" cy="413080"/>
            </a:xfrm>
            <a:prstGeom prst="rect">
              <a:avLst/>
            </a:prstGeom>
            <a:noFill/>
          </p:spPr>
          <p:txBody>
            <a:bodyPr wrap="square" lIns="0" tIns="0" rIns="0" bIns="0" rtlCol="0">
              <a:spAutoFit/>
            </a:bodyPr>
            <a:lstStyle/>
            <a:p>
              <a:r>
                <a:rPr lang="zh-CN" altLang="en-US" sz="2400" b="1" spc="300" dirty="0">
                  <a:latin typeface="+mj-ea"/>
                  <a:ea typeface="+mj-ea"/>
                </a:rPr>
                <a:t>选题背景和研究意义</a:t>
              </a:r>
              <a:endParaRPr lang="zh-CN" altLang="en-US" sz="2400" b="1" spc="300" dirty="0">
                <a:solidFill>
                  <a:schemeClr val="accent3"/>
                </a:solidFill>
              </a:endParaRPr>
            </a:p>
          </p:txBody>
        </p:sp>
      </p:grpSp>
      <p:grpSp>
        <p:nvGrpSpPr>
          <p:cNvPr id="18" name="组合 17"/>
          <p:cNvGrpSpPr/>
          <p:nvPr/>
        </p:nvGrpSpPr>
        <p:grpSpPr>
          <a:xfrm>
            <a:off x="6135847" y="3798618"/>
            <a:ext cx="5844097" cy="511814"/>
            <a:chOff x="5181690" y="3693789"/>
            <a:chExt cx="6290318" cy="550893"/>
          </a:xfrm>
        </p:grpSpPr>
        <p:sp>
          <p:nvSpPr>
            <p:cNvPr id="5" name="椭圆 4">
              <a:extLst>
                <a:ext uri="{FF2B5EF4-FFF2-40B4-BE49-F238E27FC236}">
                  <a16:creationId xmlns:a16="http://schemas.microsoft.com/office/drawing/2014/main" id="{856CB06E-E9F3-4F92-A312-20763F3CB8E7}"/>
                </a:ext>
              </a:extLst>
            </p:cNvPr>
            <p:cNvSpPr/>
            <p:nvPr/>
          </p:nvSpPr>
          <p:spPr>
            <a:xfrm>
              <a:off x="5181690" y="3693789"/>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2</a:t>
              </a:r>
              <a:endParaRPr lang="zh-CN" altLang="en-US" sz="2400" dirty="0">
                <a:latin typeface="Century Gothic" panose="020B0502020202020204" pitchFamily="34" charset="0"/>
              </a:endParaRPr>
            </a:p>
          </p:txBody>
        </p:sp>
        <p:sp>
          <p:nvSpPr>
            <p:cNvPr id="10" name="文本框 9">
              <a:extLst>
                <a:ext uri="{FF2B5EF4-FFF2-40B4-BE49-F238E27FC236}">
                  <a16:creationId xmlns:a16="http://schemas.microsoft.com/office/drawing/2014/main" id="{B2FA74BE-E344-48C4-8EF0-E837820A0AC8}"/>
                </a:ext>
              </a:extLst>
            </p:cNvPr>
            <p:cNvSpPr txBox="1"/>
            <p:nvPr/>
          </p:nvSpPr>
          <p:spPr>
            <a:xfrm>
              <a:off x="6025662" y="3748369"/>
              <a:ext cx="5446346" cy="413080"/>
            </a:xfrm>
            <a:prstGeom prst="rect">
              <a:avLst/>
            </a:prstGeom>
            <a:noFill/>
          </p:spPr>
          <p:txBody>
            <a:bodyPr wrap="square" lIns="0" tIns="0" rIns="0" bIns="0" rtlCol="0">
              <a:spAutoFit/>
            </a:bodyPr>
            <a:lstStyle/>
            <a:p>
              <a:r>
                <a:rPr lang="zh-CN" altLang="en-US" sz="2400" b="1" spc="300" dirty="0">
                  <a:latin typeface="+mj-ea"/>
                  <a:ea typeface="+mj-ea"/>
                </a:rPr>
                <a:t>国内外研究概况</a:t>
              </a:r>
            </a:p>
          </p:txBody>
        </p:sp>
      </p:grpSp>
      <p:grpSp>
        <p:nvGrpSpPr>
          <p:cNvPr id="17" name="组合 16"/>
          <p:cNvGrpSpPr/>
          <p:nvPr/>
        </p:nvGrpSpPr>
        <p:grpSpPr>
          <a:xfrm>
            <a:off x="6135847" y="4672999"/>
            <a:ext cx="5853573" cy="511814"/>
            <a:chOff x="5184190" y="4548742"/>
            <a:chExt cx="6300518" cy="550893"/>
          </a:xfrm>
        </p:grpSpPr>
        <p:sp>
          <p:nvSpPr>
            <p:cNvPr id="6" name="椭圆 5">
              <a:extLst>
                <a:ext uri="{FF2B5EF4-FFF2-40B4-BE49-F238E27FC236}">
                  <a16:creationId xmlns:a16="http://schemas.microsoft.com/office/drawing/2014/main" id="{4595AA9B-38D0-46FD-A522-1C11B31079F7}"/>
                </a:ext>
              </a:extLst>
            </p:cNvPr>
            <p:cNvSpPr/>
            <p:nvPr/>
          </p:nvSpPr>
          <p:spPr>
            <a:xfrm>
              <a:off x="5184190" y="4548742"/>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3</a:t>
              </a:r>
              <a:endParaRPr lang="zh-CN" altLang="en-US" sz="2400" dirty="0">
                <a:latin typeface="Century Gothic" panose="020B0502020202020204" pitchFamily="34" charset="0"/>
              </a:endParaRPr>
            </a:p>
          </p:txBody>
        </p:sp>
        <p:sp>
          <p:nvSpPr>
            <p:cNvPr id="12" name="文本框 11">
              <a:extLst>
                <a:ext uri="{FF2B5EF4-FFF2-40B4-BE49-F238E27FC236}">
                  <a16:creationId xmlns:a16="http://schemas.microsoft.com/office/drawing/2014/main" id="{93CC5F2B-0ED3-4692-A876-F7B76F8D8312}"/>
                </a:ext>
              </a:extLst>
            </p:cNvPr>
            <p:cNvSpPr txBox="1"/>
            <p:nvPr/>
          </p:nvSpPr>
          <p:spPr>
            <a:xfrm>
              <a:off x="6025662" y="4608744"/>
              <a:ext cx="5459046" cy="413080"/>
            </a:xfrm>
            <a:prstGeom prst="rect">
              <a:avLst/>
            </a:prstGeom>
            <a:noFill/>
          </p:spPr>
          <p:txBody>
            <a:bodyPr wrap="square" lIns="0" tIns="0" rIns="0" bIns="0" rtlCol="0">
              <a:spAutoFit/>
            </a:bodyPr>
            <a:lstStyle/>
            <a:p>
              <a:r>
                <a:rPr lang="zh-CN" altLang="en-US" sz="2400" b="1" spc="300" dirty="0">
                  <a:latin typeface="+mj-ea"/>
                  <a:ea typeface="+mj-ea"/>
                </a:rPr>
                <a:t>研究目标与内容</a:t>
              </a:r>
              <a:endParaRPr lang="zh-CN" altLang="en-US" sz="2400" b="1" spc="300" dirty="0">
                <a:solidFill>
                  <a:schemeClr val="accent3"/>
                </a:solidFill>
              </a:endParaRPr>
            </a:p>
          </p:txBody>
        </p:sp>
      </p:grpSp>
      <p:grpSp>
        <p:nvGrpSpPr>
          <p:cNvPr id="16" name="组合 15"/>
          <p:cNvGrpSpPr/>
          <p:nvPr/>
        </p:nvGrpSpPr>
        <p:grpSpPr>
          <a:xfrm>
            <a:off x="6145323" y="5547380"/>
            <a:ext cx="5844097" cy="511814"/>
            <a:chOff x="5181690" y="5404127"/>
            <a:chExt cx="6290318" cy="550893"/>
          </a:xfrm>
        </p:grpSpPr>
        <p:sp>
          <p:nvSpPr>
            <p:cNvPr id="7" name="椭圆 6">
              <a:extLst>
                <a:ext uri="{FF2B5EF4-FFF2-40B4-BE49-F238E27FC236}">
                  <a16:creationId xmlns:a16="http://schemas.microsoft.com/office/drawing/2014/main" id="{BC1540A9-C516-4101-B8E5-F2680A075844}"/>
                </a:ext>
              </a:extLst>
            </p:cNvPr>
            <p:cNvSpPr/>
            <p:nvPr/>
          </p:nvSpPr>
          <p:spPr>
            <a:xfrm>
              <a:off x="5181690" y="5404127"/>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4</a:t>
              </a:r>
              <a:endParaRPr lang="zh-CN" altLang="en-US" sz="2400" dirty="0">
                <a:latin typeface="Century Gothic" panose="020B0502020202020204" pitchFamily="34" charset="0"/>
              </a:endParaRPr>
            </a:p>
          </p:txBody>
        </p:sp>
        <p:sp>
          <p:nvSpPr>
            <p:cNvPr id="14" name="文本框 13">
              <a:extLst>
                <a:ext uri="{FF2B5EF4-FFF2-40B4-BE49-F238E27FC236}">
                  <a16:creationId xmlns:a16="http://schemas.microsoft.com/office/drawing/2014/main" id="{6251B830-D03E-4AA6-96D0-40413DCE8882}"/>
                </a:ext>
              </a:extLst>
            </p:cNvPr>
            <p:cNvSpPr txBox="1"/>
            <p:nvPr/>
          </p:nvSpPr>
          <p:spPr>
            <a:xfrm>
              <a:off x="6025663" y="5469119"/>
              <a:ext cx="5446345" cy="397532"/>
            </a:xfrm>
            <a:prstGeom prst="rect">
              <a:avLst/>
            </a:prstGeom>
            <a:noFill/>
          </p:spPr>
          <p:txBody>
            <a:bodyPr wrap="square" lIns="0" tIns="0" rIns="0" bIns="0" rtlCol="0">
              <a:spAutoFit/>
            </a:bodyPr>
            <a:lstStyle/>
            <a:p>
              <a:r>
                <a:rPr lang="zh-CN" altLang="en-US" sz="2400" b="1" spc="300" dirty="0">
                  <a:latin typeface="+mj-ea"/>
                  <a:ea typeface="+mj-ea"/>
                </a:rPr>
                <a:t>研究计划与安排</a:t>
              </a:r>
              <a:endParaRPr lang="zh-CN" altLang="en-US" sz="2400" b="1" spc="300" dirty="0">
                <a:solidFill>
                  <a:schemeClr val="accent3"/>
                </a:solidFill>
              </a:endParaRPr>
            </a:p>
          </p:txBody>
        </p:sp>
      </p:grpSp>
      <p:sp>
        <p:nvSpPr>
          <p:cNvPr id="23" name="文本占位符 5">
            <a:extLst>
              <a:ext uri="{FF2B5EF4-FFF2-40B4-BE49-F238E27FC236}">
                <a16:creationId xmlns:a16="http://schemas.microsoft.com/office/drawing/2014/main" id="{E51A67F7-2D5D-449D-9AE5-2FF7DEEFA49F}"/>
              </a:ext>
            </a:extLst>
          </p:cNvPr>
          <p:cNvSpPr txBox="1">
            <a:spLocks/>
          </p:cNvSpPr>
          <p:nvPr/>
        </p:nvSpPr>
        <p:spPr>
          <a:xfrm>
            <a:off x="1678166" y="3775845"/>
            <a:ext cx="2762739" cy="914398"/>
          </a:xfrm>
          <a:prstGeom prst="rect">
            <a:avLst/>
          </a:prstGeom>
        </p:spPr>
        <p:txBody>
          <a:bodyPr>
            <a:no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6000" b="1" kern="1200">
                <a:solidFill>
                  <a:schemeClr val="accent1"/>
                </a:solidFill>
                <a:latin typeface="微软雅黑" panose="020B0503020204020204" pitchFamily="34" charset="-122"/>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目录</a:t>
            </a:r>
          </a:p>
        </p:txBody>
      </p:sp>
      <p:sp>
        <p:nvSpPr>
          <p:cNvPr id="24" name="文本占位符 8">
            <a:extLst>
              <a:ext uri="{FF2B5EF4-FFF2-40B4-BE49-F238E27FC236}">
                <a16:creationId xmlns:a16="http://schemas.microsoft.com/office/drawing/2014/main" id="{7239F040-8C2F-4B38-8A30-4607B537A64A}"/>
              </a:ext>
            </a:extLst>
          </p:cNvPr>
          <p:cNvSpPr txBox="1">
            <a:spLocks/>
          </p:cNvSpPr>
          <p:nvPr/>
        </p:nvSpPr>
        <p:spPr>
          <a:xfrm>
            <a:off x="2063073" y="4793977"/>
            <a:ext cx="1992924" cy="360850"/>
          </a:xfrm>
          <a:prstGeom prst="rect">
            <a:avLst/>
          </a:prstGeom>
        </p:spPr>
        <p:txBody>
          <a:bodyPr>
            <a:noAutofit/>
          </a:bodyPr>
          <a:lstStyle>
            <a:lvl1pPr marL="0" indent="0" algn="ctr" rtl="0" eaLnBrk="0" fontAlgn="base" hangingPunct="0">
              <a:lnSpc>
                <a:spcPct val="90000"/>
              </a:lnSpc>
              <a:spcBef>
                <a:spcPts val="1000"/>
              </a:spcBef>
              <a:spcAft>
                <a:spcPct val="0"/>
              </a:spcAft>
              <a:buFontTx/>
              <a:buNone/>
              <a:defRPr sz="2000" b="0" kern="1200" baseline="0">
                <a:solidFill>
                  <a:schemeClr val="accent2"/>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CONTENTS</a:t>
            </a:r>
            <a:endParaRPr lang="zh-CN" altLang="en-US" dirty="0"/>
          </a:p>
        </p:txBody>
      </p:sp>
      <p:sp>
        <p:nvSpPr>
          <p:cNvPr id="25" name="矩形 24"/>
          <p:cNvSpPr/>
          <p:nvPr/>
        </p:nvSpPr>
        <p:spPr>
          <a:xfrm>
            <a:off x="2767873" y="5369423"/>
            <a:ext cx="583324" cy="61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44413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选题背景和研究意义</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6" name="文本框 5">
            <a:extLst>
              <a:ext uri="{FF2B5EF4-FFF2-40B4-BE49-F238E27FC236}">
                <a16:creationId xmlns:a16="http://schemas.microsoft.com/office/drawing/2014/main" id="{0271AB80-532D-5290-1FC8-EDE9FE7963CE}"/>
              </a:ext>
            </a:extLst>
          </p:cNvPr>
          <p:cNvSpPr txBox="1"/>
          <p:nvPr/>
        </p:nvSpPr>
        <p:spPr>
          <a:xfrm>
            <a:off x="660399" y="1060003"/>
            <a:ext cx="2158215" cy="480131"/>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跨</a:t>
            </a:r>
            <a:r>
              <a:rPr kumimoji="0" lang="en-US" altLang="zh-CN" sz="1600" b="1" i="0" u="none" strike="noStrike" kern="0" cap="none" spc="300" normalizeH="0" baseline="0" noProof="0" dirty="0">
                <a:ln>
                  <a:noFill/>
                </a:ln>
                <a:solidFill>
                  <a:srgbClr val="FFFFFF"/>
                </a:solidFill>
                <a:effectLst/>
                <a:uLnTx/>
                <a:uFillTx/>
                <a:latin typeface="微软雅黑"/>
                <a:ea typeface="微软雅黑"/>
              </a:rPr>
              <a:t>OS</a:t>
            </a:r>
            <a:r>
              <a:rPr kumimoji="0" lang="zh-CN" altLang="en-US" sz="1600" b="1" i="0" u="none" strike="noStrike" kern="0" cap="none" spc="300" normalizeH="0" baseline="0" noProof="0" dirty="0">
                <a:ln>
                  <a:noFill/>
                </a:ln>
                <a:solidFill>
                  <a:srgbClr val="FFFFFF"/>
                </a:solidFill>
                <a:effectLst/>
                <a:uLnTx/>
                <a:uFillTx/>
                <a:latin typeface="微软雅黑"/>
                <a:ea typeface="微软雅黑"/>
              </a:rPr>
              <a:t>的驱动模块</a:t>
            </a:r>
          </a:p>
        </p:txBody>
      </p:sp>
      <p:sp>
        <p:nvSpPr>
          <p:cNvPr id="7" name="文本框 6">
            <a:extLst>
              <a:ext uri="{FF2B5EF4-FFF2-40B4-BE49-F238E27FC236}">
                <a16:creationId xmlns:a16="http://schemas.microsoft.com/office/drawing/2014/main" id="{2AD3DA51-A167-4279-7111-57DACA23A612}"/>
              </a:ext>
            </a:extLst>
          </p:cNvPr>
          <p:cNvSpPr txBox="1"/>
          <p:nvPr/>
        </p:nvSpPr>
        <p:spPr>
          <a:xfrm>
            <a:off x="660399" y="3521142"/>
            <a:ext cx="2158215" cy="480131"/>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异步驱动</a:t>
            </a:r>
          </a:p>
        </p:txBody>
      </p:sp>
      <p:sp>
        <p:nvSpPr>
          <p:cNvPr id="11" name="文本框 10">
            <a:extLst>
              <a:ext uri="{FF2B5EF4-FFF2-40B4-BE49-F238E27FC236}">
                <a16:creationId xmlns:a16="http://schemas.microsoft.com/office/drawing/2014/main" id="{E45AC99A-0CB7-4676-D4A9-12D10A4E696C}"/>
              </a:ext>
            </a:extLst>
          </p:cNvPr>
          <p:cNvSpPr txBox="1"/>
          <p:nvPr/>
        </p:nvSpPr>
        <p:spPr>
          <a:xfrm>
            <a:off x="660399" y="1585498"/>
            <a:ext cx="10498347" cy="1705403"/>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形形色色的外设，帮助操作系统实现了丰富的功能</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在操作系统的架构中，外设驱动是与外设直接进行交互的模块</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但</a:t>
            </a:r>
            <a:r>
              <a:rPr lang="zh-CN" altLang="zh-CN" dirty="0">
                <a:latin typeface="+mn-ea"/>
              </a:rPr>
              <a:t>外设种类多样，不同厂家对于相同外设的设计也不尽相同</a:t>
            </a:r>
            <a:r>
              <a:rPr lang="en-US" altLang="zh-CN" dirty="0">
                <a:latin typeface="+mn-ea"/>
              </a:rPr>
              <a:t>  -&gt; </a:t>
            </a:r>
            <a:r>
              <a:rPr lang="zh-CN" altLang="en-US" dirty="0">
                <a:latin typeface="+mn-ea"/>
              </a:rPr>
              <a:t>驱动开发需要花费大量时间</a:t>
            </a:r>
            <a:r>
              <a:rPr lang="en-US" altLang="zh-CN" dirty="0">
                <a:latin typeface="+mn-ea"/>
              </a:rPr>
              <a:t> </a:t>
            </a:r>
          </a:p>
          <a:p>
            <a:pPr marL="342900" indent="-342900" algn="just">
              <a:lnSpc>
                <a:spcPct val="150000"/>
              </a:lnSpc>
              <a:buClr>
                <a:schemeClr val="tx2"/>
              </a:buClr>
              <a:buFont typeface="Wingdings" panose="05000000000000000000" pitchFamily="2" charset="2"/>
              <a:buChar char="n"/>
            </a:pPr>
            <a:r>
              <a:rPr lang="zh-CN" altLang="en-US" dirty="0">
                <a:latin typeface="+mn-ea"/>
              </a:rPr>
              <a:t>同时，外设驱动可以独立于 </a:t>
            </a:r>
            <a:r>
              <a:rPr lang="en-US" altLang="zh-CN" dirty="0">
                <a:latin typeface="+mn-ea"/>
              </a:rPr>
              <a:t>OS </a:t>
            </a:r>
            <a:r>
              <a:rPr lang="zh-CN" altLang="en-US" dirty="0">
                <a:latin typeface="+mn-ea"/>
              </a:rPr>
              <a:t>的实现  </a:t>
            </a:r>
            <a:r>
              <a:rPr lang="en-US" altLang="zh-CN" dirty="0">
                <a:latin typeface="+mn-ea"/>
              </a:rPr>
              <a:t>-&gt;  </a:t>
            </a:r>
            <a:r>
              <a:rPr lang="zh-CN" altLang="en-US" dirty="0">
                <a:latin typeface="+mn-ea"/>
              </a:rPr>
              <a:t>实现一个跨 </a:t>
            </a:r>
            <a:r>
              <a:rPr lang="en-US" altLang="zh-CN" dirty="0">
                <a:latin typeface="+mn-ea"/>
              </a:rPr>
              <a:t>OS </a:t>
            </a:r>
            <a:r>
              <a:rPr lang="zh-CN" altLang="en-US" dirty="0">
                <a:latin typeface="+mn-ea"/>
              </a:rPr>
              <a:t>的驱动模块</a:t>
            </a:r>
            <a:endParaRPr lang="en-US" altLang="zh-CN" dirty="0">
              <a:latin typeface="+mn-ea"/>
            </a:endParaRPr>
          </a:p>
        </p:txBody>
      </p:sp>
      <p:sp>
        <p:nvSpPr>
          <p:cNvPr id="12" name="文本框 11">
            <a:extLst>
              <a:ext uri="{FF2B5EF4-FFF2-40B4-BE49-F238E27FC236}">
                <a16:creationId xmlns:a16="http://schemas.microsoft.com/office/drawing/2014/main" id="{4EBA3451-F9CC-8C83-0F57-083207FA70EE}"/>
              </a:ext>
            </a:extLst>
          </p:cNvPr>
          <p:cNvSpPr txBox="1"/>
          <p:nvPr/>
        </p:nvSpPr>
        <p:spPr>
          <a:xfrm>
            <a:off x="660399" y="4092594"/>
            <a:ext cx="10905960" cy="1705403"/>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同步：完成相应 </a:t>
            </a:r>
            <a:r>
              <a:rPr lang="en-US" altLang="zh-CN" dirty="0">
                <a:latin typeface="+mn-ea"/>
              </a:rPr>
              <a:t>I/O </a:t>
            </a:r>
            <a:r>
              <a:rPr lang="zh-CN" altLang="en-US" dirty="0">
                <a:latin typeface="+mn-ea"/>
              </a:rPr>
              <a:t>操作完成前，调用 </a:t>
            </a:r>
            <a:r>
              <a:rPr lang="en-US" altLang="zh-CN" dirty="0">
                <a:latin typeface="+mn-ea"/>
              </a:rPr>
              <a:t>I/O </a:t>
            </a:r>
            <a:r>
              <a:rPr lang="zh-CN" altLang="en-US" dirty="0">
                <a:latin typeface="+mn-ea"/>
              </a:rPr>
              <a:t>的程序不会返回继续执行</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异步：进行 </a:t>
            </a:r>
            <a:r>
              <a:rPr lang="en-US" altLang="zh-CN" dirty="0">
                <a:latin typeface="+mn-ea"/>
              </a:rPr>
              <a:t>I/O </a:t>
            </a:r>
            <a:r>
              <a:rPr lang="zh-CN" altLang="en-US" dirty="0">
                <a:latin typeface="+mn-ea"/>
              </a:rPr>
              <a:t>操作的调用工作后，直接返回继续执行接下来的程序，尽管规定的</a:t>
            </a:r>
            <a:r>
              <a:rPr lang="en-US" altLang="zh-CN" dirty="0">
                <a:latin typeface="+mn-ea"/>
              </a:rPr>
              <a:t>IO</a:t>
            </a:r>
            <a:r>
              <a:rPr lang="zh-CN" altLang="en-US" dirty="0">
                <a:latin typeface="+mn-ea"/>
              </a:rPr>
              <a:t>操作还未完成</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在 </a:t>
            </a:r>
            <a:r>
              <a:rPr lang="en-US" altLang="zh-CN" dirty="0">
                <a:latin typeface="+mn-ea"/>
              </a:rPr>
              <a:t>I/O </a:t>
            </a:r>
            <a:r>
              <a:rPr lang="zh-CN" altLang="en-US" dirty="0">
                <a:latin typeface="+mn-ea"/>
              </a:rPr>
              <a:t>密集型的应用场景中，</a:t>
            </a:r>
            <a:r>
              <a:rPr lang="zh-CN" altLang="zh-CN" dirty="0">
                <a:latin typeface="+mn-ea"/>
              </a:rPr>
              <a:t>采用异步编程，能够极大程度的提升</a:t>
            </a:r>
            <a:r>
              <a:rPr lang="zh-CN" altLang="en-US" dirty="0">
                <a:latin typeface="+mn-ea"/>
              </a:rPr>
              <a:t>系统</a:t>
            </a:r>
            <a:r>
              <a:rPr lang="zh-CN" altLang="zh-CN" dirty="0">
                <a:latin typeface="+mn-ea"/>
              </a:rPr>
              <a:t>的</a:t>
            </a:r>
            <a:r>
              <a:rPr lang="zh-CN" altLang="en-US" dirty="0">
                <a:latin typeface="+mn-ea"/>
              </a:rPr>
              <a:t>吞吐量和安全性</a:t>
            </a:r>
            <a:endParaRPr lang="en-US" altLang="zh-CN" dirty="0">
              <a:latin typeface="+mn-ea"/>
            </a:endParaRPr>
          </a:p>
          <a:p>
            <a:pPr marL="800100" lvl="2" indent="-342900" algn="just">
              <a:lnSpc>
                <a:spcPct val="150000"/>
              </a:lnSpc>
              <a:buClr>
                <a:schemeClr val="tx2"/>
              </a:buClr>
              <a:buFont typeface="Wingdings" panose="05000000000000000000" pitchFamily="2" charset="2"/>
              <a:buChar char="n"/>
            </a:pPr>
            <a:r>
              <a:rPr lang="zh-CN" altLang="zh-CN" dirty="0">
                <a:latin typeface="+mn-ea"/>
              </a:rPr>
              <a:t>采用无栈协程实现的异步</a:t>
            </a:r>
            <a:r>
              <a:rPr lang="zh-CN" altLang="en-US" dirty="0">
                <a:latin typeface="+mn-ea"/>
              </a:rPr>
              <a:t>，能够省去操作系统对于线程上下文切换、堆栈分配等性能和内存开销</a:t>
            </a:r>
            <a:endParaRPr lang="en-US" altLang="zh-CN" dirty="0">
              <a:latin typeface="+mn-ea"/>
            </a:endParaRPr>
          </a:p>
        </p:txBody>
      </p:sp>
    </p:spTree>
    <p:extLst>
      <p:ext uri="{BB962C8B-B14F-4D97-AF65-F5344CB8AC3E}">
        <p14:creationId xmlns:p14="http://schemas.microsoft.com/office/powerpoint/2010/main" val="267650416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选题背景和研究意义</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3" name="文本框 2">
            <a:extLst>
              <a:ext uri="{FF2B5EF4-FFF2-40B4-BE49-F238E27FC236}">
                <a16:creationId xmlns:a16="http://schemas.microsoft.com/office/drawing/2014/main" id="{38EDF5B3-5695-2EFA-E473-D154448C52B0}"/>
              </a:ext>
            </a:extLst>
          </p:cNvPr>
          <p:cNvSpPr txBox="1"/>
          <p:nvPr/>
        </p:nvSpPr>
        <p:spPr>
          <a:xfrm>
            <a:off x="643020" y="1339968"/>
            <a:ext cx="10905960" cy="3367397"/>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使用 </a:t>
            </a:r>
            <a:r>
              <a:rPr lang="en-US" altLang="zh-CN" dirty="0">
                <a:latin typeface="+mn-ea"/>
              </a:rPr>
              <a:t>Rust </a:t>
            </a:r>
            <a:r>
              <a:rPr lang="zh-CN" altLang="en-US" dirty="0">
                <a:latin typeface="+mn-ea"/>
              </a:rPr>
              <a:t>语言开发跨操作系统的异步驱动程序</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zh-CN" dirty="0">
                <a:latin typeface="+mn-ea"/>
              </a:rPr>
              <a:t>一门适合系统编程的新兴编程语言</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更安全（指针的使用）</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一些很好的语言特性：</a:t>
            </a:r>
            <a:r>
              <a:rPr lang="en-US" altLang="zh-CN" dirty="0">
                <a:latin typeface="+mn-ea"/>
              </a:rPr>
              <a:t>Rust Future</a:t>
            </a:r>
            <a:r>
              <a:rPr lang="zh-CN" altLang="en-US" dirty="0">
                <a:latin typeface="+mn-ea"/>
              </a:rPr>
              <a:t>等</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有效的包管理：</a:t>
            </a:r>
            <a:r>
              <a:rPr lang="en-US" altLang="zh-CN" dirty="0">
                <a:latin typeface="+mn-ea"/>
              </a:rPr>
              <a:t>Rust Cargo</a:t>
            </a:r>
            <a:r>
              <a:rPr lang="zh-CN" altLang="en-US" dirty="0">
                <a:latin typeface="+mn-ea"/>
              </a:rPr>
              <a:t>等</a:t>
            </a:r>
            <a:endParaRPr lang="en-US" altLang="zh-CN" dirty="0">
              <a:latin typeface="+mn-ea"/>
            </a:endParaRPr>
          </a:p>
          <a:p>
            <a:pPr algn="just">
              <a:lnSpc>
                <a:spcPct val="150000"/>
              </a:lnSpc>
              <a:buClr>
                <a:schemeClr val="tx2"/>
              </a:buClr>
            </a:pP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使用 </a:t>
            </a:r>
            <a:r>
              <a:rPr lang="en-US" altLang="zh-CN" dirty="0">
                <a:latin typeface="+mn-ea"/>
              </a:rPr>
              <a:t>RISC-V </a:t>
            </a:r>
            <a:r>
              <a:rPr lang="zh-CN" altLang="en-US" dirty="0">
                <a:latin typeface="+mn-ea"/>
              </a:rPr>
              <a:t>体系结构</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完全开源</a:t>
            </a:r>
          </a:p>
        </p:txBody>
      </p:sp>
    </p:spTree>
    <p:extLst>
      <p:ext uri="{BB962C8B-B14F-4D97-AF65-F5344CB8AC3E}">
        <p14:creationId xmlns:p14="http://schemas.microsoft.com/office/powerpoint/2010/main" val="39377500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r>
              <a:rPr lang="zh-CN" altLang="en-US" dirty="0"/>
              <a:t>国内外研究概况</a:t>
            </a:r>
          </a:p>
        </p:txBody>
      </p:sp>
      <p:sp>
        <p:nvSpPr>
          <p:cNvPr id="4" name="文本框 3">
            <a:extLst>
              <a:ext uri="{FF2B5EF4-FFF2-40B4-BE49-F238E27FC236}">
                <a16:creationId xmlns:a16="http://schemas.microsoft.com/office/drawing/2014/main" id="{27F5633C-863D-9269-ADDB-464508DEC066}"/>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3" name="文本框 2">
            <a:extLst>
              <a:ext uri="{FF2B5EF4-FFF2-40B4-BE49-F238E27FC236}">
                <a16:creationId xmlns:a16="http://schemas.microsoft.com/office/drawing/2014/main" id="{DAA73B85-9270-DA8A-F2CC-5DA898045898}"/>
              </a:ext>
            </a:extLst>
          </p:cNvPr>
          <p:cNvSpPr txBox="1"/>
          <p:nvPr/>
        </p:nvSpPr>
        <p:spPr>
          <a:xfrm>
            <a:off x="643020" y="1339968"/>
            <a:ext cx="10905960" cy="4198393"/>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研究异步</a:t>
            </a:r>
            <a:r>
              <a:rPr lang="en-US" altLang="zh-CN" dirty="0">
                <a:latin typeface="+mn-ea"/>
              </a:rPr>
              <a:t>I/O</a:t>
            </a:r>
            <a:r>
              <a:rPr lang="zh-CN" altLang="en-US" dirty="0">
                <a:latin typeface="+mn-ea"/>
              </a:rPr>
              <a:t>以及如何实现异步</a:t>
            </a:r>
            <a:r>
              <a:rPr lang="en-US" altLang="zh-CN" dirty="0">
                <a:latin typeface="+mn-ea"/>
              </a:rPr>
              <a:t>I/O</a:t>
            </a:r>
          </a:p>
          <a:p>
            <a:pPr marL="800100" lvl="1" indent="-342900" algn="just">
              <a:lnSpc>
                <a:spcPct val="150000"/>
              </a:lnSpc>
              <a:buClr>
                <a:schemeClr val="tx2"/>
              </a:buClr>
              <a:buFont typeface="Wingdings" panose="05000000000000000000" pitchFamily="2" charset="2"/>
              <a:buChar char="n"/>
            </a:pPr>
            <a:r>
              <a:rPr lang="zh-CN" altLang="en-US" dirty="0">
                <a:latin typeface="+mn-ea"/>
              </a:rPr>
              <a:t>操作系统支持的多线程</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使用语言特性（函数回调，</a:t>
            </a:r>
            <a:r>
              <a:rPr lang="en-US" altLang="zh-CN" dirty="0">
                <a:latin typeface="+mn-ea"/>
              </a:rPr>
              <a:t>Future</a:t>
            </a:r>
            <a:r>
              <a:rPr lang="zh-CN" altLang="en-US" dirty="0">
                <a:latin typeface="+mn-ea"/>
              </a:rPr>
              <a:t>等），进行异步编程</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在开发的系统中加入异步模块以提升整个系统的性能和安全性</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在实时系统中加入异步模块提升系统的安全性</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当前，</a:t>
            </a:r>
            <a:r>
              <a:rPr lang="zh-CN" altLang="zh-CN" dirty="0">
                <a:latin typeface="+mn-ea"/>
              </a:rPr>
              <a:t>使用</a:t>
            </a:r>
            <a:r>
              <a:rPr lang="en-US" altLang="zh-CN" dirty="0">
                <a:latin typeface="+mn-ea"/>
              </a:rPr>
              <a:t>Rust</a:t>
            </a:r>
            <a:r>
              <a:rPr lang="zh-CN" altLang="zh-CN" dirty="0">
                <a:latin typeface="+mn-ea"/>
              </a:rPr>
              <a:t>语言编写操作系统组件逐渐成为趋势</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en-US" altLang="zh-CN" dirty="0">
                <a:latin typeface="+mn-ea"/>
              </a:rPr>
              <a:t>Linux </a:t>
            </a:r>
            <a:r>
              <a:rPr lang="zh-CN" altLang="en-US" dirty="0">
                <a:latin typeface="+mn-ea"/>
              </a:rPr>
              <a:t>的硬件驱动模块的 </a:t>
            </a:r>
            <a:r>
              <a:rPr lang="en-US" altLang="zh-CN" dirty="0">
                <a:latin typeface="+mn-ea"/>
              </a:rPr>
              <a:t>Rust </a:t>
            </a:r>
            <a:r>
              <a:rPr lang="zh-CN" altLang="en-US" dirty="0">
                <a:latin typeface="+mn-ea"/>
              </a:rPr>
              <a:t>改造</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en-US" altLang="zh-CN" dirty="0">
                <a:latin typeface="+mn-ea"/>
              </a:rPr>
              <a:t>Rust </a:t>
            </a:r>
            <a:r>
              <a:rPr lang="zh-CN" altLang="en-US" dirty="0">
                <a:latin typeface="+mn-ea"/>
              </a:rPr>
              <a:t>社区中对不同硬件驱动模块的开发</a:t>
            </a:r>
            <a:endParaRPr lang="en-US" altLang="zh-CN" dirty="0">
              <a:latin typeface="+mn-ea"/>
            </a:endParaRPr>
          </a:p>
        </p:txBody>
      </p:sp>
      <p:sp>
        <p:nvSpPr>
          <p:cNvPr id="7" name="文本框 6">
            <a:extLst>
              <a:ext uri="{FF2B5EF4-FFF2-40B4-BE49-F238E27FC236}">
                <a16:creationId xmlns:a16="http://schemas.microsoft.com/office/drawing/2014/main" id="{05A72942-1D98-0152-B5D4-403D48C772DF}"/>
              </a:ext>
            </a:extLst>
          </p:cNvPr>
          <p:cNvSpPr txBox="1"/>
          <p:nvPr/>
        </p:nvSpPr>
        <p:spPr>
          <a:xfrm>
            <a:off x="6195768" y="3429000"/>
            <a:ext cx="5917676" cy="707886"/>
          </a:xfrm>
          <a:prstGeom prst="rect">
            <a:avLst/>
          </a:prstGeom>
          <a:noFill/>
        </p:spPr>
        <p:txBody>
          <a:bodyPr wrap="square">
            <a:spAutoFit/>
          </a:bodyPr>
          <a:lstStyle/>
          <a:p>
            <a:pPr algn="just"/>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[7] Zhu L , Huang L , Fu P ,et </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al.The</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 upgrade to the EAST poloidal field power supply monitoring system[J].Fusion Engineering and Design, 2021, 172(10):112757.DOI:10.1016/j.fusengdes.2021.112757.</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[8] Kwon G , Lee W , Lee T ,et </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al.Development</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 of a real-time data archive system for a KSTAR real-time network[J].Fusion Engineering and Design, 2018, 127(</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feb.</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):202-206.DOI:10.1016/j.fusengdes.2018.01.019.</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641089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1020" y="1274747"/>
            <a:ext cx="10915669" cy="3788153"/>
          </a:xfrm>
          <a:prstGeom prst="rect">
            <a:avLst/>
          </a:prstGeom>
          <a:noFill/>
        </p:spPr>
        <p:txBody>
          <a:bodyPr wrap="square" rtlCol="0">
            <a:spAutoFit/>
          </a:bodyPr>
          <a:lstStyle/>
          <a:p>
            <a:pPr algn="just">
              <a:lnSpc>
                <a:spcPct val="150000"/>
              </a:lnSpc>
              <a:buClr>
                <a:schemeClr val="tx2"/>
              </a:buClr>
            </a:pPr>
            <a:r>
              <a:rPr lang="zh-CN" altLang="en-US" dirty="0">
                <a:latin typeface="+mn-ea"/>
              </a:rPr>
              <a:t>研究目标：</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使用 </a:t>
            </a:r>
            <a:r>
              <a:rPr lang="en-US" altLang="zh-CN" dirty="0">
                <a:latin typeface="+mn-ea"/>
              </a:rPr>
              <a:t>Rust </a:t>
            </a:r>
            <a:r>
              <a:rPr lang="zh-CN" altLang="en-US" dirty="0">
                <a:latin typeface="+mn-ea"/>
              </a:rPr>
              <a:t>语言针对几个特定的硬件，开发跨操作系统的异步驱动模块，并对该异步驱动模块的性能与传统的同步驱动模块的性能在一定条件下进行比较，最终得出异步驱动模块相较于同步驱动模块的优势。</a:t>
            </a:r>
            <a:endParaRPr lang="en-US" altLang="zh-CN" dirty="0">
              <a:latin typeface="+mn-ea"/>
            </a:endParaRPr>
          </a:p>
          <a:p>
            <a:pPr algn="just">
              <a:lnSpc>
                <a:spcPct val="150000"/>
              </a:lnSpc>
              <a:buClr>
                <a:schemeClr val="tx2"/>
              </a:buClr>
            </a:pPr>
            <a:endParaRPr lang="en-US" altLang="zh-CN" dirty="0">
              <a:latin typeface="+mn-ea"/>
            </a:endParaRPr>
          </a:p>
          <a:p>
            <a:pPr algn="just">
              <a:lnSpc>
                <a:spcPct val="150000"/>
              </a:lnSpc>
              <a:buClr>
                <a:schemeClr val="tx2"/>
              </a:buClr>
            </a:pPr>
            <a:r>
              <a:rPr lang="zh-CN" altLang="en-US" dirty="0">
                <a:latin typeface="+mn-ea"/>
              </a:rPr>
              <a:t>研究内容：</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zh-CN" dirty="0">
                <a:latin typeface="+mn-ea"/>
              </a:rPr>
              <a:t>针对 </a:t>
            </a:r>
            <a:r>
              <a:rPr lang="en-US" altLang="zh-CN" dirty="0">
                <a:latin typeface="+mn-ea"/>
              </a:rPr>
              <a:t>QEMU </a:t>
            </a:r>
            <a:r>
              <a:rPr lang="zh-CN" altLang="zh-CN" dirty="0">
                <a:latin typeface="+mn-ea"/>
              </a:rPr>
              <a:t>模拟器中提供的虚拟串口，为</a:t>
            </a:r>
            <a:r>
              <a:rPr lang="en-US" altLang="zh-CN" dirty="0" err="1">
                <a:latin typeface="+mn-ea"/>
              </a:rPr>
              <a:t>rCore</a:t>
            </a:r>
            <a:r>
              <a:rPr lang="en-US" altLang="zh-CN" dirty="0">
                <a:latin typeface="+mn-ea"/>
              </a:rPr>
              <a:t>-N</a:t>
            </a:r>
            <a:r>
              <a:rPr lang="zh-CN" altLang="zh-CN" dirty="0">
                <a:latin typeface="+mn-ea"/>
              </a:rPr>
              <a:t>，</a:t>
            </a:r>
            <a:r>
              <a:rPr lang="en-US" altLang="zh-CN" dirty="0">
                <a:latin typeface="+mn-ea"/>
              </a:rPr>
              <a:t>Alien</a:t>
            </a:r>
            <a:r>
              <a:rPr lang="zh-CN" altLang="zh-CN" dirty="0">
                <a:latin typeface="+mn-ea"/>
              </a:rPr>
              <a:t>，</a:t>
            </a:r>
            <a:r>
              <a:rPr lang="en-US" altLang="zh-CN" dirty="0" err="1">
                <a:latin typeface="+mn-ea"/>
              </a:rPr>
              <a:t>ArceOS</a:t>
            </a:r>
            <a:r>
              <a:rPr lang="zh-CN" altLang="zh-CN" dirty="0">
                <a:latin typeface="+mn-ea"/>
              </a:rPr>
              <a:t>以及</a:t>
            </a:r>
            <a:r>
              <a:rPr lang="en-US" altLang="zh-CN" dirty="0">
                <a:latin typeface="+mn-ea"/>
              </a:rPr>
              <a:t>Linux</a:t>
            </a:r>
            <a:r>
              <a:rPr lang="zh-CN" altLang="zh-CN" dirty="0">
                <a:latin typeface="+mn-ea"/>
              </a:rPr>
              <a:t>提供异步串口驱动</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zh-CN" dirty="0">
                <a:latin typeface="+mn-ea"/>
              </a:rPr>
              <a:t>针对</a:t>
            </a:r>
            <a:r>
              <a:rPr lang="en-US" altLang="zh-CN" dirty="0">
                <a:latin typeface="+mn-ea"/>
              </a:rPr>
              <a:t> QEMU </a:t>
            </a:r>
            <a:r>
              <a:rPr lang="zh-CN" altLang="zh-CN" dirty="0">
                <a:latin typeface="+mn-ea"/>
              </a:rPr>
              <a:t>模拟器中提供的虚拟网卡，为</a:t>
            </a:r>
            <a:r>
              <a:rPr lang="en-US" altLang="zh-CN" dirty="0" err="1">
                <a:latin typeface="+mn-ea"/>
              </a:rPr>
              <a:t>rCore</a:t>
            </a:r>
            <a:r>
              <a:rPr lang="en-US" altLang="zh-CN" dirty="0">
                <a:latin typeface="+mn-ea"/>
              </a:rPr>
              <a:t>-N</a:t>
            </a:r>
            <a:r>
              <a:rPr lang="zh-CN" altLang="zh-CN" dirty="0">
                <a:latin typeface="+mn-ea"/>
              </a:rPr>
              <a:t>，</a:t>
            </a:r>
            <a:r>
              <a:rPr lang="en-US" altLang="zh-CN" dirty="0">
                <a:latin typeface="+mn-ea"/>
              </a:rPr>
              <a:t>Alien</a:t>
            </a:r>
            <a:r>
              <a:rPr lang="zh-CN" altLang="zh-CN" dirty="0">
                <a:latin typeface="+mn-ea"/>
              </a:rPr>
              <a:t>，</a:t>
            </a:r>
            <a:r>
              <a:rPr lang="en-US" altLang="zh-CN" dirty="0" err="1">
                <a:latin typeface="+mn-ea"/>
              </a:rPr>
              <a:t>ArceOS</a:t>
            </a:r>
            <a:r>
              <a:rPr lang="zh-CN" altLang="zh-CN" dirty="0">
                <a:latin typeface="+mn-ea"/>
              </a:rPr>
              <a:t>以及</a:t>
            </a:r>
            <a:r>
              <a:rPr lang="en-US" altLang="zh-CN" dirty="0">
                <a:latin typeface="+mn-ea"/>
              </a:rPr>
              <a:t>Linux</a:t>
            </a:r>
            <a:r>
              <a:rPr lang="zh-CN" altLang="zh-CN" dirty="0">
                <a:latin typeface="+mn-ea"/>
              </a:rPr>
              <a:t>提供异步网卡驱动</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zh-CN" dirty="0">
                <a:latin typeface="+mn-ea"/>
              </a:rPr>
              <a:t>针对</a:t>
            </a:r>
            <a:r>
              <a:rPr lang="en-US" altLang="zh-CN" dirty="0">
                <a:latin typeface="+mn-ea"/>
              </a:rPr>
              <a:t>Starfive2</a:t>
            </a:r>
            <a:r>
              <a:rPr lang="zh-CN" altLang="zh-CN" dirty="0">
                <a:latin typeface="+mn-ea"/>
              </a:rPr>
              <a:t>开发板上的各种硬件，给出相应的异步驱动实现；</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zh-CN" dirty="0">
                <a:latin typeface="+mn-ea"/>
              </a:rPr>
              <a:t>并设计对比实验，对以上所实现的硬件驱动的性能进行分析。</a:t>
            </a:r>
            <a:endParaRPr lang="en-US" altLang="zh-CN" dirty="0">
              <a:latin typeface="+mn-ea"/>
            </a:endParaRPr>
          </a:p>
        </p:txBody>
      </p:sp>
      <p:sp>
        <p:nvSpPr>
          <p:cNvPr id="9" name="标题 8"/>
          <p:cNvSpPr>
            <a:spLocks noGrp="1"/>
          </p:cNvSpPr>
          <p:nvPr>
            <p:ph type="title"/>
          </p:nvPr>
        </p:nvSpPr>
        <p:spPr/>
        <p:txBody>
          <a:bodyPr/>
          <a:lstStyle/>
          <a:p>
            <a:r>
              <a:rPr lang="zh-CN" altLang="en-US" dirty="0"/>
              <a:t>研究目标与内容</a:t>
            </a:r>
          </a:p>
        </p:txBody>
      </p:sp>
      <p:sp>
        <p:nvSpPr>
          <p:cNvPr id="5" name="文本框 4"/>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extLst>
      <p:ext uri="{BB962C8B-B14F-4D97-AF65-F5344CB8AC3E}">
        <p14:creationId xmlns:p14="http://schemas.microsoft.com/office/powerpoint/2010/main" val="382192534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300" y="1293600"/>
            <a:ext cx="10498347" cy="3789627"/>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en-US" altLang="zh-CN" dirty="0">
                <a:latin typeface="+mn-ea"/>
              </a:rPr>
              <a:t>2023</a:t>
            </a:r>
            <a:r>
              <a:rPr lang="zh-CN" altLang="zh-CN" dirty="0">
                <a:latin typeface="+mn-ea"/>
              </a:rPr>
              <a:t>年</a:t>
            </a:r>
            <a:r>
              <a:rPr lang="en-US" altLang="zh-CN" dirty="0">
                <a:latin typeface="+mn-ea"/>
              </a:rPr>
              <a:t>12</a:t>
            </a:r>
            <a:r>
              <a:rPr lang="zh-CN" altLang="zh-CN" dirty="0">
                <a:latin typeface="+mn-ea"/>
              </a:rPr>
              <a:t>月</a:t>
            </a:r>
            <a:r>
              <a:rPr lang="en-US" altLang="zh-CN" dirty="0">
                <a:latin typeface="+mn-ea"/>
              </a:rPr>
              <a:t>				</a:t>
            </a:r>
            <a:r>
              <a:rPr lang="zh-CN" altLang="zh-CN" dirty="0">
                <a:latin typeface="+mn-ea"/>
              </a:rPr>
              <a:t>确定研究选题</a:t>
            </a:r>
          </a:p>
          <a:p>
            <a:pPr marL="342900" indent="-342900" algn="just">
              <a:lnSpc>
                <a:spcPct val="150000"/>
              </a:lnSpc>
              <a:buClr>
                <a:schemeClr val="tx2"/>
              </a:buClr>
              <a:buFont typeface="Wingdings" panose="05000000000000000000" pitchFamily="2" charset="2"/>
              <a:buChar char="n"/>
            </a:pPr>
            <a:r>
              <a:rPr lang="en-US" altLang="zh-CN" dirty="0">
                <a:latin typeface="+mn-ea"/>
              </a:rPr>
              <a:t>2023</a:t>
            </a:r>
            <a:r>
              <a:rPr lang="zh-CN" altLang="zh-CN" dirty="0">
                <a:latin typeface="+mn-ea"/>
              </a:rPr>
              <a:t>年</a:t>
            </a:r>
            <a:r>
              <a:rPr lang="en-US" altLang="zh-CN" dirty="0">
                <a:latin typeface="+mn-ea"/>
              </a:rPr>
              <a:t>12</a:t>
            </a:r>
            <a:r>
              <a:rPr lang="zh-CN" altLang="zh-CN" dirty="0">
                <a:latin typeface="+mn-ea"/>
              </a:rPr>
              <a:t>月</a:t>
            </a:r>
            <a:r>
              <a:rPr lang="en-US" altLang="zh-CN" dirty="0">
                <a:latin typeface="+mn-ea"/>
              </a:rPr>
              <a:t> 	   —— 2024</a:t>
            </a:r>
            <a:r>
              <a:rPr lang="zh-CN" altLang="zh-CN" dirty="0">
                <a:latin typeface="+mn-ea"/>
              </a:rPr>
              <a:t>年</a:t>
            </a:r>
            <a:r>
              <a:rPr lang="en-US" altLang="zh-CN" dirty="0">
                <a:latin typeface="+mn-ea"/>
              </a:rPr>
              <a:t>1</a:t>
            </a:r>
            <a:r>
              <a:rPr lang="zh-CN" altLang="zh-CN" dirty="0">
                <a:latin typeface="+mn-ea"/>
              </a:rPr>
              <a:t>月下旬</a:t>
            </a:r>
            <a:r>
              <a:rPr lang="en-US" altLang="zh-CN" dirty="0">
                <a:latin typeface="+mn-ea"/>
              </a:rPr>
              <a:t>	</a:t>
            </a:r>
            <a:r>
              <a:rPr lang="zh-CN" altLang="zh-CN" dirty="0">
                <a:latin typeface="+mn-ea"/>
              </a:rPr>
              <a:t>调研、学习相关知识；设计</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1</a:t>
            </a:r>
            <a:r>
              <a:rPr lang="zh-CN" altLang="zh-CN" dirty="0">
                <a:latin typeface="+mn-ea"/>
              </a:rPr>
              <a:t>月下旬</a:t>
            </a:r>
            <a:r>
              <a:rPr lang="en-US" altLang="zh-CN" dirty="0">
                <a:latin typeface="+mn-ea"/>
              </a:rPr>
              <a:t>			</a:t>
            </a:r>
            <a:r>
              <a:rPr lang="zh-CN" altLang="zh-CN" dirty="0">
                <a:latin typeface="+mn-ea"/>
              </a:rPr>
              <a:t>进行开题答辩工作</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1</a:t>
            </a:r>
            <a:r>
              <a:rPr lang="zh-CN" altLang="zh-CN" dirty="0">
                <a:latin typeface="+mn-ea"/>
              </a:rPr>
              <a:t>月下旬</a:t>
            </a:r>
            <a:r>
              <a:rPr lang="en-US" altLang="zh-CN" dirty="0">
                <a:latin typeface="+mn-ea"/>
              </a:rPr>
              <a:t> —— </a:t>
            </a:r>
            <a:r>
              <a:rPr lang="en-US" altLang="zh-CN" b="1" dirty="0">
                <a:latin typeface="+mn-ea"/>
              </a:rPr>
              <a:t>2024</a:t>
            </a:r>
            <a:r>
              <a:rPr lang="zh-CN" altLang="zh-CN" b="1" dirty="0">
                <a:latin typeface="+mn-ea"/>
              </a:rPr>
              <a:t>年</a:t>
            </a:r>
            <a:r>
              <a:rPr lang="en-US" altLang="zh-CN" b="1" dirty="0">
                <a:latin typeface="+mn-ea"/>
              </a:rPr>
              <a:t>3</a:t>
            </a:r>
            <a:r>
              <a:rPr lang="zh-CN" altLang="zh-CN" b="1" dirty="0">
                <a:latin typeface="+mn-ea"/>
              </a:rPr>
              <a:t>月初</a:t>
            </a:r>
            <a:r>
              <a:rPr lang="en-US" altLang="zh-CN" dirty="0">
                <a:latin typeface="+mn-ea"/>
              </a:rPr>
              <a:t>	</a:t>
            </a:r>
            <a:r>
              <a:rPr lang="zh-CN" altLang="zh-CN" b="1" dirty="0">
                <a:latin typeface="+mn-ea"/>
              </a:rPr>
              <a:t>进行异步串口驱动的开发和测试</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3</a:t>
            </a:r>
            <a:r>
              <a:rPr lang="zh-CN" altLang="zh-CN" dirty="0">
                <a:latin typeface="+mn-ea"/>
              </a:rPr>
              <a:t>月初</a:t>
            </a:r>
            <a:r>
              <a:rPr lang="en-US" altLang="zh-CN" dirty="0">
                <a:latin typeface="+mn-ea"/>
              </a:rPr>
              <a:t> 	  —— </a:t>
            </a:r>
            <a:r>
              <a:rPr lang="en-US" altLang="zh-CN" b="1" dirty="0">
                <a:latin typeface="+mn-ea"/>
              </a:rPr>
              <a:t>2024</a:t>
            </a:r>
            <a:r>
              <a:rPr lang="zh-CN" altLang="zh-CN" b="1" dirty="0">
                <a:latin typeface="+mn-ea"/>
              </a:rPr>
              <a:t>年</a:t>
            </a:r>
            <a:r>
              <a:rPr lang="en-US" altLang="zh-CN" b="1" dirty="0">
                <a:latin typeface="+mn-ea"/>
              </a:rPr>
              <a:t>4</a:t>
            </a:r>
            <a:r>
              <a:rPr lang="zh-CN" altLang="zh-CN" b="1" dirty="0">
                <a:latin typeface="+mn-ea"/>
              </a:rPr>
              <a:t>月</a:t>
            </a:r>
            <a:r>
              <a:rPr lang="en-US" altLang="zh-CN" dirty="0">
                <a:latin typeface="+mn-ea"/>
              </a:rPr>
              <a:t>	</a:t>
            </a:r>
            <a:r>
              <a:rPr lang="zh-CN" altLang="zh-CN" b="1" dirty="0">
                <a:latin typeface="+mn-ea"/>
              </a:rPr>
              <a:t>进行异步网卡驱动的开发和测试</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4</a:t>
            </a:r>
            <a:r>
              <a:rPr lang="zh-CN" altLang="zh-CN" dirty="0">
                <a:latin typeface="+mn-ea"/>
              </a:rPr>
              <a:t>月</a:t>
            </a:r>
            <a:r>
              <a:rPr lang="en-US" altLang="zh-CN" dirty="0">
                <a:latin typeface="+mn-ea"/>
              </a:rPr>
              <a:t>				</a:t>
            </a:r>
            <a:r>
              <a:rPr lang="zh-CN" altLang="zh-CN" dirty="0">
                <a:latin typeface="+mn-ea"/>
              </a:rPr>
              <a:t>进行中期检查工作</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4</a:t>
            </a:r>
            <a:r>
              <a:rPr lang="zh-CN" altLang="zh-CN" dirty="0">
                <a:latin typeface="+mn-ea"/>
              </a:rPr>
              <a:t>月</a:t>
            </a:r>
            <a:r>
              <a:rPr lang="en-US" altLang="zh-CN" dirty="0">
                <a:latin typeface="+mn-ea"/>
              </a:rPr>
              <a:t>       —— </a:t>
            </a:r>
            <a:r>
              <a:rPr lang="en-US" altLang="zh-CN" b="1" dirty="0">
                <a:latin typeface="+mn-ea"/>
              </a:rPr>
              <a:t>2024</a:t>
            </a:r>
            <a:r>
              <a:rPr lang="zh-CN" altLang="zh-CN" b="1" dirty="0">
                <a:latin typeface="+mn-ea"/>
              </a:rPr>
              <a:t>年</a:t>
            </a:r>
            <a:r>
              <a:rPr lang="en-US" altLang="zh-CN" b="1" dirty="0">
                <a:latin typeface="+mn-ea"/>
              </a:rPr>
              <a:t>5</a:t>
            </a:r>
            <a:r>
              <a:rPr lang="zh-CN" altLang="zh-CN" b="1" dirty="0">
                <a:latin typeface="+mn-ea"/>
              </a:rPr>
              <a:t>月</a:t>
            </a:r>
            <a:r>
              <a:rPr lang="en-US" altLang="zh-CN" dirty="0">
                <a:latin typeface="+mn-ea"/>
              </a:rPr>
              <a:t>	</a:t>
            </a:r>
            <a:r>
              <a:rPr lang="zh-CN" altLang="zh-CN" b="1" dirty="0">
                <a:latin typeface="+mn-ea"/>
              </a:rPr>
              <a:t>进行</a:t>
            </a:r>
            <a:r>
              <a:rPr lang="en-US" altLang="zh-CN" b="1" dirty="0">
                <a:latin typeface="+mn-ea"/>
              </a:rPr>
              <a:t>Starfive2 </a:t>
            </a:r>
            <a:r>
              <a:rPr lang="zh-CN" altLang="zh-CN" b="1" dirty="0">
                <a:latin typeface="+mn-ea"/>
              </a:rPr>
              <a:t>板子上异步驱动的开发和测试</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5</a:t>
            </a:r>
            <a:r>
              <a:rPr lang="zh-CN" altLang="zh-CN" dirty="0">
                <a:latin typeface="+mn-ea"/>
              </a:rPr>
              <a:t>月</a:t>
            </a:r>
            <a:r>
              <a:rPr lang="en-US" altLang="zh-CN" dirty="0">
                <a:latin typeface="+mn-ea"/>
              </a:rPr>
              <a:t>				</a:t>
            </a:r>
            <a:r>
              <a:rPr lang="zh-CN" altLang="zh-CN" dirty="0">
                <a:latin typeface="+mn-ea"/>
              </a:rPr>
              <a:t>进行论文</a:t>
            </a:r>
            <a:r>
              <a:rPr lang="zh-CN" altLang="en-US" dirty="0">
                <a:latin typeface="+mn-ea"/>
              </a:rPr>
              <a:t>编写和提交</a:t>
            </a:r>
            <a:endParaRPr lang="zh-CN" altLang="zh-CN" dirty="0">
              <a:latin typeface="+mn-ea"/>
            </a:endParaRP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6</a:t>
            </a:r>
            <a:r>
              <a:rPr lang="zh-CN" altLang="zh-CN" dirty="0">
                <a:latin typeface="+mn-ea"/>
              </a:rPr>
              <a:t>月</a:t>
            </a:r>
            <a:r>
              <a:rPr lang="en-US" altLang="zh-CN" dirty="0">
                <a:latin typeface="+mn-ea"/>
              </a:rPr>
              <a:t>				</a:t>
            </a:r>
            <a:r>
              <a:rPr lang="zh-CN" altLang="zh-CN" dirty="0">
                <a:latin typeface="+mn-ea"/>
              </a:rPr>
              <a:t>进行毕业设计答辩</a:t>
            </a:r>
          </a:p>
        </p:txBody>
      </p:sp>
      <p:sp>
        <p:nvSpPr>
          <p:cNvPr id="9" name="标题 8"/>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r>
              <a:rPr lang="zh-CN" altLang="en-US" dirty="0"/>
              <a:t>研究计划与安排</a:t>
            </a:r>
          </a:p>
        </p:txBody>
      </p:sp>
      <p:sp>
        <p:nvSpPr>
          <p:cNvPr id="5" name="文本框 4"/>
          <p:cNvSpPr txBox="1">
            <a:spLocks noChangeArrowheads="1"/>
          </p:cNvSpPr>
          <p:nvPr/>
        </p:nvSpPr>
        <p:spPr bwMode="auto">
          <a:xfrm>
            <a:off x="413913" y="178336"/>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4</a:t>
            </a:r>
            <a:endParaRPr lang="zh-CN" altLang="en-US" sz="3600" b="1" dirty="0">
              <a:solidFill>
                <a:schemeClr val="bg1"/>
              </a:solidFill>
            </a:endParaRPr>
          </a:p>
        </p:txBody>
      </p:sp>
    </p:spTree>
    <p:extLst>
      <p:ext uri="{BB962C8B-B14F-4D97-AF65-F5344CB8AC3E}">
        <p14:creationId xmlns:p14="http://schemas.microsoft.com/office/powerpoint/2010/main" val="89506112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5" y="2336758"/>
            <a:ext cx="8524408" cy="144655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谢谢观看</a:t>
            </a:r>
            <a:endParaRPr kumimoji="0" lang="en-US" altLang="zh-CN" sz="4400" b="0"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a:t>
            </a:r>
            <a:r>
              <a:rPr lang="zh-CN" altLang="en-US" sz="1200" spc="100" dirty="0">
                <a:solidFill>
                  <a:prstClr val="white"/>
                </a:solidFill>
                <a:latin typeface="微软雅黑"/>
                <a:ea typeface="微软雅黑" panose="020B0503020204020204" pitchFamily="34" charset="-122"/>
                <a:cs typeface="+mn-ea"/>
                <a:sym typeface="+mn-lt"/>
              </a:rPr>
              <a:t>林  晨</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a:t>
            </a:r>
            <a:r>
              <a:rPr lang="zh-CN" altLang="en-US" sz="1200" spc="100" dirty="0">
                <a:solidFill>
                  <a:prstClr val="white"/>
                </a:solidFill>
                <a:latin typeface="微软雅黑"/>
                <a:ea typeface="微软雅黑" panose="020B0503020204020204" pitchFamily="34" charset="-122"/>
                <a:cs typeface="+mn-ea"/>
                <a:sym typeface="+mn-lt"/>
              </a:rPr>
              <a:t>陆慧梅</a:t>
            </a:r>
            <a:endPar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p:txBody>
      </p:sp>
    </p:spTree>
    <p:extLst>
      <p:ext uri="{BB962C8B-B14F-4D97-AF65-F5344CB8AC3E}">
        <p14:creationId xmlns:p14="http://schemas.microsoft.com/office/powerpoint/2010/main" val="384717846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782</Words>
  <Application>Microsoft Office PowerPoint</Application>
  <PresentationFormat>宽屏</PresentationFormat>
  <Paragraphs>81</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等线</vt:lpstr>
      <vt:lpstr>等线 Light</vt:lpstr>
      <vt:lpstr>微软雅黑</vt:lpstr>
      <vt:lpstr>微软雅黑 Light</vt:lpstr>
      <vt:lpstr>Arial</vt:lpstr>
      <vt:lpstr>Century Gothic</vt:lpstr>
      <vt:lpstr>Wingdings</vt:lpstr>
      <vt:lpstr>Office 主题​​</vt:lpstr>
      <vt:lpstr>封2​​</vt:lpstr>
      <vt:lpstr>跨操作系统的异步驱动模块设计与实现</vt:lpstr>
      <vt:lpstr>PowerPoint 演示文稿</vt:lpstr>
      <vt:lpstr>选题背景和研究意义</vt:lpstr>
      <vt:lpstr>选题背景和研究意义</vt:lpstr>
      <vt:lpstr>国内外研究概况</vt:lpstr>
      <vt:lpstr>研究目标与内容</vt:lpstr>
      <vt:lpstr>研究计划与安排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北京理工大学 毕业设计论文答辩模板</dc:title>
  <dc:creator>晨 林</dc:creator>
  <cp:lastModifiedBy>晨 林</cp:lastModifiedBy>
  <cp:revision>75</cp:revision>
  <dcterms:created xsi:type="dcterms:W3CDTF">2023-12-28T01:26:28Z</dcterms:created>
  <dcterms:modified xsi:type="dcterms:W3CDTF">2024-01-25T00:08:54Z</dcterms:modified>
</cp:coreProperties>
</file>