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B4A98-7E0B-203C-731A-84EB3A8C1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E93257-DE3D-25DC-3B7E-9C5C22F02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A846C-557E-04FC-D4B3-0865A277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AF24C-4F6F-7EAE-8D67-50697A30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F4D3A9-94A9-839A-D362-01980A4B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67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B07F8-AE8E-7577-7A1D-5622C7F2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CD19A-DBF5-D4F1-C0C6-269D40CF1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136F2-4A8D-9D5D-2A5E-7DA0D491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A3FA2-C930-B04D-AAD6-E96102A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E484-BCB1-835B-22CE-B84A69AD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8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0FEE9A-49CE-F6E9-E3CF-239576C1D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2D855-86D5-F15D-7975-E2679DA8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F1B38-565B-AF25-7F78-FF435F4A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EE6F2-06C2-AA81-2607-0A246BCC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74417-0837-49EA-292B-C827AFE6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6513-C1C6-B8B8-6A33-E565F32F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2F8AB-0312-E61D-7844-DAEC6851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0FDEA-2B7E-585D-A2E8-09047CAB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F4A73-2087-1052-F052-C5CC09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430E7-37F9-3501-BEB7-89AC89BE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8A624-3914-ACE7-87CB-F978CA3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6A7E8-1498-3E2D-A08B-9C968E9D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426EB-0B90-8D35-C97F-469B998B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D95DF-0264-0F1C-6F3C-89801676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F5229-3C02-811B-36BD-9205A855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3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52EB4-EBA9-8D89-6F0F-0FF1C5AC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F74B0-D67A-9AC3-594F-1112ACD21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05AA19-CF0E-2975-26CE-D034AEE63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48B2D-5B0C-4218-E401-196D925E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A7E2B-E33E-4EEB-6CB9-E5A531F5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654DF-5E3C-BBB4-E0DC-15BB115E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8442-0F28-6381-A438-CE32F1DD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90A55-FFBD-E311-269D-11DE0A63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39A6B-ABAC-8269-0464-2054AE8D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963288-A35A-0D56-8726-FE144C619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8C40E-5138-B1E7-BB48-766C419D8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29F8D-81E4-956A-7ED3-941467CB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4B174-6071-AFE4-E8FB-C2F03D7D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19C765-2EDD-A5CF-D274-BE2253E6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8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2635E-CC4F-56ED-99AB-8F953FB5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291CF-2348-713E-F910-DD26E20B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839C34-53EA-CF35-D932-8DBDD398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DDD275-EF32-FB62-AB36-AA413EEB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9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C41897-7E7A-F50C-5ECE-43EE3B98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DCB0A9-1FE2-3C4C-287C-BB7435A2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301EEF-D260-77C8-CF13-CF1E90DD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6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D1064-56A1-5159-9C13-C3C0D059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38458-3D52-71D5-C5D3-BE4E760B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5DDE6B-CB51-56A0-9CCD-45AF8B28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B6E88-207A-C5B9-81B4-D723A6FA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9AC4E-AC53-EBAD-533F-7CD116DA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254FCC-C2BA-CDAE-A21E-D4F231B9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1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0932C-54C8-A50A-DE9A-437CD372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1FE399-BF89-5C90-6CAD-A4C28897D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AA582-32FD-C7DD-5EE5-8F1E73C75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2BDBD-3005-1177-CFF2-AC74BE87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0B076-D1A9-EFD2-5E00-775C9F7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7F01E1-DA88-1640-CB66-1CAF7BD4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F80821-5086-4529-B4B1-367F1D87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84BDD3-AAE2-E0C7-D96C-502F0E5E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2FA11-D6AD-556F-5D1B-9B1B3CFED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D273-5F2D-4D0E-A591-72FF31266331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B477E-211D-1E70-5E05-3AF7022B8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CCA8D-7762-703E-E388-CEC98A548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EBED-3E63-4E30-A54B-2A735008F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luogu.com.cn/problem/P149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luogu.com.cn/problem/P190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oj.ac/problem/628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uogu.com.cn/problem/P28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AAB53-5CCD-B6A9-A2C8-51DBFA798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分块与莫队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02712-B102-11C3-BF9A-E1991A8C8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90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6A328-22B3-CEBE-503D-3D1E3109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28440-216B-0090-C5EF-628539C3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B18C5F-248E-EDF0-9BB2-E80C9AA6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960768" cy="40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4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82F7E-EBC2-5609-10A5-EFE8C873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复杂度分析</a:t>
            </a:r>
            <a:br>
              <a:rPr lang="zh-CN" altLang="en-US" b="0" i="0" dirty="0">
                <a:effectLst/>
                <a:latin typeface="Fira Sans" panose="020B0503050000020004" pitchFamily="34" charset="0"/>
              </a:rPr>
            </a:b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18B9BD0-CBEB-CEE6-2357-F3EDF059F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020" y="1943083"/>
            <a:ext cx="6736664" cy="1135478"/>
          </a:xfrm>
        </p:spPr>
      </p:pic>
    </p:spTree>
    <p:extLst>
      <p:ext uri="{BB962C8B-B14F-4D97-AF65-F5344CB8AC3E}">
        <p14:creationId xmlns:p14="http://schemas.microsoft.com/office/powerpoint/2010/main" val="19270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6C893-14AA-0B0A-95F7-2157EDC3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ira Sans" panose="020B0503050000020004" pitchFamily="34" charset="0"/>
              </a:rPr>
              <a:t>复杂度分析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FD87C-6ED5-2F17-FCF1-82A761A5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6AEBC-517D-CBC0-08C2-01DEDC23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767146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4AF2-E5F7-12E4-CC96-C530637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3B05E2-EDB0-F4DC-45A2-3AC3225B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zh-CN" altLang="en-US" b="1" dirty="0">
                <a:hlinkClick r:id="rId2"/>
              </a:rPr>
              <a:t>「国家集训队」小 </a:t>
            </a:r>
            <a:r>
              <a:rPr lang="en-US" altLang="zh-CN" b="1" dirty="0">
                <a:hlinkClick r:id="rId2"/>
              </a:rPr>
              <a:t>Z </a:t>
            </a:r>
            <a:r>
              <a:rPr lang="zh-CN" altLang="en-US" b="1" dirty="0">
                <a:hlinkClick r:id="rId2"/>
              </a:rPr>
              <a:t>的袜子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5A8841-6701-7CBB-DC33-DFC2DDB7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63" y="2420110"/>
            <a:ext cx="11437137" cy="13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7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5E29-E144-91FC-F140-A214BC14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过程</a:t>
            </a:r>
            <a:br>
              <a:rPr lang="zh-CN" altLang="en-US" b="0" i="0" dirty="0">
                <a:effectLst/>
                <a:latin typeface="Fira Sans" panose="020B0503050000020004" pitchFamily="34" charset="0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B9918E-E26A-601A-93DB-906C75AC0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3588"/>
            <a:ext cx="7540072" cy="3884795"/>
          </a:xfrm>
        </p:spPr>
      </p:pic>
    </p:spTree>
    <p:extLst>
      <p:ext uri="{BB962C8B-B14F-4D97-AF65-F5344CB8AC3E}">
        <p14:creationId xmlns:p14="http://schemas.microsoft.com/office/powerpoint/2010/main" val="185178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FEA7-3D3D-D9BD-98B1-4894A46A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带修改莫队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74B0B-0C10-A910-42D4-093CFBAF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7F8A9B-F8C3-DC06-B287-D03761E5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63251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5DA8D-A068-279B-035E-BE418BE1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带修改莫队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C683CA-D1ED-1F49-33B0-A0DF8D4B2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352" y="2003937"/>
            <a:ext cx="6637595" cy="1425063"/>
          </a:xfrm>
        </p:spPr>
      </p:pic>
    </p:spTree>
    <p:extLst>
      <p:ext uri="{BB962C8B-B14F-4D97-AF65-F5344CB8AC3E}">
        <p14:creationId xmlns:p14="http://schemas.microsoft.com/office/powerpoint/2010/main" val="32266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F684C-D3B9-719B-6E22-5E1508A6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EFAD-E1D8-459B-101B-DCF5119E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hlinkClick r:id="rId2"/>
              </a:rPr>
              <a:t>「国家集训队」数颜色</a:t>
            </a:r>
            <a:r>
              <a:rPr lang="en-US" altLang="zh-CN" b="1" dirty="0">
                <a:hlinkClick r:id="rId2"/>
              </a:rPr>
              <a:t>/</a:t>
            </a:r>
            <a:r>
              <a:rPr lang="zh-CN" altLang="en-US" b="1" dirty="0">
                <a:hlinkClick r:id="rId2"/>
              </a:rPr>
              <a:t>维护队列</a:t>
            </a:r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D74186-86AC-6693-87D1-1B685094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82" y="2359116"/>
            <a:ext cx="7377590" cy="16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1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E27F8-2D26-3B6F-DC53-F2AB6AA0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过程</a:t>
            </a:r>
            <a:br>
              <a:rPr lang="zh-CN" altLang="en-US" b="0" i="0" dirty="0">
                <a:effectLst/>
                <a:latin typeface="Fira Sans" panose="020B05030500000200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481B7-4358-C13A-BC92-FDE8E09F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53125-E78A-9710-8A75-0AD24429F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34" y="3017484"/>
            <a:ext cx="3589331" cy="823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C37C6F-547A-6648-5D01-3D853056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027906"/>
            <a:ext cx="6812870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C5A0B-BA29-DC5E-4694-0FBCAC89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分块思想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A0535-2F10-678F-DBAD-B4B2B82F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其实，分块是一种思想，而不是一种数据结构。</a:t>
            </a:r>
          </a:p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分块的基本思想是，通过对原数据的适当划分，并在划分后的每一个块上预处理部分信息，从而较一般的暴力算法取得更优的时间复杂度。</a:t>
            </a:r>
          </a:p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分块的时间复杂度主要取决于分块的块长，一般可以通过均值不等式求出某个问题下的最优块长，以及相应的时间复杂度。</a:t>
            </a:r>
          </a:p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分块是一种很灵活的思想，相较于树状数组和线段树，分块的优点是通用性更好，可以维护很多树状数组和线段树无法维护的信息。</a:t>
            </a:r>
          </a:p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当然，分块的缺点是渐进意义的复杂度，相较于线段树和树状数组不够好。</a:t>
            </a:r>
          </a:p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不过在大多数问题上，分块仍然是解决这些问题的一个不错选择。</a:t>
            </a:r>
          </a:p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下面是几个例子。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5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AB199-4834-1C8A-CA82-54079019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区间和</a:t>
            </a:r>
            <a:br>
              <a:rPr lang="zh-CN" altLang="en-US" b="0" i="0" dirty="0">
                <a:effectLst/>
                <a:latin typeface="Fira Sans" panose="020B05030500000200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F935A-5C44-1B4A-CDED-F5690950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effectLst/>
                <a:latin typeface="Fira Sans" panose="020B0503050000020004" pitchFamily="34" charset="0"/>
              </a:rPr>
              <a:t>例题 </a:t>
            </a:r>
            <a:r>
              <a:rPr lang="en-US" altLang="zh-CN" b="1" i="0" u="none" strike="noStrike" dirty="0" err="1">
                <a:effectLst/>
                <a:latin typeface="Fira Sans" panose="020B0503050000020004" pitchFamily="34" charset="0"/>
                <a:hlinkClick r:id="rId2"/>
              </a:rPr>
              <a:t>LibreOJ</a:t>
            </a:r>
            <a:r>
              <a:rPr lang="en-US" altLang="zh-CN" b="1" i="0" u="none" strike="noStrike" dirty="0">
                <a:effectLst/>
                <a:latin typeface="Fira Sans" panose="020B0503050000020004" pitchFamily="34" charset="0"/>
                <a:hlinkClick r:id="rId2"/>
              </a:rPr>
              <a:t> 6280 </a:t>
            </a:r>
            <a:r>
              <a:rPr lang="zh-CN" altLang="en-US" b="1" i="0" u="none" strike="noStrike" dirty="0">
                <a:effectLst/>
                <a:latin typeface="Fira Sans" panose="020B0503050000020004" pitchFamily="34" charset="0"/>
                <a:hlinkClick r:id="rId2"/>
              </a:rPr>
              <a:t>数列分块入门 </a:t>
            </a:r>
            <a:r>
              <a:rPr lang="en-US" altLang="zh-CN" b="1" i="0" u="none" strike="noStrike" dirty="0">
                <a:effectLst/>
                <a:latin typeface="Fira Sans" panose="020B0503050000020004" pitchFamily="34" charset="0"/>
                <a:hlinkClick r:id="rId2"/>
              </a:rPr>
              <a:t>4</a:t>
            </a:r>
            <a:endParaRPr lang="en-US" altLang="zh-CN" b="1" i="0" u="none" strike="noStrike" dirty="0">
              <a:effectLst/>
              <a:latin typeface="Fira Sans" panose="020B0503050000020004" pitchFamily="34" charset="0"/>
            </a:endParaRPr>
          </a:p>
          <a:p>
            <a:endParaRPr lang="en-US" altLang="zh-CN" b="1" i="0" u="none" strike="noStrike" dirty="0">
              <a:effectLst/>
              <a:latin typeface="Fira Sans" panose="020B05030500000200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6F2349-B55E-43AB-B6AA-02D9D5DAE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56" y="2428875"/>
            <a:ext cx="5323132" cy="13354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722210-67C3-72B9-91EF-5920C067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36" y="3906527"/>
            <a:ext cx="5441152" cy="9221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9B6BD0-D193-95CD-611B-F2D9F5EAA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56" y="4961122"/>
            <a:ext cx="6896698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1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98D24-5E26-52BD-3CF0-5BADC1D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区间和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430064-2EC2-FFFB-BEB3-BAF6B259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085"/>
            <a:ext cx="6584251" cy="202709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75B2A6-6F68-0632-1B22-8A5185D2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6103"/>
            <a:ext cx="6348010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ADE79-CE60-DE49-45B0-3B3E06F0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Fira Sans" panose="020B0503050000020004" pitchFamily="34" charset="0"/>
              </a:rPr>
              <a:t>区间和 </a:t>
            </a:r>
            <a:r>
              <a:rPr lang="en-US" altLang="zh-CN" b="0" i="0" dirty="0">
                <a:effectLst/>
                <a:latin typeface="Fira Sans" panose="020B0503050000020004" pitchFamily="34" charset="0"/>
              </a:rPr>
              <a:t>2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A427B0-BAAB-B7D6-8EAA-75283B80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84" y="1690688"/>
            <a:ext cx="7775448" cy="4030091"/>
          </a:xfrm>
        </p:spPr>
      </p:pic>
    </p:spTree>
    <p:extLst>
      <p:ext uri="{BB962C8B-B14F-4D97-AF65-F5344CB8AC3E}">
        <p14:creationId xmlns:p14="http://schemas.microsoft.com/office/powerpoint/2010/main" val="37025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934DE-DE6B-8F67-61DF-E8621801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对询问分块</a:t>
            </a:r>
            <a:br>
              <a:rPr lang="zh-CN" altLang="en-US" b="0" i="0" dirty="0">
                <a:effectLst/>
                <a:latin typeface="Fira Sans" panose="020B0503050000020004" pitchFamily="34" charset="0"/>
              </a:rPr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E570A5-F593-99D4-4E32-9C8C380E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266122" cy="3536512"/>
          </a:xfrm>
        </p:spPr>
      </p:pic>
    </p:spTree>
    <p:extLst>
      <p:ext uri="{BB962C8B-B14F-4D97-AF65-F5344CB8AC3E}">
        <p14:creationId xmlns:p14="http://schemas.microsoft.com/office/powerpoint/2010/main" val="22590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B485-B9BC-201D-5473-344E685E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例题 </a:t>
            </a:r>
            <a:r>
              <a:rPr lang="en-US" altLang="zh-CN" b="0" i="0" dirty="0">
                <a:effectLst/>
                <a:latin typeface="Fira Sans" panose="020B0503050000020004" pitchFamily="34" charset="0"/>
              </a:rPr>
              <a:t>1</a:t>
            </a:r>
            <a:r>
              <a:rPr lang="zh-CN" altLang="en-US" b="0" i="0" dirty="0">
                <a:effectLst/>
                <a:latin typeface="Fira Sans" panose="020B0503050000020004" pitchFamily="34" charset="0"/>
              </a:rPr>
              <a:t>：</a:t>
            </a:r>
            <a:r>
              <a:rPr lang="zh-CN" altLang="en-US" b="0" i="0" u="none" strike="noStrike" dirty="0">
                <a:effectLst/>
                <a:latin typeface="Fira Sans" panose="020B0503050000020004" pitchFamily="34" charset="0"/>
                <a:hlinkClick r:id="rId2"/>
              </a:rPr>
              <a:t>教主的魔法</a:t>
            </a:r>
            <a:r>
              <a:rPr lang="zh-CN" altLang="en-US" b="0" i="0" u="none" strike="noStrike" dirty="0">
                <a:effectLst/>
                <a:latin typeface="Fira Sans" panose="020B0503050000020004" pitchFamily="34" charset="0"/>
              </a:rPr>
              <a:t> </a:t>
            </a:r>
            <a:r>
              <a:rPr lang="en-US" altLang="zh-CN" b="0" i="0" u="none" strike="noStrike" dirty="0" err="1">
                <a:effectLst/>
                <a:latin typeface="Fira Sans" panose="020B0503050000020004" pitchFamily="34" charset="0"/>
              </a:rPr>
              <a:t>luogu</a:t>
            </a:r>
            <a:r>
              <a:rPr lang="en-US" altLang="zh-CN" b="0" i="0" u="none" strike="noStrike" dirty="0">
                <a:effectLst/>
                <a:latin typeface="Fira Sans" panose="020B0503050000020004" pitchFamily="34" charset="0"/>
              </a:rPr>
              <a:t> p2801</a:t>
            </a:r>
            <a:br>
              <a:rPr lang="zh-CN" altLang="en-US" b="0" i="0" dirty="0">
                <a:effectLst/>
                <a:latin typeface="Fira Sans" panose="020B0503050000020004" pitchFamily="34" charset="0"/>
              </a:rPr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DC2E7A9-DBA6-97F3-B53B-B71027E84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0145" y="1375390"/>
            <a:ext cx="4680966" cy="145924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56744A-7AB8-FB33-8803-1E4BB32EE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45" y="3003750"/>
            <a:ext cx="676714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E0682-414A-8B1F-74EC-A4F38F7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Fira Sans" panose="020B0503050000020004" pitchFamily="34" charset="0"/>
              </a:rPr>
              <a:t>例题 </a:t>
            </a:r>
            <a:r>
              <a:rPr lang="en-US" altLang="zh-CN" b="0" i="0" dirty="0">
                <a:effectLst/>
                <a:latin typeface="Fira Sans" panose="020B0503050000020004" pitchFamily="34" charset="0"/>
              </a:rPr>
              <a:t>2</a:t>
            </a:r>
            <a:r>
              <a:rPr lang="zh-CN" altLang="en-US" b="0" i="0" dirty="0">
                <a:effectLst/>
                <a:latin typeface="Fira Sans" panose="020B0503050000020004" pitchFamily="34" charset="0"/>
              </a:rPr>
              <a:t>：寒夜方舟</a:t>
            </a:r>
            <a:br>
              <a:rPr lang="zh-CN" altLang="en-US" b="0" i="0" dirty="0">
                <a:effectLst/>
                <a:latin typeface="Fira Sans" panose="020B0503050000020004" pitchFamily="34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DE93B-E930-C2CF-FE6F-F1245B32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E37808-4EC3-756B-5F51-C6F87B52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32240" cy="160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AC3F77-5A93-BC25-05DE-1024FE46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92" y="3429000"/>
            <a:ext cx="10351008" cy="127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0C25-A5F2-1C5C-7EAB-52B2BD14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普通莫队算法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805A9E-718D-0418-0538-2EADCD7C9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90" y="1608557"/>
            <a:ext cx="6637595" cy="13107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E7633-0E60-2325-8B68-AB3DCEC2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90" y="3085680"/>
            <a:ext cx="6957663" cy="14174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EF8E65-278D-E4DA-0EDB-3EBC1096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90" y="4669493"/>
            <a:ext cx="5654530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262</Words>
  <Application>Microsoft Office PowerPoint</Application>
  <PresentationFormat>宽屏</PresentationFormat>
  <Paragraphs>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Fira Sans</vt:lpstr>
      <vt:lpstr>Office 主题​​</vt:lpstr>
      <vt:lpstr>分块与莫队</vt:lpstr>
      <vt:lpstr>分块思想</vt:lpstr>
      <vt:lpstr>区间和 </vt:lpstr>
      <vt:lpstr>区间和</vt:lpstr>
      <vt:lpstr>区间和 2</vt:lpstr>
      <vt:lpstr>对询问分块 </vt:lpstr>
      <vt:lpstr>例题 1：教主的魔法 luogu p2801 </vt:lpstr>
      <vt:lpstr>例题 2：寒夜方舟 </vt:lpstr>
      <vt:lpstr>普通莫队算法 </vt:lpstr>
      <vt:lpstr>实现</vt:lpstr>
      <vt:lpstr>复杂度分析 </vt:lpstr>
      <vt:lpstr>复杂度分析</vt:lpstr>
      <vt:lpstr>例题  </vt:lpstr>
      <vt:lpstr>过程 </vt:lpstr>
      <vt:lpstr>带修改莫队 </vt:lpstr>
      <vt:lpstr>带修改莫队</vt:lpstr>
      <vt:lpstr>例题 </vt:lpstr>
      <vt:lpstr>过程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分块与莫队</dc:title>
  <dc:creator>鹏宇 陈</dc:creator>
  <cp:lastModifiedBy>鹏宇 陈</cp:lastModifiedBy>
  <cp:revision>3</cp:revision>
  <dcterms:created xsi:type="dcterms:W3CDTF">2023-07-27T14:45:13Z</dcterms:created>
  <dcterms:modified xsi:type="dcterms:W3CDTF">2023-07-27T16:53:55Z</dcterms:modified>
</cp:coreProperties>
</file>