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339" r:id="rId3"/>
    <p:sldId id="267" r:id="rId4"/>
    <p:sldId id="268" r:id="rId5"/>
    <p:sldId id="257" r:id="rId6"/>
    <p:sldId id="269" r:id="rId7"/>
    <p:sldId id="270" r:id="rId8"/>
    <p:sldId id="271" r:id="rId9"/>
    <p:sldId id="272" r:id="rId10"/>
    <p:sldId id="260" r:id="rId11"/>
    <p:sldId id="258" r:id="rId12"/>
    <p:sldId id="261" r:id="rId13"/>
    <p:sldId id="259" r:id="rId14"/>
    <p:sldId id="262" r:id="rId15"/>
    <p:sldId id="338" r:id="rId16"/>
    <p:sldId id="263" r:id="rId17"/>
    <p:sldId id="264" r:id="rId18"/>
    <p:sldId id="266" r:id="rId19"/>
    <p:sldId id="273" r:id="rId20"/>
    <p:sldId id="336" r:id="rId21"/>
    <p:sldId id="337" r:id="rId22"/>
    <p:sldId id="334" r:id="rId23"/>
    <p:sldId id="319" r:id="rId24"/>
    <p:sldId id="320" r:id="rId25"/>
    <p:sldId id="265" r:id="rId26"/>
    <p:sldId id="340" r:id="rId27"/>
    <p:sldId id="333" r:id="rId28"/>
    <p:sldId id="321" r:id="rId29"/>
    <p:sldId id="322" r:id="rId30"/>
    <p:sldId id="323" r:id="rId31"/>
    <p:sldId id="324" r:id="rId32"/>
    <p:sldId id="328" r:id="rId33"/>
    <p:sldId id="329" r:id="rId34"/>
    <p:sldId id="330" r:id="rId35"/>
    <p:sldId id="274" r:id="rId36"/>
    <p:sldId id="275" r:id="rId37"/>
    <p:sldId id="276" r:id="rId38"/>
    <p:sldId id="331" r:id="rId39"/>
    <p:sldId id="332" r:id="rId40"/>
    <p:sldId id="325" r:id="rId41"/>
    <p:sldId id="335" r:id="rId4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1" autoAdjust="0"/>
    <p:restoredTop sz="94660"/>
  </p:normalViewPr>
  <p:slideViewPr>
    <p:cSldViewPr snapToGrid="0">
      <p:cViewPr varScale="1">
        <p:scale>
          <a:sx n="96" d="100"/>
          <a:sy n="96" d="100"/>
        </p:scale>
        <p:origin x="6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B5F609-17BA-4629-A9A8-F3B69A72ABE1}" type="datetimeFigureOut">
              <a:rPr lang="zh-CN" altLang="en-US" smtClean="0"/>
              <a:t>2023/7/20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9795D-0EFF-4DCA-BF80-A4F98BA673BB}" type="slidenum">
              <a:rPr lang="zh-CN" altLang="en-US" smtClean="0"/>
              <a:t>‹#›</a:t>
            </a:fld>
            <a:endParaRPr lang="zh-CN" altLang="en-US"/>
          </a:p>
        </p:txBody>
      </p:sp>
    </p:spTree>
    <p:extLst>
      <p:ext uri="{BB962C8B-B14F-4D97-AF65-F5344CB8AC3E}">
        <p14:creationId xmlns:p14="http://schemas.microsoft.com/office/powerpoint/2010/main" val="3269085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0EA356D-06C6-42C6-BC6B-AF5FA3AC412C}" type="slidenum">
              <a:rPr lang="zh-CN" altLang="en-US" smtClean="0"/>
              <a:t>31</a:t>
            </a:fld>
            <a:endParaRPr lang="zh-CN" altLang="en-US"/>
          </a:p>
        </p:txBody>
      </p:sp>
    </p:spTree>
    <p:extLst>
      <p:ext uri="{BB962C8B-B14F-4D97-AF65-F5344CB8AC3E}">
        <p14:creationId xmlns:p14="http://schemas.microsoft.com/office/powerpoint/2010/main" val="1066753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3DA780-3ADA-5BEF-9614-490D5080029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6014E79-867C-190B-2DC8-39F415A616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6E4AC0D-CF82-C72D-371A-65572F7D2D9E}"/>
              </a:ext>
            </a:extLst>
          </p:cNvPr>
          <p:cNvSpPr>
            <a:spLocks noGrp="1"/>
          </p:cNvSpPr>
          <p:nvPr>
            <p:ph type="dt" sz="half" idx="10"/>
          </p:nvPr>
        </p:nvSpPr>
        <p:spPr/>
        <p:txBody>
          <a:bodyPr/>
          <a:lstStyle/>
          <a:p>
            <a:fld id="{9470AEA4-93E5-416F-A395-6B39BD0EA1B8}" type="datetimeFigureOut">
              <a:rPr lang="zh-CN" altLang="en-US" smtClean="0"/>
              <a:t>2023/7/20</a:t>
            </a:fld>
            <a:endParaRPr lang="zh-CN" altLang="en-US"/>
          </a:p>
        </p:txBody>
      </p:sp>
      <p:sp>
        <p:nvSpPr>
          <p:cNvPr id="5" name="页脚占位符 4">
            <a:extLst>
              <a:ext uri="{FF2B5EF4-FFF2-40B4-BE49-F238E27FC236}">
                <a16:creationId xmlns:a16="http://schemas.microsoft.com/office/drawing/2014/main" id="{F92B6E97-1A4F-7081-C0B4-09B6D7F1A4D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1CE1632-1447-7208-55E4-3E7BB47050C8}"/>
              </a:ext>
            </a:extLst>
          </p:cNvPr>
          <p:cNvSpPr>
            <a:spLocks noGrp="1"/>
          </p:cNvSpPr>
          <p:nvPr>
            <p:ph type="sldNum" sz="quarter" idx="12"/>
          </p:nvPr>
        </p:nvSpPr>
        <p:spPr/>
        <p:txBody>
          <a:bodyPr/>
          <a:lstStyle/>
          <a:p>
            <a:fld id="{25941A18-48CB-479B-B228-D17246044FC9}" type="slidenum">
              <a:rPr lang="zh-CN" altLang="en-US" smtClean="0"/>
              <a:t>‹#›</a:t>
            </a:fld>
            <a:endParaRPr lang="zh-CN" altLang="en-US"/>
          </a:p>
        </p:txBody>
      </p:sp>
    </p:spTree>
    <p:extLst>
      <p:ext uri="{BB962C8B-B14F-4D97-AF65-F5344CB8AC3E}">
        <p14:creationId xmlns:p14="http://schemas.microsoft.com/office/powerpoint/2010/main" val="2129620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FDD2C9-55AD-95EE-F7B9-574DD138192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B563D12-C4F0-5E42-3701-E6FF3B15EF2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E65E5C-CD01-FFE5-BAA8-5F72FD6D5FBD}"/>
              </a:ext>
            </a:extLst>
          </p:cNvPr>
          <p:cNvSpPr>
            <a:spLocks noGrp="1"/>
          </p:cNvSpPr>
          <p:nvPr>
            <p:ph type="dt" sz="half" idx="10"/>
          </p:nvPr>
        </p:nvSpPr>
        <p:spPr/>
        <p:txBody>
          <a:bodyPr/>
          <a:lstStyle/>
          <a:p>
            <a:fld id="{9470AEA4-93E5-416F-A395-6B39BD0EA1B8}" type="datetimeFigureOut">
              <a:rPr lang="zh-CN" altLang="en-US" smtClean="0"/>
              <a:t>2023/7/20</a:t>
            </a:fld>
            <a:endParaRPr lang="zh-CN" altLang="en-US"/>
          </a:p>
        </p:txBody>
      </p:sp>
      <p:sp>
        <p:nvSpPr>
          <p:cNvPr id="5" name="页脚占位符 4">
            <a:extLst>
              <a:ext uri="{FF2B5EF4-FFF2-40B4-BE49-F238E27FC236}">
                <a16:creationId xmlns:a16="http://schemas.microsoft.com/office/drawing/2014/main" id="{8B17B62F-5463-8CDA-D573-5D2CD5D13F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56ED762-0702-BFCB-267F-FB3C0D629187}"/>
              </a:ext>
            </a:extLst>
          </p:cNvPr>
          <p:cNvSpPr>
            <a:spLocks noGrp="1"/>
          </p:cNvSpPr>
          <p:nvPr>
            <p:ph type="sldNum" sz="quarter" idx="12"/>
          </p:nvPr>
        </p:nvSpPr>
        <p:spPr/>
        <p:txBody>
          <a:bodyPr/>
          <a:lstStyle/>
          <a:p>
            <a:fld id="{25941A18-48CB-479B-B228-D17246044FC9}" type="slidenum">
              <a:rPr lang="zh-CN" altLang="en-US" smtClean="0"/>
              <a:t>‹#›</a:t>
            </a:fld>
            <a:endParaRPr lang="zh-CN" altLang="en-US"/>
          </a:p>
        </p:txBody>
      </p:sp>
    </p:spTree>
    <p:extLst>
      <p:ext uri="{BB962C8B-B14F-4D97-AF65-F5344CB8AC3E}">
        <p14:creationId xmlns:p14="http://schemas.microsoft.com/office/powerpoint/2010/main" val="1077638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53A31BE-222F-271B-B7DE-7B64940489B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A90DD89-7FEA-FCFE-48C3-39FFE17E60B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DA6BF3-E9C0-E810-1762-DC99B66E8C38}"/>
              </a:ext>
            </a:extLst>
          </p:cNvPr>
          <p:cNvSpPr>
            <a:spLocks noGrp="1"/>
          </p:cNvSpPr>
          <p:nvPr>
            <p:ph type="dt" sz="half" idx="10"/>
          </p:nvPr>
        </p:nvSpPr>
        <p:spPr/>
        <p:txBody>
          <a:bodyPr/>
          <a:lstStyle/>
          <a:p>
            <a:fld id="{9470AEA4-93E5-416F-A395-6B39BD0EA1B8}" type="datetimeFigureOut">
              <a:rPr lang="zh-CN" altLang="en-US" smtClean="0"/>
              <a:t>2023/7/20</a:t>
            </a:fld>
            <a:endParaRPr lang="zh-CN" altLang="en-US"/>
          </a:p>
        </p:txBody>
      </p:sp>
      <p:sp>
        <p:nvSpPr>
          <p:cNvPr id="5" name="页脚占位符 4">
            <a:extLst>
              <a:ext uri="{FF2B5EF4-FFF2-40B4-BE49-F238E27FC236}">
                <a16:creationId xmlns:a16="http://schemas.microsoft.com/office/drawing/2014/main" id="{4666AFBC-E834-4FCB-4138-EBA7E7162C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4DC26D2-402D-F1F2-C6BE-3F4D2C2C7A17}"/>
              </a:ext>
            </a:extLst>
          </p:cNvPr>
          <p:cNvSpPr>
            <a:spLocks noGrp="1"/>
          </p:cNvSpPr>
          <p:nvPr>
            <p:ph type="sldNum" sz="quarter" idx="12"/>
          </p:nvPr>
        </p:nvSpPr>
        <p:spPr/>
        <p:txBody>
          <a:bodyPr/>
          <a:lstStyle/>
          <a:p>
            <a:fld id="{25941A18-48CB-479B-B228-D17246044FC9}" type="slidenum">
              <a:rPr lang="zh-CN" altLang="en-US" smtClean="0"/>
              <a:t>‹#›</a:t>
            </a:fld>
            <a:endParaRPr lang="zh-CN" altLang="en-US"/>
          </a:p>
        </p:txBody>
      </p:sp>
    </p:spTree>
    <p:extLst>
      <p:ext uri="{BB962C8B-B14F-4D97-AF65-F5344CB8AC3E}">
        <p14:creationId xmlns:p14="http://schemas.microsoft.com/office/powerpoint/2010/main" val="2558390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E3E1E0-38F0-867C-CEB5-9CAF060B4F2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FCA029A-4994-E71D-E63C-824BB14668E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1EA379D-601F-29CE-0448-0A54BCE523CE}"/>
              </a:ext>
            </a:extLst>
          </p:cNvPr>
          <p:cNvSpPr>
            <a:spLocks noGrp="1"/>
          </p:cNvSpPr>
          <p:nvPr>
            <p:ph type="dt" sz="half" idx="10"/>
          </p:nvPr>
        </p:nvSpPr>
        <p:spPr/>
        <p:txBody>
          <a:bodyPr/>
          <a:lstStyle/>
          <a:p>
            <a:fld id="{9470AEA4-93E5-416F-A395-6B39BD0EA1B8}" type="datetimeFigureOut">
              <a:rPr lang="zh-CN" altLang="en-US" smtClean="0"/>
              <a:t>2023/7/20</a:t>
            </a:fld>
            <a:endParaRPr lang="zh-CN" altLang="en-US"/>
          </a:p>
        </p:txBody>
      </p:sp>
      <p:sp>
        <p:nvSpPr>
          <p:cNvPr id="5" name="页脚占位符 4">
            <a:extLst>
              <a:ext uri="{FF2B5EF4-FFF2-40B4-BE49-F238E27FC236}">
                <a16:creationId xmlns:a16="http://schemas.microsoft.com/office/drawing/2014/main" id="{500A1170-444A-1732-24AD-B0D52F320A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D0409C-3B90-0282-5DD9-AA2798D620C4}"/>
              </a:ext>
            </a:extLst>
          </p:cNvPr>
          <p:cNvSpPr>
            <a:spLocks noGrp="1"/>
          </p:cNvSpPr>
          <p:nvPr>
            <p:ph type="sldNum" sz="quarter" idx="12"/>
          </p:nvPr>
        </p:nvSpPr>
        <p:spPr/>
        <p:txBody>
          <a:bodyPr/>
          <a:lstStyle/>
          <a:p>
            <a:fld id="{25941A18-48CB-479B-B228-D17246044FC9}" type="slidenum">
              <a:rPr lang="zh-CN" altLang="en-US" smtClean="0"/>
              <a:t>‹#›</a:t>
            </a:fld>
            <a:endParaRPr lang="zh-CN" altLang="en-US"/>
          </a:p>
        </p:txBody>
      </p:sp>
    </p:spTree>
    <p:extLst>
      <p:ext uri="{BB962C8B-B14F-4D97-AF65-F5344CB8AC3E}">
        <p14:creationId xmlns:p14="http://schemas.microsoft.com/office/powerpoint/2010/main" val="125362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17DB88-445D-DF3F-D768-4CB2FF3A104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CE12CD6-4725-EFD1-21E5-47A814FFEFC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0F70741-B506-A5A8-F0A5-9075F1929F2C}"/>
              </a:ext>
            </a:extLst>
          </p:cNvPr>
          <p:cNvSpPr>
            <a:spLocks noGrp="1"/>
          </p:cNvSpPr>
          <p:nvPr>
            <p:ph type="dt" sz="half" idx="10"/>
          </p:nvPr>
        </p:nvSpPr>
        <p:spPr/>
        <p:txBody>
          <a:bodyPr/>
          <a:lstStyle/>
          <a:p>
            <a:fld id="{9470AEA4-93E5-416F-A395-6B39BD0EA1B8}" type="datetimeFigureOut">
              <a:rPr lang="zh-CN" altLang="en-US" smtClean="0"/>
              <a:t>2023/7/20</a:t>
            </a:fld>
            <a:endParaRPr lang="zh-CN" altLang="en-US"/>
          </a:p>
        </p:txBody>
      </p:sp>
      <p:sp>
        <p:nvSpPr>
          <p:cNvPr id="5" name="页脚占位符 4">
            <a:extLst>
              <a:ext uri="{FF2B5EF4-FFF2-40B4-BE49-F238E27FC236}">
                <a16:creationId xmlns:a16="http://schemas.microsoft.com/office/drawing/2014/main" id="{C633EC97-5166-768D-F7A4-A5FAE134CE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1DFE1A7-598B-D4EF-D3F0-311A4CA150DF}"/>
              </a:ext>
            </a:extLst>
          </p:cNvPr>
          <p:cNvSpPr>
            <a:spLocks noGrp="1"/>
          </p:cNvSpPr>
          <p:nvPr>
            <p:ph type="sldNum" sz="quarter" idx="12"/>
          </p:nvPr>
        </p:nvSpPr>
        <p:spPr/>
        <p:txBody>
          <a:bodyPr/>
          <a:lstStyle/>
          <a:p>
            <a:fld id="{25941A18-48CB-479B-B228-D17246044FC9}" type="slidenum">
              <a:rPr lang="zh-CN" altLang="en-US" smtClean="0"/>
              <a:t>‹#›</a:t>
            </a:fld>
            <a:endParaRPr lang="zh-CN" altLang="en-US"/>
          </a:p>
        </p:txBody>
      </p:sp>
    </p:spTree>
    <p:extLst>
      <p:ext uri="{BB962C8B-B14F-4D97-AF65-F5344CB8AC3E}">
        <p14:creationId xmlns:p14="http://schemas.microsoft.com/office/powerpoint/2010/main" val="135135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B35678-4665-C4A9-1D61-EC72C4D0A20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0C2F405-C245-7ED7-C3D4-42675C5A1F4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CBD6796-358C-5BCE-6E56-2521F488C88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9AE97E2-34F4-8B86-1795-2DA9AF15CF63}"/>
              </a:ext>
            </a:extLst>
          </p:cNvPr>
          <p:cNvSpPr>
            <a:spLocks noGrp="1"/>
          </p:cNvSpPr>
          <p:nvPr>
            <p:ph type="dt" sz="half" idx="10"/>
          </p:nvPr>
        </p:nvSpPr>
        <p:spPr/>
        <p:txBody>
          <a:bodyPr/>
          <a:lstStyle/>
          <a:p>
            <a:fld id="{9470AEA4-93E5-416F-A395-6B39BD0EA1B8}" type="datetimeFigureOut">
              <a:rPr lang="zh-CN" altLang="en-US" smtClean="0"/>
              <a:t>2023/7/20</a:t>
            </a:fld>
            <a:endParaRPr lang="zh-CN" altLang="en-US"/>
          </a:p>
        </p:txBody>
      </p:sp>
      <p:sp>
        <p:nvSpPr>
          <p:cNvPr id="6" name="页脚占位符 5">
            <a:extLst>
              <a:ext uri="{FF2B5EF4-FFF2-40B4-BE49-F238E27FC236}">
                <a16:creationId xmlns:a16="http://schemas.microsoft.com/office/drawing/2014/main" id="{1B027842-090F-6B2A-F535-FD0A30BC00E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7F00BA6-6BB2-E897-B6CA-74B5590A1CBE}"/>
              </a:ext>
            </a:extLst>
          </p:cNvPr>
          <p:cNvSpPr>
            <a:spLocks noGrp="1"/>
          </p:cNvSpPr>
          <p:nvPr>
            <p:ph type="sldNum" sz="quarter" idx="12"/>
          </p:nvPr>
        </p:nvSpPr>
        <p:spPr/>
        <p:txBody>
          <a:bodyPr/>
          <a:lstStyle/>
          <a:p>
            <a:fld id="{25941A18-48CB-479B-B228-D17246044FC9}" type="slidenum">
              <a:rPr lang="zh-CN" altLang="en-US" smtClean="0"/>
              <a:t>‹#›</a:t>
            </a:fld>
            <a:endParaRPr lang="zh-CN" altLang="en-US"/>
          </a:p>
        </p:txBody>
      </p:sp>
    </p:spTree>
    <p:extLst>
      <p:ext uri="{BB962C8B-B14F-4D97-AF65-F5344CB8AC3E}">
        <p14:creationId xmlns:p14="http://schemas.microsoft.com/office/powerpoint/2010/main" val="1397435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4429803-029B-3C75-212D-A96A47149CF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06BC4C0-56DE-41BE-BC98-05A968529F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A0E85BE-613B-D300-3611-5B4FA8659FC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9455A6A-DD08-01EE-8DCC-28DBA5F804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F638322-FE35-CDC5-5994-BF989805744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CF76065-780A-7DA0-058F-345A54B19646}"/>
              </a:ext>
            </a:extLst>
          </p:cNvPr>
          <p:cNvSpPr>
            <a:spLocks noGrp="1"/>
          </p:cNvSpPr>
          <p:nvPr>
            <p:ph type="dt" sz="half" idx="10"/>
          </p:nvPr>
        </p:nvSpPr>
        <p:spPr/>
        <p:txBody>
          <a:bodyPr/>
          <a:lstStyle/>
          <a:p>
            <a:fld id="{9470AEA4-93E5-416F-A395-6B39BD0EA1B8}" type="datetimeFigureOut">
              <a:rPr lang="zh-CN" altLang="en-US" smtClean="0"/>
              <a:t>2023/7/20</a:t>
            </a:fld>
            <a:endParaRPr lang="zh-CN" altLang="en-US"/>
          </a:p>
        </p:txBody>
      </p:sp>
      <p:sp>
        <p:nvSpPr>
          <p:cNvPr id="8" name="页脚占位符 7">
            <a:extLst>
              <a:ext uri="{FF2B5EF4-FFF2-40B4-BE49-F238E27FC236}">
                <a16:creationId xmlns:a16="http://schemas.microsoft.com/office/drawing/2014/main" id="{9F125069-2986-4CBD-150E-5C09EC4580F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A7C95C7-7E46-7103-E3A2-1F9C4FD3B391}"/>
              </a:ext>
            </a:extLst>
          </p:cNvPr>
          <p:cNvSpPr>
            <a:spLocks noGrp="1"/>
          </p:cNvSpPr>
          <p:nvPr>
            <p:ph type="sldNum" sz="quarter" idx="12"/>
          </p:nvPr>
        </p:nvSpPr>
        <p:spPr/>
        <p:txBody>
          <a:bodyPr/>
          <a:lstStyle/>
          <a:p>
            <a:fld id="{25941A18-48CB-479B-B228-D17246044FC9}" type="slidenum">
              <a:rPr lang="zh-CN" altLang="en-US" smtClean="0"/>
              <a:t>‹#›</a:t>
            </a:fld>
            <a:endParaRPr lang="zh-CN" altLang="en-US"/>
          </a:p>
        </p:txBody>
      </p:sp>
    </p:spTree>
    <p:extLst>
      <p:ext uri="{BB962C8B-B14F-4D97-AF65-F5344CB8AC3E}">
        <p14:creationId xmlns:p14="http://schemas.microsoft.com/office/powerpoint/2010/main" val="9230951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9ABBBE-100F-5176-C539-773DDE5FE7F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4267EE7-F108-5384-D605-BDC23B044013}"/>
              </a:ext>
            </a:extLst>
          </p:cNvPr>
          <p:cNvSpPr>
            <a:spLocks noGrp="1"/>
          </p:cNvSpPr>
          <p:nvPr>
            <p:ph type="dt" sz="half" idx="10"/>
          </p:nvPr>
        </p:nvSpPr>
        <p:spPr/>
        <p:txBody>
          <a:bodyPr/>
          <a:lstStyle/>
          <a:p>
            <a:fld id="{9470AEA4-93E5-416F-A395-6B39BD0EA1B8}" type="datetimeFigureOut">
              <a:rPr lang="zh-CN" altLang="en-US" smtClean="0"/>
              <a:t>2023/7/20</a:t>
            </a:fld>
            <a:endParaRPr lang="zh-CN" altLang="en-US"/>
          </a:p>
        </p:txBody>
      </p:sp>
      <p:sp>
        <p:nvSpPr>
          <p:cNvPr id="4" name="页脚占位符 3">
            <a:extLst>
              <a:ext uri="{FF2B5EF4-FFF2-40B4-BE49-F238E27FC236}">
                <a16:creationId xmlns:a16="http://schemas.microsoft.com/office/drawing/2014/main" id="{1025DFE3-7FF5-FB31-6133-3CC332C22F9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AF56438-933E-B356-ED94-31C3EE372532}"/>
              </a:ext>
            </a:extLst>
          </p:cNvPr>
          <p:cNvSpPr>
            <a:spLocks noGrp="1"/>
          </p:cNvSpPr>
          <p:nvPr>
            <p:ph type="sldNum" sz="quarter" idx="12"/>
          </p:nvPr>
        </p:nvSpPr>
        <p:spPr/>
        <p:txBody>
          <a:bodyPr/>
          <a:lstStyle/>
          <a:p>
            <a:fld id="{25941A18-48CB-479B-B228-D17246044FC9}" type="slidenum">
              <a:rPr lang="zh-CN" altLang="en-US" smtClean="0"/>
              <a:t>‹#›</a:t>
            </a:fld>
            <a:endParaRPr lang="zh-CN" altLang="en-US"/>
          </a:p>
        </p:txBody>
      </p:sp>
    </p:spTree>
    <p:extLst>
      <p:ext uri="{BB962C8B-B14F-4D97-AF65-F5344CB8AC3E}">
        <p14:creationId xmlns:p14="http://schemas.microsoft.com/office/powerpoint/2010/main" val="3488280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2C82B96-697C-8F3C-B08D-8E5DE15EAAE3}"/>
              </a:ext>
            </a:extLst>
          </p:cNvPr>
          <p:cNvSpPr>
            <a:spLocks noGrp="1"/>
          </p:cNvSpPr>
          <p:nvPr>
            <p:ph type="dt" sz="half" idx="10"/>
          </p:nvPr>
        </p:nvSpPr>
        <p:spPr/>
        <p:txBody>
          <a:bodyPr/>
          <a:lstStyle/>
          <a:p>
            <a:fld id="{9470AEA4-93E5-416F-A395-6B39BD0EA1B8}" type="datetimeFigureOut">
              <a:rPr lang="zh-CN" altLang="en-US" smtClean="0"/>
              <a:t>2023/7/20</a:t>
            </a:fld>
            <a:endParaRPr lang="zh-CN" altLang="en-US"/>
          </a:p>
        </p:txBody>
      </p:sp>
      <p:sp>
        <p:nvSpPr>
          <p:cNvPr id="3" name="页脚占位符 2">
            <a:extLst>
              <a:ext uri="{FF2B5EF4-FFF2-40B4-BE49-F238E27FC236}">
                <a16:creationId xmlns:a16="http://schemas.microsoft.com/office/drawing/2014/main" id="{22215166-4E66-A844-C452-446336F92ED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C28F689-EB53-310D-4457-09EDFE9CCEC4}"/>
              </a:ext>
            </a:extLst>
          </p:cNvPr>
          <p:cNvSpPr>
            <a:spLocks noGrp="1"/>
          </p:cNvSpPr>
          <p:nvPr>
            <p:ph type="sldNum" sz="quarter" idx="12"/>
          </p:nvPr>
        </p:nvSpPr>
        <p:spPr/>
        <p:txBody>
          <a:bodyPr/>
          <a:lstStyle/>
          <a:p>
            <a:fld id="{25941A18-48CB-479B-B228-D17246044FC9}" type="slidenum">
              <a:rPr lang="zh-CN" altLang="en-US" smtClean="0"/>
              <a:t>‹#›</a:t>
            </a:fld>
            <a:endParaRPr lang="zh-CN" altLang="en-US"/>
          </a:p>
        </p:txBody>
      </p:sp>
    </p:spTree>
    <p:extLst>
      <p:ext uri="{BB962C8B-B14F-4D97-AF65-F5344CB8AC3E}">
        <p14:creationId xmlns:p14="http://schemas.microsoft.com/office/powerpoint/2010/main" val="2877639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D1003A-049A-B77C-EDA2-B407DB0CDCC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E29C3A8-C550-3667-6784-A1804D4BE4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A431C46-E25A-D911-9D2F-C16E4E249B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0656EFC-F20E-9E87-A329-228F44FB7588}"/>
              </a:ext>
            </a:extLst>
          </p:cNvPr>
          <p:cNvSpPr>
            <a:spLocks noGrp="1"/>
          </p:cNvSpPr>
          <p:nvPr>
            <p:ph type="dt" sz="half" idx="10"/>
          </p:nvPr>
        </p:nvSpPr>
        <p:spPr/>
        <p:txBody>
          <a:bodyPr/>
          <a:lstStyle/>
          <a:p>
            <a:fld id="{9470AEA4-93E5-416F-A395-6B39BD0EA1B8}" type="datetimeFigureOut">
              <a:rPr lang="zh-CN" altLang="en-US" smtClean="0"/>
              <a:t>2023/7/20</a:t>
            </a:fld>
            <a:endParaRPr lang="zh-CN" altLang="en-US"/>
          </a:p>
        </p:txBody>
      </p:sp>
      <p:sp>
        <p:nvSpPr>
          <p:cNvPr id="6" name="页脚占位符 5">
            <a:extLst>
              <a:ext uri="{FF2B5EF4-FFF2-40B4-BE49-F238E27FC236}">
                <a16:creationId xmlns:a16="http://schemas.microsoft.com/office/drawing/2014/main" id="{8090B87E-78CD-4477-0A6E-DC7DAAA3814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20458E1-9CDB-6123-F7FC-F9E40AD15A1D}"/>
              </a:ext>
            </a:extLst>
          </p:cNvPr>
          <p:cNvSpPr>
            <a:spLocks noGrp="1"/>
          </p:cNvSpPr>
          <p:nvPr>
            <p:ph type="sldNum" sz="quarter" idx="12"/>
          </p:nvPr>
        </p:nvSpPr>
        <p:spPr/>
        <p:txBody>
          <a:bodyPr/>
          <a:lstStyle/>
          <a:p>
            <a:fld id="{25941A18-48CB-479B-B228-D17246044FC9}" type="slidenum">
              <a:rPr lang="zh-CN" altLang="en-US" smtClean="0"/>
              <a:t>‹#›</a:t>
            </a:fld>
            <a:endParaRPr lang="zh-CN" altLang="en-US"/>
          </a:p>
        </p:txBody>
      </p:sp>
    </p:spTree>
    <p:extLst>
      <p:ext uri="{BB962C8B-B14F-4D97-AF65-F5344CB8AC3E}">
        <p14:creationId xmlns:p14="http://schemas.microsoft.com/office/powerpoint/2010/main" val="1713132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B8BC9B-D533-37CE-029B-2323CBFB72B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6CC0854-9A4B-8576-556C-07B0033D32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954E396-A43F-EF8D-4BE5-A248E964F0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B722CEE-4594-B26F-DBD9-FCFB145C9F3F}"/>
              </a:ext>
            </a:extLst>
          </p:cNvPr>
          <p:cNvSpPr>
            <a:spLocks noGrp="1"/>
          </p:cNvSpPr>
          <p:nvPr>
            <p:ph type="dt" sz="half" idx="10"/>
          </p:nvPr>
        </p:nvSpPr>
        <p:spPr/>
        <p:txBody>
          <a:bodyPr/>
          <a:lstStyle/>
          <a:p>
            <a:fld id="{9470AEA4-93E5-416F-A395-6B39BD0EA1B8}" type="datetimeFigureOut">
              <a:rPr lang="zh-CN" altLang="en-US" smtClean="0"/>
              <a:t>2023/7/20</a:t>
            </a:fld>
            <a:endParaRPr lang="zh-CN" altLang="en-US"/>
          </a:p>
        </p:txBody>
      </p:sp>
      <p:sp>
        <p:nvSpPr>
          <p:cNvPr id="6" name="页脚占位符 5">
            <a:extLst>
              <a:ext uri="{FF2B5EF4-FFF2-40B4-BE49-F238E27FC236}">
                <a16:creationId xmlns:a16="http://schemas.microsoft.com/office/drawing/2014/main" id="{72AE91A0-366C-EA5F-3037-4EAD268085C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6722784-6089-3E75-BCAA-F3A54573349F}"/>
              </a:ext>
            </a:extLst>
          </p:cNvPr>
          <p:cNvSpPr>
            <a:spLocks noGrp="1"/>
          </p:cNvSpPr>
          <p:nvPr>
            <p:ph type="sldNum" sz="quarter" idx="12"/>
          </p:nvPr>
        </p:nvSpPr>
        <p:spPr/>
        <p:txBody>
          <a:bodyPr/>
          <a:lstStyle/>
          <a:p>
            <a:fld id="{25941A18-48CB-479B-B228-D17246044FC9}" type="slidenum">
              <a:rPr lang="zh-CN" altLang="en-US" smtClean="0"/>
              <a:t>‹#›</a:t>
            </a:fld>
            <a:endParaRPr lang="zh-CN" altLang="en-US"/>
          </a:p>
        </p:txBody>
      </p:sp>
    </p:spTree>
    <p:extLst>
      <p:ext uri="{BB962C8B-B14F-4D97-AF65-F5344CB8AC3E}">
        <p14:creationId xmlns:p14="http://schemas.microsoft.com/office/powerpoint/2010/main" val="3811370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98F53AA-10B3-5B68-E199-A0260A3DB2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20E3B5F-E2B5-7691-2C14-91E65D53CA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7E09FA4-A06E-B834-7581-6C6483962F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70AEA4-93E5-416F-A395-6B39BD0EA1B8}" type="datetimeFigureOut">
              <a:rPr lang="zh-CN" altLang="en-US" smtClean="0"/>
              <a:t>2023/7/20</a:t>
            </a:fld>
            <a:endParaRPr lang="zh-CN" altLang="en-US"/>
          </a:p>
        </p:txBody>
      </p:sp>
      <p:sp>
        <p:nvSpPr>
          <p:cNvPr id="5" name="页脚占位符 4">
            <a:extLst>
              <a:ext uri="{FF2B5EF4-FFF2-40B4-BE49-F238E27FC236}">
                <a16:creationId xmlns:a16="http://schemas.microsoft.com/office/drawing/2014/main" id="{4EAD8A1F-75F1-EDF7-FB1B-0B60784E66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028E250-F5AF-02E5-E7A0-DB4C5912F8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941A18-48CB-479B-B228-D17246044FC9}" type="slidenum">
              <a:rPr lang="zh-CN" altLang="en-US" smtClean="0"/>
              <a:t>‹#›</a:t>
            </a:fld>
            <a:endParaRPr lang="zh-CN" altLang="en-US"/>
          </a:p>
        </p:txBody>
      </p:sp>
    </p:spTree>
    <p:extLst>
      <p:ext uri="{BB962C8B-B14F-4D97-AF65-F5344CB8AC3E}">
        <p14:creationId xmlns:p14="http://schemas.microsoft.com/office/powerpoint/2010/main" val="33507337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luogu.com.cn/problem/P4147"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vjudge.csgrandeur.cn/contest/569570#problem/N" TargetMode="External"/><Relationship Id="rId2" Type="http://schemas.openxmlformats.org/officeDocument/2006/relationships/hyperlink" Target="https://vjudge.csgrandeur.cn/contest/569570#problem/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B6BD53-0372-2070-E671-11FDD844A217}"/>
              </a:ext>
            </a:extLst>
          </p:cNvPr>
          <p:cNvSpPr>
            <a:spLocks noGrp="1"/>
          </p:cNvSpPr>
          <p:nvPr>
            <p:ph type="ctrTitle"/>
          </p:nvPr>
        </p:nvSpPr>
        <p:spPr>
          <a:xfrm>
            <a:off x="1688306" y="1543845"/>
            <a:ext cx="9144000" cy="2387600"/>
          </a:xfrm>
        </p:spPr>
        <p:txBody>
          <a:bodyPr/>
          <a:lstStyle/>
          <a:p>
            <a:r>
              <a:rPr lang="zh-CN" altLang="en-US" dirty="0"/>
              <a:t>单调队列</a:t>
            </a:r>
            <a:r>
              <a:rPr lang="en-US" altLang="zh-CN" dirty="0"/>
              <a:t>/</a:t>
            </a:r>
            <a:r>
              <a:rPr lang="zh-CN" altLang="en-US" dirty="0"/>
              <a:t>单调栈复习</a:t>
            </a:r>
          </a:p>
        </p:txBody>
      </p:sp>
    </p:spTree>
    <p:extLst>
      <p:ext uri="{BB962C8B-B14F-4D97-AF65-F5344CB8AC3E}">
        <p14:creationId xmlns:p14="http://schemas.microsoft.com/office/powerpoint/2010/main" val="16891938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5DCA61-8666-433F-657A-E3F2ACD1853F}"/>
              </a:ext>
            </a:extLst>
          </p:cNvPr>
          <p:cNvSpPr>
            <a:spLocks noGrp="1"/>
          </p:cNvSpPr>
          <p:nvPr>
            <p:ph type="title"/>
          </p:nvPr>
        </p:nvSpPr>
        <p:spPr>
          <a:xfrm>
            <a:off x="838200" y="72232"/>
            <a:ext cx="10515600" cy="1325563"/>
          </a:xfrm>
        </p:spPr>
        <p:txBody>
          <a:bodyPr/>
          <a:lstStyle/>
          <a:p>
            <a:r>
              <a:rPr lang="en-US" altLang="zh-CN" dirty="0"/>
              <a:t>A.</a:t>
            </a:r>
            <a:r>
              <a:rPr lang="zh-CN" altLang="en-US" dirty="0"/>
              <a:t>复习例题</a:t>
            </a:r>
            <a:r>
              <a:rPr lang="en-US" altLang="zh-CN" dirty="0"/>
              <a:t>.</a:t>
            </a:r>
            <a:r>
              <a:rPr lang="zh-CN" altLang="en-US" dirty="0"/>
              <a:t>滑动窗口</a:t>
            </a:r>
          </a:p>
        </p:txBody>
      </p:sp>
      <p:sp>
        <p:nvSpPr>
          <p:cNvPr id="3" name="内容占位符 2">
            <a:extLst>
              <a:ext uri="{FF2B5EF4-FFF2-40B4-BE49-F238E27FC236}">
                <a16:creationId xmlns:a16="http://schemas.microsoft.com/office/drawing/2014/main" id="{749D6635-B590-4B9F-48F6-013764BAC357}"/>
              </a:ext>
            </a:extLst>
          </p:cNvPr>
          <p:cNvSpPr>
            <a:spLocks noGrp="1"/>
          </p:cNvSpPr>
          <p:nvPr>
            <p:ph idx="1"/>
          </p:nvPr>
        </p:nvSpPr>
        <p:spPr>
          <a:xfrm>
            <a:off x="838200" y="1397795"/>
            <a:ext cx="10515600" cy="5032375"/>
          </a:xfrm>
        </p:spPr>
        <p:txBody>
          <a:bodyPr>
            <a:normAutofit/>
          </a:bodyPr>
          <a:lstStyle/>
          <a:p>
            <a:r>
              <a:rPr lang="zh-CN" altLang="en-US" dirty="0"/>
              <a:t>解题思路（以最大值为例）：考虑可能同时出现在同一个窗口的两个元素</a:t>
            </a:r>
            <a:r>
              <a:rPr lang="en-US" altLang="zh-CN" dirty="0"/>
              <a:t>x</a:t>
            </a:r>
            <a:r>
              <a:rPr lang="zh-CN" altLang="en-US" dirty="0"/>
              <a:t>和</a:t>
            </a:r>
            <a:r>
              <a:rPr lang="en-US" altLang="zh-CN" dirty="0"/>
              <a:t>y</a:t>
            </a:r>
            <a:r>
              <a:rPr lang="zh-CN" altLang="en-US" dirty="0"/>
              <a:t>，每个元素有自己的下标</a:t>
            </a:r>
            <a:r>
              <a:rPr lang="en-US" altLang="zh-CN" dirty="0"/>
              <a:t>id[x]</a:t>
            </a:r>
            <a:r>
              <a:rPr lang="zh-CN" altLang="en-US" dirty="0"/>
              <a:t>，</a:t>
            </a:r>
            <a:r>
              <a:rPr lang="en-US" altLang="zh-CN" dirty="0"/>
              <a:t>id[y]</a:t>
            </a:r>
            <a:r>
              <a:rPr lang="zh-CN" altLang="en-US" dirty="0"/>
              <a:t>和自己的权值</a:t>
            </a:r>
            <a:r>
              <a:rPr lang="en-US" altLang="zh-CN" dirty="0"/>
              <a:t>w[x]</a:t>
            </a:r>
            <a:r>
              <a:rPr lang="zh-CN" altLang="en-US" dirty="0"/>
              <a:t>，</a:t>
            </a:r>
            <a:r>
              <a:rPr lang="en-US" altLang="zh-CN" dirty="0"/>
              <a:t>w[y]</a:t>
            </a:r>
            <a:r>
              <a:rPr lang="zh-CN" altLang="en-US" dirty="0"/>
              <a:t>，当</a:t>
            </a:r>
            <a:r>
              <a:rPr lang="en-US" altLang="zh-CN" dirty="0"/>
              <a:t>id[x]&lt;=id[y]</a:t>
            </a:r>
            <a:r>
              <a:rPr lang="zh-CN" altLang="en-US" dirty="0"/>
              <a:t>且</a:t>
            </a:r>
            <a:r>
              <a:rPr lang="en-US" altLang="zh-CN" dirty="0"/>
              <a:t>w[x]&lt;=w[y]</a:t>
            </a:r>
            <a:r>
              <a:rPr lang="zh-CN" altLang="en-US" dirty="0"/>
              <a:t>的时候，元素</a:t>
            </a:r>
            <a:r>
              <a:rPr lang="en-US" altLang="zh-CN" dirty="0"/>
              <a:t>x</a:t>
            </a:r>
            <a:r>
              <a:rPr lang="zh-CN" altLang="en-US" dirty="0"/>
              <a:t>就在后续的枚举中劣于元素</a:t>
            </a:r>
            <a:r>
              <a:rPr lang="en-US" altLang="zh-CN" dirty="0"/>
              <a:t>x</a:t>
            </a:r>
            <a:r>
              <a:rPr lang="zh-CN" altLang="en-US" dirty="0"/>
              <a:t>，那么此时就可以舍弃元素</a:t>
            </a:r>
            <a:r>
              <a:rPr lang="en-US" altLang="zh-CN" dirty="0"/>
              <a:t>x</a:t>
            </a:r>
            <a:r>
              <a:rPr lang="zh-CN" altLang="en-US" dirty="0"/>
              <a:t>。</a:t>
            </a:r>
            <a:endParaRPr lang="en-US" altLang="zh-CN" dirty="0"/>
          </a:p>
          <a:p>
            <a:pPr marL="0" indent="0">
              <a:buNone/>
            </a:pPr>
            <a:endParaRPr lang="en-US" altLang="zh-CN" dirty="0"/>
          </a:p>
          <a:p>
            <a:r>
              <a:rPr lang="zh-CN" altLang="en-US" dirty="0"/>
              <a:t>构建单调队列，使其从左到右下标单调递增，权值单调递减，每次先弹出队列中下标与当前枚举到的元素下标之差超出</a:t>
            </a:r>
            <a:r>
              <a:rPr lang="en-US" altLang="zh-CN" dirty="0"/>
              <a:t>k</a:t>
            </a:r>
            <a:r>
              <a:rPr lang="zh-CN" altLang="en-US" dirty="0"/>
              <a:t>的元素，新枚举到的元素用来更新队列右边，弹出符合上述条件的</a:t>
            </a:r>
            <a:r>
              <a:rPr lang="en-US" altLang="zh-CN" dirty="0"/>
              <a:t>x</a:t>
            </a:r>
            <a:r>
              <a:rPr lang="zh-CN" altLang="en-US" dirty="0"/>
              <a:t>，然后将新元素插入右边，此时队列的左边就是所求的最大值。</a:t>
            </a:r>
          </a:p>
          <a:p>
            <a:endParaRPr lang="en-US" altLang="zh-CN" dirty="0"/>
          </a:p>
        </p:txBody>
      </p:sp>
    </p:spTree>
    <p:extLst>
      <p:ext uri="{BB962C8B-B14F-4D97-AF65-F5344CB8AC3E}">
        <p14:creationId xmlns:p14="http://schemas.microsoft.com/office/powerpoint/2010/main" val="545094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5DCA61-8666-433F-657A-E3F2ACD1853F}"/>
              </a:ext>
            </a:extLst>
          </p:cNvPr>
          <p:cNvSpPr>
            <a:spLocks noGrp="1"/>
          </p:cNvSpPr>
          <p:nvPr>
            <p:ph type="title"/>
          </p:nvPr>
        </p:nvSpPr>
        <p:spPr/>
        <p:txBody>
          <a:bodyPr/>
          <a:lstStyle/>
          <a:p>
            <a:r>
              <a:rPr lang="en-US" altLang="zh-CN" dirty="0"/>
              <a:t>B.</a:t>
            </a:r>
            <a:r>
              <a:rPr lang="zh-CN" altLang="en-US" dirty="0"/>
              <a:t>单调栈模板例题</a:t>
            </a:r>
          </a:p>
        </p:txBody>
      </p:sp>
      <p:sp>
        <p:nvSpPr>
          <p:cNvPr id="3" name="内容占位符 2">
            <a:extLst>
              <a:ext uri="{FF2B5EF4-FFF2-40B4-BE49-F238E27FC236}">
                <a16:creationId xmlns:a16="http://schemas.microsoft.com/office/drawing/2014/main" id="{749D6635-B590-4B9F-48F6-013764BAC357}"/>
              </a:ext>
            </a:extLst>
          </p:cNvPr>
          <p:cNvSpPr>
            <a:spLocks noGrp="1"/>
          </p:cNvSpPr>
          <p:nvPr>
            <p:ph idx="1"/>
          </p:nvPr>
        </p:nvSpPr>
        <p:spPr/>
        <p:txBody>
          <a:bodyPr/>
          <a:lstStyle/>
          <a:p>
            <a:r>
              <a:rPr lang="zh-CN" altLang="en-US" dirty="0"/>
              <a:t>问题重述：给定一个整数数列</a:t>
            </a:r>
            <a:r>
              <a:rPr lang="en-US" altLang="zh-CN" dirty="0"/>
              <a:t>a</a:t>
            </a:r>
            <a:r>
              <a:rPr lang="zh-CN" altLang="en-US" dirty="0"/>
              <a:t>，下标从</a:t>
            </a:r>
            <a:r>
              <a:rPr lang="en-US" altLang="zh-CN" dirty="0"/>
              <a:t>1</a:t>
            </a:r>
            <a:r>
              <a:rPr lang="zh-CN" altLang="en-US" dirty="0"/>
              <a:t>到</a:t>
            </a:r>
            <a:r>
              <a:rPr lang="en-US" altLang="zh-CN" dirty="0"/>
              <a:t>n</a:t>
            </a:r>
            <a:r>
              <a:rPr lang="zh-CN" altLang="en-US" dirty="0"/>
              <a:t>。定义</a:t>
            </a:r>
            <a:r>
              <a:rPr lang="en-US" altLang="zh-CN" dirty="0"/>
              <a:t>f[</a:t>
            </a:r>
            <a:r>
              <a:rPr lang="en-US" altLang="zh-CN" dirty="0" err="1"/>
              <a:t>i</a:t>
            </a:r>
            <a:r>
              <a:rPr lang="en-US" altLang="zh-CN" dirty="0"/>
              <a:t>]</a:t>
            </a:r>
            <a:r>
              <a:rPr lang="zh-CN" altLang="en-US" dirty="0"/>
              <a:t>为数列中第一个大于</a:t>
            </a:r>
            <a:r>
              <a:rPr lang="en-US" altLang="zh-CN" dirty="0"/>
              <a:t>a[</a:t>
            </a:r>
            <a:r>
              <a:rPr lang="en-US" altLang="zh-CN" dirty="0" err="1"/>
              <a:t>i</a:t>
            </a:r>
            <a:r>
              <a:rPr lang="en-US" altLang="zh-CN" dirty="0"/>
              <a:t>]</a:t>
            </a:r>
            <a:r>
              <a:rPr lang="zh-CN" altLang="en-US" dirty="0"/>
              <a:t>的元素的下标，若不存在，则</a:t>
            </a:r>
            <a:r>
              <a:rPr lang="en-US" altLang="zh-CN" dirty="0"/>
              <a:t>f[</a:t>
            </a:r>
            <a:r>
              <a:rPr lang="en-US" altLang="zh-CN" dirty="0" err="1"/>
              <a:t>i</a:t>
            </a:r>
            <a:r>
              <a:rPr lang="en-US" altLang="zh-CN" dirty="0"/>
              <a:t>]=0</a:t>
            </a:r>
            <a:r>
              <a:rPr lang="zh-CN" altLang="en-US" dirty="0"/>
              <a:t>。求</a:t>
            </a:r>
            <a:r>
              <a:rPr lang="en-US" altLang="zh-CN" dirty="0"/>
              <a:t>f[1…n]</a:t>
            </a:r>
            <a:r>
              <a:rPr lang="zh-CN" altLang="en-US" dirty="0"/>
              <a:t>为多少</a:t>
            </a:r>
            <a:endParaRPr lang="en-US" altLang="zh-CN" dirty="0"/>
          </a:p>
          <a:p>
            <a:r>
              <a:rPr lang="en-US" altLang="zh-CN" dirty="0"/>
              <a:t>1&lt;=n</a:t>
            </a:r>
            <a:r>
              <a:rPr lang="en-US" altLang="zh-CN"/>
              <a:t>&lt;=3e6</a:t>
            </a:r>
            <a:r>
              <a:rPr lang="zh-CN" altLang="en-US" dirty="0"/>
              <a:t>，</a:t>
            </a:r>
            <a:r>
              <a:rPr lang="en-US" altLang="zh-CN" dirty="0"/>
              <a:t>1&lt;=a[</a:t>
            </a:r>
            <a:r>
              <a:rPr lang="en-US" altLang="zh-CN" dirty="0" err="1"/>
              <a:t>i</a:t>
            </a:r>
            <a:r>
              <a:rPr lang="en-US" altLang="zh-CN" dirty="0"/>
              <a:t>]&lt;=1e9</a:t>
            </a:r>
          </a:p>
        </p:txBody>
      </p:sp>
    </p:spTree>
    <p:extLst>
      <p:ext uri="{BB962C8B-B14F-4D97-AF65-F5344CB8AC3E}">
        <p14:creationId xmlns:p14="http://schemas.microsoft.com/office/powerpoint/2010/main" val="4136416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5DCA61-8666-433F-657A-E3F2ACD1853F}"/>
              </a:ext>
            </a:extLst>
          </p:cNvPr>
          <p:cNvSpPr>
            <a:spLocks noGrp="1"/>
          </p:cNvSpPr>
          <p:nvPr>
            <p:ph type="title"/>
          </p:nvPr>
        </p:nvSpPr>
        <p:spPr/>
        <p:txBody>
          <a:bodyPr/>
          <a:lstStyle/>
          <a:p>
            <a:r>
              <a:rPr lang="en-US" altLang="zh-CN" dirty="0"/>
              <a:t>B.</a:t>
            </a:r>
            <a:r>
              <a:rPr lang="zh-CN" altLang="en-US" dirty="0"/>
              <a:t>单调栈模板例题</a:t>
            </a:r>
          </a:p>
        </p:txBody>
      </p:sp>
      <p:sp>
        <p:nvSpPr>
          <p:cNvPr id="3" name="内容占位符 2">
            <a:extLst>
              <a:ext uri="{FF2B5EF4-FFF2-40B4-BE49-F238E27FC236}">
                <a16:creationId xmlns:a16="http://schemas.microsoft.com/office/drawing/2014/main" id="{749D6635-B590-4B9F-48F6-013764BAC357}"/>
              </a:ext>
            </a:extLst>
          </p:cNvPr>
          <p:cNvSpPr>
            <a:spLocks noGrp="1"/>
          </p:cNvSpPr>
          <p:nvPr>
            <p:ph idx="1"/>
          </p:nvPr>
        </p:nvSpPr>
        <p:spPr/>
        <p:txBody>
          <a:bodyPr/>
          <a:lstStyle/>
          <a:p>
            <a:r>
              <a:rPr lang="zh-CN" altLang="en-US" dirty="0"/>
              <a:t>解题思路：建立一个栈，权值从上到下递减，然后把栈顶值与当前枚举到的值比较，如果小于当前值就弹栈并更新对应的</a:t>
            </a:r>
            <a:r>
              <a:rPr lang="en-US" altLang="zh-CN" dirty="0"/>
              <a:t>f[</a:t>
            </a:r>
            <a:r>
              <a:rPr lang="en-US" altLang="zh-CN" dirty="0" err="1"/>
              <a:t>i</a:t>
            </a:r>
            <a:r>
              <a:rPr lang="en-US" altLang="zh-CN" dirty="0"/>
              <a:t>]</a:t>
            </a:r>
            <a:r>
              <a:rPr lang="zh-CN" altLang="en-US" dirty="0"/>
              <a:t>，如果大于了当前值就把当前元素信息压入栈顶</a:t>
            </a:r>
            <a:endParaRPr lang="en-US" altLang="zh-CN" dirty="0"/>
          </a:p>
        </p:txBody>
      </p:sp>
    </p:spTree>
    <p:extLst>
      <p:ext uri="{BB962C8B-B14F-4D97-AF65-F5344CB8AC3E}">
        <p14:creationId xmlns:p14="http://schemas.microsoft.com/office/powerpoint/2010/main" val="1291397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26C02-FB0A-D45D-5E9A-CE381EC6536A}"/>
              </a:ext>
            </a:extLst>
          </p:cNvPr>
          <p:cNvSpPr>
            <a:spLocks noGrp="1"/>
          </p:cNvSpPr>
          <p:nvPr>
            <p:ph type="title"/>
          </p:nvPr>
        </p:nvSpPr>
        <p:spPr/>
        <p:txBody>
          <a:bodyPr/>
          <a:lstStyle/>
          <a:p>
            <a:r>
              <a:rPr lang="en-US" altLang="zh-CN" dirty="0"/>
              <a:t>C.</a:t>
            </a:r>
            <a:r>
              <a:rPr lang="zh-CN" altLang="en-US" dirty="0"/>
              <a:t>理想的正方形</a:t>
            </a:r>
          </a:p>
        </p:txBody>
      </p:sp>
      <p:sp>
        <p:nvSpPr>
          <p:cNvPr id="3" name="内容占位符 2">
            <a:extLst>
              <a:ext uri="{FF2B5EF4-FFF2-40B4-BE49-F238E27FC236}">
                <a16:creationId xmlns:a16="http://schemas.microsoft.com/office/drawing/2014/main" id="{7171FFC5-087F-4797-7A36-8069D6F6EBA7}"/>
              </a:ext>
            </a:extLst>
          </p:cNvPr>
          <p:cNvSpPr>
            <a:spLocks noGrp="1"/>
          </p:cNvSpPr>
          <p:nvPr>
            <p:ph idx="1"/>
          </p:nvPr>
        </p:nvSpPr>
        <p:spPr/>
        <p:txBody>
          <a:bodyPr/>
          <a:lstStyle/>
          <a:p>
            <a:r>
              <a:rPr lang="zh-CN" altLang="en-US" b="0" i="0" dirty="0">
                <a:solidFill>
                  <a:srgbClr val="000000"/>
                </a:solidFill>
                <a:effectLst/>
                <a:latin typeface="Merriweather" panose="00000500000000000000" pitchFamily="2" charset="0"/>
              </a:rPr>
              <a:t>有一个 </a:t>
            </a:r>
            <a:r>
              <a:rPr lang="en-US" altLang="zh-CN" b="0" i="1" dirty="0" err="1">
                <a:solidFill>
                  <a:srgbClr val="000000"/>
                </a:solidFill>
                <a:effectLst/>
                <a:latin typeface="KaTeX_Math"/>
              </a:rPr>
              <a:t>a</a:t>
            </a:r>
            <a:r>
              <a:rPr lang="en-US" altLang="zh-CN" b="0" i="0" dirty="0" err="1">
                <a:solidFill>
                  <a:srgbClr val="000000"/>
                </a:solidFill>
                <a:effectLst/>
                <a:latin typeface="KaTeX_Main"/>
              </a:rPr>
              <a:t>×</a:t>
            </a:r>
            <a:r>
              <a:rPr lang="en-US" altLang="zh-CN" b="0" i="1" dirty="0" err="1">
                <a:solidFill>
                  <a:srgbClr val="000000"/>
                </a:solidFill>
                <a:effectLst/>
                <a:latin typeface="KaTeX_Math"/>
              </a:rPr>
              <a:t>b</a:t>
            </a:r>
            <a:r>
              <a:rPr lang="zh-CN" altLang="en-US" b="0" i="0" dirty="0">
                <a:solidFill>
                  <a:srgbClr val="000000"/>
                </a:solidFill>
                <a:effectLst/>
                <a:latin typeface="Merriweather" panose="00000500000000000000" pitchFamily="2" charset="0"/>
              </a:rPr>
              <a:t> 的整数组成的矩阵，现请你从中找出一个 </a:t>
            </a:r>
            <a:r>
              <a:rPr lang="en-US" altLang="zh-CN" b="0" i="1" dirty="0" err="1">
                <a:solidFill>
                  <a:srgbClr val="000000"/>
                </a:solidFill>
                <a:effectLst/>
                <a:latin typeface="KaTeX_Math"/>
              </a:rPr>
              <a:t>n</a:t>
            </a:r>
            <a:r>
              <a:rPr lang="en-US" altLang="zh-CN" b="0" i="0" dirty="0" err="1">
                <a:solidFill>
                  <a:srgbClr val="000000"/>
                </a:solidFill>
                <a:effectLst/>
                <a:latin typeface="KaTeX_Main"/>
              </a:rPr>
              <a:t>×</a:t>
            </a:r>
            <a:r>
              <a:rPr lang="en-US" altLang="zh-CN" b="0" i="1" dirty="0" err="1">
                <a:solidFill>
                  <a:srgbClr val="000000"/>
                </a:solidFill>
                <a:effectLst/>
                <a:latin typeface="KaTeX_Math"/>
              </a:rPr>
              <a:t>n</a:t>
            </a:r>
            <a:r>
              <a:rPr lang="zh-CN" altLang="en-US" b="0" i="0" dirty="0">
                <a:solidFill>
                  <a:srgbClr val="000000"/>
                </a:solidFill>
                <a:effectLst/>
                <a:latin typeface="Merriweather" panose="00000500000000000000" pitchFamily="2" charset="0"/>
              </a:rPr>
              <a:t> 的正方形区域，使得该区域所有数中的最大值和最小值的差最小。</a:t>
            </a:r>
            <a:endParaRPr lang="en-US" altLang="zh-CN" b="0" i="0" dirty="0">
              <a:solidFill>
                <a:srgbClr val="000000"/>
              </a:solidFill>
              <a:effectLst/>
              <a:latin typeface="Merriweather" panose="00000500000000000000" pitchFamily="2" charset="0"/>
            </a:endParaRPr>
          </a:p>
          <a:p>
            <a:pPr algn="l"/>
            <a:r>
              <a:rPr lang="zh-CN" altLang="en-US" b="0" i="0" dirty="0">
                <a:solidFill>
                  <a:srgbClr val="000000"/>
                </a:solidFill>
                <a:effectLst/>
                <a:latin typeface="Merriweather" panose="00000500000000000000" pitchFamily="2" charset="0"/>
              </a:rPr>
              <a:t>矩阵中的所有数都不超过 </a:t>
            </a:r>
            <a:r>
              <a:rPr lang="en-US" altLang="zh-CN" b="0" i="0" dirty="0">
                <a:solidFill>
                  <a:srgbClr val="000000"/>
                </a:solidFill>
                <a:effectLst/>
                <a:latin typeface="KaTeX_Main"/>
              </a:rPr>
              <a:t>1e9</a:t>
            </a:r>
            <a:r>
              <a:rPr lang="zh-CN" altLang="en-US" b="0" i="0" dirty="0">
                <a:solidFill>
                  <a:srgbClr val="000000"/>
                </a:solidFill>
                <a:effectLst/>
                <a:latin typeface="Merriweather" panose="00000500000000000000" pitchFamily="2" charset="0"/>
              </a:rPr>
              <a:t>。</a:t>
            </a:r>
          </a:p>
          <a:p>
            <a:pPr algn="l"/>
            <a:r>
              <a:rPr lang="en-US" altLang="zh-CN" b="0" i="0" dirty="0">
                <a:solidFill>
                  <a:srgbClr val="000000"/>
                </a:solidFill>
                <a:effectLst/>
                <a:latin typeface="KaTeX_Main"/>
              </a:rPr>
              <a:t>100%</a:t>
            </a:r>
            <a:r>
              <a:rPr lang="en-US" altLang="zh-CN" b="0" i="0" dirty="0">
                <a:solidFill>
                  <a:srgbClr val="000000"/>
                </a:solidFill>
                <a:effectLst/>
                <a:latin typeface="Merriweather" panose="00000500000000000000" pitchFamily="2" charset="0"/>
              </a:rPr>
              <a:t> </a:t>
            </a:r>
            <a:r>
              <a:rPr lang="zh-CN" altLang="en-US" b="0" i="0" dirty="0">
                <a:solidFill>
                  <a:srgbClr val="000000"/>
                </a:solidFill>
                <a:effectLst/>
                <a:latin typeface="Merriweather" panose="00000500000000000000" pitchFamily="2" charset="0"/>
              </a:rPr>
              <a:t>的数据 </a:t>
            </a:r>
            <a:r>
              <a:rPr lang="en-US" altLang="zh-CN" b="0" i="0" dirty="0">
                <a:solidFill>
                  <a:srgbClr val="000000"/>
                </a:solidFill>
                <a:effectLst/>
                <a:latin typeface="KaTeX_Main"/>
              </a:rPr>
              <a:t>2 &lt;= </a:t>
            </a:r>
            <a:r>
              <a:rPr lang="en-US" altLang="zh-CN" b="0" i="0" dirty="0" err="1">
                <a:solidFill>
                  <a:srgbClr val="000000"/>
                </a:solidFill>
                <a:effectLst/>
                <a:latin typeface="KaTeX_Main"/>
              </a:rPr>
              <a:t>a,b</a:t>
            </a:r>
            <a:r>
              <a:rPr lang="en-US" altLang="zh-CN" b="0" i="0" dirty="0">
                <a:solidFill>
                  <a:srgbClr val="000000"/>
                </a:solidFill>
                <a:effectLst/>
                <a:latin typeface="KaTeX_Main"/>
              </a:rPr>
              <a:t> &lt;= 1000,n &lt;= </a:t>
            </a:r>
            <a:r>
              <a:rPr lang="en-US" altLang="zh-CN" b="0" i="0" dirty="0" err="1">
                <a:solidFill>
                  <a:srgbClr val="000000"/>
                </a:solidFill>
                <a:effectLst/>
                <a:latin typeface="KaTeX_Main"/>
              </a:rPr>
              <a:t>a,n</a:t>
            </a:r>
            <a:r>
              <a:rPr lang="en-US" altLang="zh-CN" b="0" i="0" dirty="0">
                <a:solidFill>
                  <a:srgbClr val="000000"/>
                </a:solidFill>
                <a:effectLst/>
                <a:latin typeface="KaTeX_Main"/>
              </a:rPr>
              <a:t> &lt;= </a:t>
            </a:r>
            <a:r>
              <a:rPr lang="en-US" altLang="zh-CN" b="0" i="0" dirty="0" err="1">
                <a:solidFill>
                  <a:srgbClr val="000000"/>
                </a:solidFill>
                <a:effectLst/>
                <a:latin typeface="KaTeX_Main"/>
              </a:rPr>
              <a:t>b,n</a:t>
            </a:r>
            <a:r>
              <a:rPr lang="en-US" altLang="zh-CN" b="0" i="0" dirty="0">
                <a:solidFill>
                  <a:srgbClr val="000000"/>
                </a:solidFill>
                <a:effectLst/>
                <a:latin typeface="KaTeX_Main"/>
              </a:rPr>
              <a:t> &lt;=100 </a:t>
            </a:r>
            <a:endParaRPr lang="zh-CN" altLang="en-US" b="0" i="0" dirty="0">
              <a:solidFill>
                <a:srgbClr val="000000"/>
              </a:solidFill>
              <a:effectLst/>
              <a:latin typeface="Merriweather" panose="00000500000000000000" pitchFamily="2" charset="0"/>
            </a:endParaRPr>
          </a:p>
          <a:p>
            <a:endParaRPr lang="zh-CN" altLang="en-US" dirty="0"/>
          </a:p>
        </p:txBody>
      </p:sp>
    </p:spTree>
    <p:extLst>
      <p:ext uri="{BB962C8B-B14F-4D97-AF65-F5344CB8AC3E}">
        <p14:creationId xmlns:p14="http://schemas.microsoft.com/office/powerpoint/2010/main" val="2212260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26C02-FB0A-D45D-5E9A-CE381EC6536A}"/>
              </a:ext>
            </a:extLst>
          </p:cNvPr>
          <p:cNvSpPr>
            <a:spLocks noGrp="1"/>
          </p:cNvSpPr>
          <p:nvPr>
            <p:ph type="title"/>
          </p:nvPr>
        </p:nvSpPr>
        <p:spPr/>
        <p:txBody>
          <a:bodyPr/>
          <a:lstStyle/>
          <a:p>
            <a:r>
              <a:rPr lang="en-US" altLang="zh-CN" dirty="0"/>
              <a:t>C.</a:t>
            </a:r>
            <a:r>
              <a:rPr lang="zh-CN" altLang="en-US" dirty="0"/>
              <a:t>理想的正方形</a:t>
            </a:r>
          </a:p>
        </p:txBody>
      </p:sp>
      <p:sp>
        <p:nvSpPr>
          <p:cNvPr id="3" name="内容占位符 2">
            <a:extLst>
              <a:ext uri="{FF2B5EF4-FFF2-40B4-BE49-F238E27FC236}">
                <a16:creationId xmlns:a16="http://schemas.microsoft.com/office/drawing/2014/main" id="{7171FFC5-087F-4797-7A36-8069D6F6EBA7}"/>
              </a:ext>
            </a:extLst>
          </p:cNvPr>
          <p:cNvSpPr>
            <a:spLocks noGrp="1"/>
          </p:cNvSpPr>
          <p:nvPr>
            <p:ph idx="1"/>
          </p:nvPr>
        </p:nvSpPr>
        <p:spPr/>
        <p:txBody>
          <a:bodyPr/>
          <a:lstStyle/>
          <a:p>
            <a:r>
              <a:rPr lang="zh-CN" altLang="en-US" dirty="0">
                <a:solidFill>
                  <a:srgbClr val="000000"/>
                </a:solidFill>
                <a:latin typeface="Merriweather" panose="00000500000000000000" pitchFamily="2" charset="0"/>
              </a:rPr>
              <a:t>逐维解决问题</a:t>
            </a:r>
            <a:endParaRPr lang="en-US" altLang="zh-CN" dirty="0">
              <a:solidFill>
                <a:srgbClr val="000000"/>
              </a:solidFill>
              <a:latin typeface="Merriweather" panose="00000500000000000000" pitchFamily="2" charset="0"/>
            </a:endParaRPr>
          </a:p>
          <a:p>
            <a:r>
              <a:rPr lang="zh-CN" altLang="en-US" dirty="0">
                <a:solidFill>
                  <a:srgbClr val="000000"/>
                </a:solidFill>
                <a:latin typeface="Merriweather" panose="00000500000000000000" pitchFamily="2" charset="0"/>
              </a:rPr>
              <a:t>先对于每一行用单调队列维护出以某个点为右端点向右延展</a:t>
            </a:r>
            <a:r>
              <a:rPr lang="en-US" altLang="zh-CN" dirty="0">
                <a:solidFill>
                  <a:srgbClr val="000000"/>
                </a:solidFill>
                <a:latin typeface="Merriweather" panose="00000500000000000000" pitchFamily="2" charset="0"/>
              </a:rPr>
              <a:t>n</a:t>
            </a:r>
            <a:r>
              <a:rPr lang="zh-CN" altLang="en-US" dirty="0">
                <a:solidFill>
                  <a:srgbClr val="000000"/>
                </a:solidFill>
                <a:latin typeface="Merriweather" panose="00000500000000000000" pitchFamily="2" charset="0"/>
              </a:rPr>
              <a:t>个单位的最大值和最小值，存为新的矩阵</a:t>
            </a:r>
            <a:endParaRPr lang="en-US" altLang="zh-CN" b="0" i="0" dirty="0">
              <a:solidFill>
                <a:srgbClr val="000000"/>
              </a:solidFill>
              <a:effectLst/>
              <a:latin typeface="Merriweather" panose="00000500000000000000" pitchFamily="2" charset="0"/>
            </a:endParaRPr>
          </a:p>
          <a:p>
            <a:pPr algn="l"/>
            <a:r>
              <a:rPr lang="zh-CN" altLang="en-US" dirty="0">
                <a:solidFill>
                  <a:srgbClr val="000000"/>
                </a:solidFill>
                <a:latin typeface="Merriweather" panose="00000500000000000000" pitchFamily="2" charset="0"/>
              </a:rPr>
              <a:t>然后在新矩阵下对每列用单调队列维护出最大值的最小值和最小值的最大值，然后取差值最小即可</a:t>
            </a:r>
            <a:endParaRPr lang="zh-CN" altLang="en-US" b="0" i="0" dirty="0">
              <a:solidFill>
                <a:srgbClr val="000000"/>
              </a:solidFill>
              <a:effectLst/>
              <a:latin typeface="Merriweather" panose="00000500000000000000" pitchFamily="2" charset="0"/>
            </a:endParaRPr>
          </a:p>
        </p:txBody>
      </p:sp>
    </p:spTree>
    <p:extLst>
      <p:ext uri="{BB962C8B-B14F-4D97-AF65-F5344CB8AC3E}">
        <p14:creationId xmlns:p14="http://schemas.microsoft.com/office/powerpoint/2010/main" val="6733504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26C02-FB0A-D45D-5E9A-CE381EC6536A}"/>
              </a:ext>
            </a:extLst>
          </p:cNvPr>
          <p:cNvSpPr>
            <a:spLocks noGrp="1"/>
          </p:cNvSpPr>
          <p:nvPr>
            <p:ph type="title"/>
          </p:nvPr>
        </p:nvSpPr>
        <p:spPr/>
        <p:txBody>
          <a:bodyPr/>
          <a:lstStyle/>
          <a:p>
            <a:r>
              <a:rPr lang="en-US" altLang="zh-CN" dirty="0"/>
              <a:t>C.</a:t>
            </a:r>
            <a:r>
              <a:rPr lang="zh-CN" altLang="en-US" dirty="0"/>
              <a:t>理想的正方形</a:t>
            </a:r>
          </a:p>
        </p:txBody>
      </p:sp>
      <p:sp>
        <p:nvSpPr>
          <p:cNvPr id="3" name="内容占位符 2">
            <a:extLst>
              <a:ext uri="{FF2B5EF4-FFF2-40B4-BE49-F238E27FC236}">
                <a16:creationId xmlns:a16="http://schemas.microsoft.com/office/drawing/2014/main" id="{7171FFC5-087F-4797-7A36-8069D6F6EBA7}"/>
              </a:ext>
            </a:extLst>
          </p:cNvPr>
          <p:cNvSpPr>
            <a:spLocks noGrp="1"/>
          </p:cNvSpPr>
          <p:nvPr>
            <p:ph idx="1"/>
          </p:nvPr>
        </p:nvSpPr>
        <p:spPr/>
        <p:txBody>
          <a:bodyPr/>
          <a:lstStyle/>
          <a:p>
            <a:r>
              <a:rPr lang="zh-CN" altLang="en-US" dirty="0"/>
              <a:t>这一方法也叫做悬线法，是单调栈的一个重要应用。通过确立边界找到对应矩阵。</a:t>
            </a:r>
            <a:endParaRPr lang="en-US" altLang="zh-CN" dirty="0"/>
          </a:p>
          <a:p>
            <a:r>
              <a:rPr lang="zh-CN" altLang="en-US" dirty="0"/>
              <a:t>感兴趣可以再看看这个题</a:t>
            </a:r>
            <a:r>
              <a:rPr lang="en-US" altLang="zh-CN" dirty="0">
                <a:hlinkClick r:id="rId2"/>
              </a:rPr>
              <a:t>https://www.luogu.com.cn/problem/P4147</a:t>
            </a:r>
            <a:endParaRPr lang="en-US" altLang="zh-CN" dirty="0"/>
          </a:p>
          <a:p>
            <a:r>
              <a:rPr lang="zh-CN" altLang="en-US" dirty="0"/>
              <a:t>（放到今天例题里了）</a:t>
            </a:r>
            <a:endParaRPr lang="en-US" altLang="zh-CN" dirty="0"/>
          </a:p>
        </p:txBody>
      </p:sp>
    </p:spTree>
    <p:extLst>
      <p:ext uri="{BB962C8B-B14F-4D97-AF65-F5344CB8AC3E}">
        <p14:creationId xmlns:p14="http://schemas.microsoft.com/office/powerpoint/2010/main" val="4037547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26C02-FB0A-D45D-5E9A-CE381EC6536A}"/>
              </a:ext>
            </a:extLst>
          </p:cNvPr>
          <p:cNvSpPr>
            <a:spLocks noGrp="1"/>
          </p:cNvSpPr>
          <p:nvPr>
            <p:ph type="title"/>
          </p:nvPr>
        </p:nvSpPr>
        <p:spPr/>
        <p:txBody>
          <a:bodyPr/>
          <a:lstStyle/>
          <a:p>
            <a:r>
              <a:rPr lang="en-US" altLang="zh-CN" dirty="0"/>
              <a:t>D.</a:t>
            </a:r>
            <a:r>
              <a:rPr lang="zh-CN" altLang="en-US" dirty="0"/>
              <a:t>寻找段落</a:t>
            </a:r>
          </a:p>
        </p:txBody>
      </p:sp>
      <p:sp>
        <p:nvSpPr>
          <p:cNvPr id="3" name="内容占位符 2">
            <a:extLst>
              <a:ext uri="{FF2B5EF4-FFF2-40B4-BE49-F238E27FC236}">
                <a16:creationId xmlns:a16="http://schemas.microsoft.com/office/drawing/2014/main" id="{7171FFC5-087F-4797-7A36-8069D6F6EBA7}"/>
              </a:ext>
            </a:extLst>
          </p:cNvPr>
          <p:cNvSpPr>
            <a:spLocks noGrp="1"/>
          </p:cNvSpPr>
          <p:nvPr>
            <p:ph idx="1"/>
          </p:nvPr>
        </p:nvSpPr>
        <p:spPr/>
        <p:txBody>
          <a:bodyPr/>
          <a:lstStyle/>
          <a:p>
            <a:pPr algn="l"/>
            <a:r>
              <a:rPr lang="zh-CN" altLang="en-US" b="0" i="0" dirty="0">
                <a:solidFill>
                  <a:srgbClr val="000000"/>
                </a:solidFill>
                <a:effectLst/>
                <a:latin typeface="Merriweather" panose="00000500000000000000" pitchFamily="2" charset="0"/>
              </a:rPr>
              <a:t>给定一个长度为 </a:t>
            </a:r>
            <a:r>
              <a:rPr lang="en-US" altLang="zh-CN" b="0" i="1" dirty="0">
                <a:solidFill>
                  <a:srgbClr val="000000"/>
                </a:solidFill>
                <a:effectLst/>
                <a:latin typeface="KaTeX_Math"/>
              </a:rPr>
              <a:t>n</a:t>
            </a:r>
            <a:r>
              <a:rPr lang="zh-CN" altLang="en-US" b="0" i="0" dirty="0">
                <a:solidFill>
                  <a:srgbClr val="000000"/>
                </a:solidFill>
                <a:effectLst/>
                <a:latin typeface="Merriweather" panose="00000500000000000000" pitchFamily="2" charset="0"/>
              </a:rPr>
              <a:t> 的序列 </a:t>
            </a:r>
            <a:r>
              <a:rPr lang="en-US" altLang="zh-CN" b="0" i="1" dirty="0">
                <a:solidFill>
                  <a:srgbClr val="000000"/>
                </a:solidFill>
                <a:effectLst/>
                <a:latin typeface="KaTeX_Math"/>
              </a:rPr>
              <a:t>a</a:t>
            </a:r>
            <a:r>
              <a:rPr lang="zh-CN" altLang="en-US" b="0" i="0" dirty="0">
                <a:solidFill>
                  <a:srgbClr val="000000"/>
                </a:solidFill>
                <a:effectLst/>
                <a:latin typeface="Merriweather" panose="00000500000000000000" pitchFamily="2" charset="0"/>
              </a:rPr>
              <a:t>，定义 </a:t>
            </a:r>
            <a:r>
              <a:rPr lang="en-US" altLang="zh-CN" b="0" i="1" dirty="0">
                <a:solidFill>
                  <a:srgbClr val="000000"/>
                </a:solidFill>
                <a:effectLst/>
                <a:latin typeface="KaTeX_Math"/>
              </a:rPr>
              <a:t>ai</a:t>
            </a:r>
            <a:r>
              <a:rPr lang="zh-CN" altLang="en-US" b="0" i="0" dirty="0">
                <a:solidFill>
                  <a:srgbClr val="000000"/>
                </a:solidFill>
                <a:effectLst/>
                <a:latin typeface="KaTeX_Main"/>
              </a:rPr>
              <a:t>​</a:t>
            </a:r>
            <a:r>
              <a:rPr lang="zh-CN" altLang="en-US" b="0" i="0" dirty="0">
                <a:solidFill>
                  <a:srgbClr val="000000"/>
                </a:solidFill>
                <a:effectLst/>
                <a:latin typeface="Merriweather" panose="00000500000000000000" pitchFamily="2" charset="0"/>
              </a:rPr>
              <a:t> 为第 </a:t>
            </a:r>
            <a:r>
              <a:rPr lang="en-US" altLang="zh-CN" b="0" i="1" dirty="0" err="1">
                <a:solidFill>
                  <a:srgbClr val="000000"/>
                </a:solidFill>
                <a:effectLst/>
                <a:latin typeface="KaTeX_Math"/>
              </a:rPr>
              <a:t>i</a:t>
            </a:r>
            <a:r>
              <a:rPr lang="zh-CN" altLang="en-US" b="0" i="0" dirty="0">
                <a:solidFill>
                  <a:srgbClr val="000000"/>
                </a:solidFill>
                <a:effectLst/>
                <a:latin typeface="Merriweather" panose="00000500000000000000" pitchFamily="2" charset="0"/>
              </a:rPr>
              <a:t> 个元素的价值。现在需要找出序列中最有价值的“段落”。段落的定义是长度在 </a:t>
            </a:r>
            <a:r>
              <a:rPr lang="en-US" altLang="zh-CN" b="0" i="0" dirty="0">
                <a:solidFill>
                  <a:srgbClr val="000000"/>
                </a:solidFill>
                <a:effectLst/>
                <a:latin typeface="KaTeX_Main"/>
              </a:rPr>
              <a:t>[</a:t>
            </a:r>
            <a:r>
              <a:rPr lang="en-US" altLang="zh-CN" b="0" i="1" dirty="0">
                <a:solidFill>
                  <a:srgbClr val="000000"/>
                </a:solidFill>
                <a:effectLst/>
                <a:latin typeface="KaTeX_Math"/>
              </a:rPr>
              <a:t>S</a:t>
            </a:r>
            <a:r>
              <a:rPr lang="en-US" altLang="zh-CN" b="0" i="0" dirty="0">
                <a:solidFill>
                  <a:srgbClr val="000000"/>
                </a:solidFill>
                <a:effectLst/>
                <a:latin typeface="KaTeX_Main"/>
              </a:rPr>
              <a:t>,</a:t>
            </a:r>
            <a:r>
              <a:rPr lang="en-US" altLang="zh-CN" b="0" i="1" dirty="0">
                <a:solidFill>
                  <a:srgbClr val="000000"/>
                </a:solidFill>
                <a:effectLst/>
                <a:latin typeface="KaTeX_Math"/>
              </a:rPr>
              <a:t>T</a:t>
            </a:r>
            <a:r>
              <a:rPr lang="en-US" altLang="zh-CN" b="0" i="0" dirty="0">
                <a:solidFill>
                  <a:srgbClr val="000000"/>
                </a:solidFill>
                <a:effectLst/>
                <a:latin typeface="KaTeX_Main"/>
              </a:rPr>
              <a:t>]</a:t>
            </a:r>
            <a:r>
              <a:rPr lang="zh-CN" altLang="en-US" b="0" i="0" dirty="0">
                <a:solidFill>
                  <a:srgbClr val="000000"/>
                </a:solidFill>
                <a:effectLst/>
                <a:latin typeface="Merriweather" panose="00000500000000000000" pitchFamily="2" charset="0"/>
              </a:rPr>
              <a:t> 之间的连续序列。最有价值段落是指平均值最大的段落。</a:t>
            </a:r>
          </a:p>
          <a:p>
            <a:pPr algn="l"/>
            <a:r>
              <a:rPr lang="zh-CN" altLang="en-US" b="1" i="0" dirty="0">
                <a:solidFill>
                  <a:srgbClr val="000000"/>
                </a:solidFill>
                <a:effectLst/>
                <a:latin typeface="Merriweather" panose="00000500000000000000" pitchFamily="2" charset="0"/>
              </a:rPr>
              <a:t>段落的平均值</a:t>
            </a:r>
            <a:r>
              <a:rPr lang="zh-CN" altLang="en-US" b="0" i="0" dirty="0">
                <a:solidFill>
                  <a:srgbClr val="000000"/>
                </a:solidFill>
                <a:effectLst/>
                <a:latin typeface="Merriweather" panose="00000500000000000000" pitchFamily="2" charset="0"/>
              </a:rPr>
              <a:t> 等于 </a:t>
            </a:r>
            <a:r>
              <a:rPr lang="zh-CN" altLang="en-US" b="1" i="0" dirty="0">
                <a:solidFill>
                  <a:srgbClr val="000000"/>
                </a:solidFill>
                <a:effectLst/>
                <a:latin typeface="Merriweather" panose="00000500000000000000" pitchFamily="2" charset="0"/>
              </a:rPr>
              <a:t>段落总价值</a:t>
            </a:r>
            <a:r>
              <a:rPr lang="zh-CN" altLang="en-US" b="0" i="0" dirty="0">
                <a:solidFill>
                  <a:srgbClr val="000000"/>
                </a:solidFill>
                <a:effectLst/>
                <a:latin typeface="Merriweather" panose="00000500000000000000" pitchFamily="2" charset="0"/>
              </a:rPr>
              <a:t> 除以 </a:t>
            </a:r>
            <a:r>
              <a:rPr lang="zh-CN" altLang="en-US" b="1" i="0" dirty="0">
                <a:solidFill>
                  <a:srgbClr val="000000"/>
                </a:solidFill>
                <a:effectLst/>
                <a:latin typeface="Merriweather" panose="00000500000000000000" pitchFamily="2" charset="0"/>
              </a:rPr>
              <a:t>段落长度</a:t>
            </a:r>
            <a:r>
              <a:rPr lang="zh-CN" altLang="en-US" b="0" i="0" dirty="0">
                <a:solidFill>
                  <a:srgbClr val="000000"/>
                </a:solidFill>
                <a:effectLst/>
                <a:latin typeface="Merriweather" panose="00000500000000000000" pitchFamily="2" charset="0"/>
              </a:rPr>
              <a:t>。</a:t>
            </a:r>
          </a:p>
          <a:p>
            <a:pPr algn="l"/>
            <a:r>
              <a:rPr lang="en-US" altLang="zh-CN" b="0" i="0" dirty="0">
                <a:solidFill>
                  <a:srgbClr val="000000"/>
                </a:solidFill>
                <a:effectLst/>
                <a:latin typeface="KaTeX_Main"/>
              </a:rPr>
              <a:t>100%</a:t>
            </a:r>
            <a:r>
              <a:rPr lang="en-US" altLang="zh-CN" b="0" i="0" dirty="0">
                <a:solidFill>
                  <a:srgbClr val="000000"/>
                </a:solidFill>
                <a:effectLst/>
                <a:latin typeface="Merriweather" panose="00000500000000000000" pitchFamily="2" charset="0"/>
              </a:rPr>
              <a:t> </a:t>
            </a:r>
            <a:r>
              <a:rPr lang="zh-CN" altLang="en-US" b="0" i="0" dirty="0">
                <a:solidFill>
                  <a:srgbClr val="000000"/>
                </a:solidFill>
                <a:effectLst/>
                <a:latin typeface="Merriweather" panose="00000500000000000000" pitchFamily="2" charset="0"/>
              </a:rPr>
              <a:t>的数据 </a:t>
            </a:r>
            <a:r>
              <a:rPr lang="en-US" altLang="zh-CN" dirty="0">
                <a:solidFill>
                  <a:srgbClr val="000000"/>
                </a:solidFill>
                <a:latin typeface="KaTeX_Main"/>
              </a:rPr>
              <a:t>1</a:t>
            </a:r>
            <a:r>
              <a:rPr lang="en-US" altLang="zh-CN" b="0" i="0" dirty="0">
                <a:solidFill>
                  <a:srgbClr val="000000"/>
                </a:solidFill>
                <a:effectLst/>
                <a:latin typeface="KaTeX_Main"/>
              </a:rPr>
              <a:t> &lt;= n &lt;= 1e5,1 &lt;= S,T &lt;= n ,-1e4 &lt;= ai &lt;= 1e4</a:t>
            </a:r>
            <a:endParaRPr lang="zh-CN" altLang="en-US" b="0" i="0" dirty="0">
              <a:solidFill>
                <a:srgbClr val="000000"/>
              </a:solidFill>
              <a:effectLst/>
              <a:latin typeface="Merriweather" panose="00000500000000000000" pitchFamily="2" charset="0"/>
            </a:endParaRPr>
          </a:p>
          <a:p>
            <a:endParaRPr lang="zh-CN" altLang="en-US" dirty="0"/>
          </a:p>
        </p:txBody>
      </p:sp>
    </p:spTree>
    <p:extLst>
      <p:ext uri="{BB962C8B-B14F-4D97-AF65-F5344CB8AC3E}">
        <p14:creationId xmlns:p14="http://schemas.microsoft.com/office/powerpoint/2010/main" val="150814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26C02-FB0A-D45D-5E9A-CE381EC6536A}"/>
              </a:ext>
            </a:extLst>
          </p:cNvPr>
          <p:cNvSpPr>
            <a:spLocks noGrp="1"/>
          </p:cNvSpPr>
          <p:nvPr>
            <p:ph type="title"/>
          </p:nvPr>
        </p:nvSpPr>
        <p:spPr/>
        <p:txBody>
          <a:bodyPr/>
          <a:lstStyle/>
          <a:p>
            <a:r>
              <a:rPr lang="en-US" altLang="zh-CN" dirty="0"/>
              <a:t>D.</a:t>
            </a:r>
            <a:r>
              <a:rPr lang="zh-CN" altLang="en-US" dirty="0"/>
              <a:t>寻找段落</a:t>
            </a:r>
          </a:p>
        </p:txBody>
      </p:sp>
      <p:sp>
        <p:nvSpPr>
          <p:cNvPr id="3" name="内容占位符 2">
            <a:extLst>
              <a:ext uri="{FF2B5EF4-FFF2-40B4-BE49-F238E27FC236}">
                <a16:creationId xmlns:a16="http://schemas.microsoft.com/office/drawing/2014/main" id="{7171FFC5-087F-4797-7A36-8069D6F6EBA7}"/>
              </a:ext>
            </a:extLst>
          </p:cNvPr>
          <p:cNvSpPr>
            <a:spLocks noGrp="1"/>
          </p:cNvSpPr>
          <p:nvPr>
            <p:ph idx="1"/>
          </p:nvPr>
        </p:nvSpPr>
        <p:spPr/>
        <p:txBody>
          <a:bodyPr/>
          <a:lstStyle/>
          <a:p>
            <a:pPr algn="l"/>
            <a:r>
              <a:rPr lang="zh-CN" altLang="en-US" dirty="0">
                <a:solidFill>
                  <a:srgbClr val="000000"/>
                </a:solidFill>
                <a:latin typeface="Merriweather" panose="00000500000000000000" pitchFamily="2" charset="0"/>
              </a:rPr>
              <a:t>先观察到答案具有单调性，可以进行二分答案</a:t>
            </a:r>
            <a:endParaRPr lang="zh-CN" altLang="en-US" b="0" i="0" dirty="0">
              <a:solidFill>
                <a:srgbClr val="000000"/>
              </a:solidFill>
              <a:effectLst/>
              <a:latin typeface="Merriweather" panose="00000500000000000000" pitchFamily="2" charset="0"/>
            </a:endParaRPr>
          </a:p>
          <a:p>
            <a:pPr algn="l"/>
            <a:r>
              <a:rPr lang="zh-CN" altLang="en-US" b="1" i="0" dirty="0">
                <a:solidFill>
                  <a:srgbClr val="000000"/>
                </a:solidFill>
                <a:effectLst/>
                <a:latin typeface="Merriweather" panose="00000500000000000000" pitchFamily="2" charset="0"/>
              </a:rPr>
              <a:t>将数组减去二分后的答案，将问题转化为求是否存在一段长度为</a:t>
            </a:r>
            <a:r>
              <a:rPr lang="en-US" altLang="zh-CN" b="1" i="0" dirty="0">
                <a:solidFill>
                  <a:srgbClr val="000000"/>
                </a:solidFill>
                <a:effectLst/>
                <a:latin typeface="Merriweather" panose="00000500000000000000" pitchFamily="2" charset="0"/>
              </a:rPr>
              <a:t>S-T</a:t>
            </a:r>
            <a:r>
              <a:rPr lang="zh-CN" altLang="en-US" b="1" i="0" dirty="0">
                <a:solidFill>
                  <a:srgbClr val="000000"/>
                </a:solidFill>
                <a:effectLst/>
                <a:latin typeface="Merriweather" panose="00000500000000000000" pitchFamily="2" charset="0"/>
              </a:rPr>
              <a:t>的连续子段，使其和大于等于</a:t>
            </a:r>
            <a:r>
              <a:rPr lang="en-US" altLang="zh-CN" b="1" i="0" dirty="0">
                <a:solidFill>
                  <a:srgbClr val="000000"/>
                </a:solidFill>
                <a:effectLst/>
                <a:latin typeface="Merriweather" panose="00000500000000000000" pitchFamily="2" charset="0"/>
              </a:rPr>
              <a:t>0</a:t>
            </a:r>
          </a:p>
          <a:p>
            <a:pPr algn="l"/>
            <a:r>
              <a:rPr lang="zh-CN" altLang="en-US" b="1" dirty="0">
                <a:solidFill>
                  <a:srgbClr val="000000"/>
                </a:solidFill>
                <a:latin typeface="Merriweather" panose="00000500000000000000" pitchFamily="2" charset="0"/>
              </a:rPr>
              <a:t>观察到当某一个点的下标和权值同时小于另一个值时，其必然不可能是最优，我们即可以考虑使用单调队列</a:t>
            </a:r>
            <a:endParaRPr lang="zh-CN" altLang="en-US" b="0" i="0" dirty="0">
              <a:solidFill>
                <a:srgbClr val="000000"/>
              </a:solidFill>
              <a:effectLst/>
              <a:latin typeface="Merriweather" panose="00000500000000000000" pitchFamily="2" charset="0"/>
            </a:endParaRPr>
          </a:p>
          <a:p>
            <a:pPr algn="l"/>
            <a:r>
              <a:rPr lang="zh-CN" altLang="en-US" dirty="0">
                <a:solidFill>
                  <a:srgbClr val="000000"/>
                </a:solidFill>
                <a:latin typeface="KaTeX_Main"/>
              </a:rPr>
              <a:t>考虑维护单调队列，队列中的元素下标单调递增，子段和单调递减，每次取出队头更新答案，再用当前元素去更新队列即可</a:t>
            </a:r>
            <a:endParaRPr lang="zh-CN" altLang="en-US" b="0" i="0" dirty="0">
              <a:solidFill>
                <a:srgbClr val="000000"/>
              </a:solidFill>
              <a:effectLst/>
              <a:latin typeface="Merriweather" panose="00000500000000000000" pitchFamily="2" charset="0"/>
            </a:endParaRPr>
          </a:p>
          <a:p>
            <a:endParaRPr lang="zh-CN" altLang="en-US" dirty="0"/>
          </a:p>
        </p:txBody>
      </p:sp>
    </p:spTree>
    <p:extLst>
      <p:ext uri="{BB962C8B-B14F-4D97-AF65-F5344CB8AC3E}">
        <p14:creationId xmlns:p14="http://schemas.microsoft.com/office/powerpoint/2010/main" val="3091875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26C02-FB0A-D45D-5E9A-CE381EC6536A}"/>
              </a:ext>
            </a:extLst>
          </p:cNvPr>
          <p:cNvSpPr>
            <a:spLocks noGrp="1"/>
          </p:cNvSpPr>
          <p:nvPr>
            <p:ph type="title"/>
          </p:nvPr>
        </p:nvSpPr>
        <p:spPr/>
        <p:txBody>
          <a:bodyPr/>
          <a:lstStyle/>
          <a:p>
            <a:r>
              <a:rPr lang="en-US" altLang="zh-CN" dirty="0" err="1"/>
              <a:t>J.Feel</a:t>
            </a:r>
            <a:r>
              <a:rPr lang="en-US" altLang="zh-CN" dirty="0"/>
              <a:t> Good</a:t>
            </a:r>
            <a:endParaRPr lang="zh-CN" altLang="en-US" dirty="0"/>
          </a:p>
        </p:txBody>
      </p:sp>
      <p:sp>
        <p:nvSpPr>
          <p:cNvPr id="3" name="内容占位符 2">
            <a:extLst>
              <a:ext uri="{FF2B5EF4-FFF2-40B4-BE49-F238E27FC236}">
                <a16:creationId xmlns:a16="http://schemas.microsoft.com/office/drawing/2014/main" id="{7171FFC5-087F-4797-7A36-8069D6F6EBA7}"/>
              </a:ext>
            </a:extLst>
          </p:cNvPr>
          <p:cNvSpPr>
            <a:spLocks noGrp="1"/>
          </p:cNvSpPr>
          <p:nvPr>
            <p:ph idx="1"/>
          </p:nvPr>
        </p:nvSpPr>
        <p:spPr/>
        <p:txBody>
          <a:bodyPr/>
          <a:lstStyle/>
          <a:p>
            <a:r>
              <a:rPr lang="zh-CN" altLang="en-US" b="0" i="0" dirty="0">
                <a:solidFill>
                  <a:srgbClr val="000000"/>
                </a:solidFill>
                <a:effectLst/>
                <a:latin typeface="Merriweather" panose="00000500000000000000" pitchFamily="2" charset="0"/>
              </a:rPr>
              <a:t>给你一个长度为</a:t>
            </a:r>
            <a:r>
              <a:rPr lang="en-US" altLang="zh-CN" b="0" i="0" dirty="0">
                <a:solidFill>
                  <a:srgbClr val="000000"/>
                </a:solidFill>
                <a:effectLst/>
                <a:latin typeface="Merriweather" panose="00000500000000000000" pitchFamily="2" charset="0"/>
              </a:rPr>
              <a:t>n</a:t>
            </a:r>
            <a:r>
              <a:rPr lang="zh-CN" altLang="en-US" b="0" i="0" dirty="0">
                <a:solidFill>
                  <a:srgbClr val="000000"/>
                </a:solidFill>
                <a:effectLst/>
                <a:latin typeface="Merriweather" panose="00000500000000000000" pitchFamily="2" charset="0"/>
              </a:rPr>
              <a:t>的序列</a:t>
            </a:r>
            <a:r>
              <a:rPr lang="en-US" altLang="zh-CN" b="0" i="0" dirty="0">
                <a:solidFill>
                  <a:srgbClr val="000000"/>
                </a:solidFill>
                <a:effectLst/>
                <a:latin typeface="Merriweather" panose="00000500000000000000" pitchFamily="2" charset="0"/>
              </a:rPr>
              <a:t>a</a:t>
            </a:r>
            <a:r>
              <a:rPr lang="zh-CN" altLang="en-US" b="0" i="0" dirty="0">
                <a:solidFill>
                  <a:srgbClr val="000000"/>
                </a:solidFill>
                <a:effectLst/>
                <a:latin typeface="Merriweather" panose="00000500000000000000" pitchFamily="2" charset="0"/>
              </a:rPr>
              <a:t>，求所有连续子区间中区间和乘以区间最小值最大的那个区间以及这个值，如果存在多组答案输出任意一组</a:t>
            </a:r>
          </a:p>
          <a:p>
            <a:r>
              <a:rPr lang="zh-CN" altLang="en-US" dirty="0"/>
              <a:t>数据范围：</a:t>
            </a:r>
            <a:r>
              <a:rPr lang="en-US" altLang="zh-CN" dirty="0"/>
              <a:t>1&lt;=n&lt;=1e5</a:t>
            </a:r>
            <a:r>
              <a:rPr lang="zh-CN" altLang="en-US" dirty="0"/>
              <a:t>，</a:t>
            </a:r>
            <a:r>
              <a:rPr lang="en-US" altLang="zh-CN" dirty="0"/>
              <a:t>1&lt;=ai&lt;=1e6</a:t>
            </a:r>
            <a:endParaRPr lang="zh-CN" altLang="en-US" dirty="0"/>
          </a:p>
        </p:txBody>
      </p:sp>
    </p:spTree>
    <p:extLst>
      <p:ext uri="{BB962C8B-B14F-4D97-AF65-F5344CB8AC3E}">
        <p14:creationId xmlns:p14="http://schemas.microsoft.com/office/powerpoint/2010/main" val="19695696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26C02-FB0A-D45D-5E9A-CE381EC6536A}"/>
              </a:ext>
            </a:extLst>
          </p:cNvPr>
          <p:cNvSpPr>
            <a:spLocks noGrp="1"/>
          </p:cNvSpPr>
          <p:nvPr>
            <p:ph type="title"/>
          </p:nvPr>
        </p:nvSpPr>
        <p:spPr/>
        <p:txBody>
          <a:bodyPr/>
          <a:lstStyle/>
          <a:p>
            <a:r>
              <a:rPr lang="en-US" altLang="zh-CN" dirty="0" err="1"/>
              <a:t>J.Feel</a:t>
            </a:r>
            <a:r>
              <a:rPr lang="en-US" altLang="zh-CN" dirty="0"/>
              <a:t> Good</a:t>
            </a:r>
            <a:endParaRPr lang="zh-CN" altLang="en-US" dirty="0"/>
          </a:p>
        </p:txBody>
      </p:sp>
      <p:sp>
        <p:nvSpPr>
          <p:cNvPr id="3" name="内容占位符 2">
            <a:extLst>
              <a:ext uri="{FF2B5EF4-FFF2-40B4-BE49-F238E27FC236}">
                <a16:creationId xmlns:a16="http://schemas.microsoft.com/office/drawing/2014/main" id="{7171FFC5-087F-4797-7A36-8069D6F6EBA7}"/>
              </a:ext>
            </a:extLst>
          </p:cNvPr>
          <p:cNvSpPr>
            <a:spLocks noGrp="1"/>
          </p:cNvSpPr>
          <p:nvPr>
            <p:ph idx="1"/>
          </p:nvPr>
        </p:nvSpPr>
        <p:spPr/>
        <p:txBody>
          <a:bodyPr/>
          <a:lstStyle/>
          <a:p>
            <a:r>
              <a:rPr lang="zh-CN" altLang="en-US" b="0" i="0" dirty="0">
                <a:solidFill>
                  <a:srgbClr val="000000"/>
                </a:solidFill>
                <a:effectLst/>
                <a:latin typeface="Merriweather" panose="00000500000000000000" pitchFamily="2" charset="0"/>
              </a:rPr>
              <a:t>我们假设某个点为某个区间最小值，那当区间从该点往左右延拓的时候，由于区间和在变大，最小值又不变，则所求的值是单调递增的，那么只需求出每个点最远能向左和向右延拓到的最远的点即可，即是求每个点左边和右边的第一个大于自身的点的位置</a:t>
            </a:r>
            <a:endParaRPr lang="en-US" altLang="zh-CN" b="0" i="0" dirty="0">
              <a:solidFill>
                <a:srgbClr val="000000"/>
              </a:solidFill>
              <a:effectLst/>
              <a:latin typeface="Merriweather" panose="00000500000000000000" pitchFamily="2" charset="0"/>
            </a:endParaRPr>
          </a:p>
          <a:p>
            <a:endParaRPr lang="zh-CN" altLang="en-US" b="0" i="0" dirty="0">
              <a:solidFill>
                <a:srgbClr val="000000"/>
              </a:solidFill>
              <a:effectLst/>
              <a:latin typeface="Merriweather" panose="00000500000000000000" pitchFamily="2" charset="0"/>
            </a:endParaRPr>
          </a:p>
          <a:p>
            <a:r>
              <a:rPr lang="zh-CN" altLang="en-US" dirty="0"/>
              <a:t>解决上述问题就是单调栈的模板问题，求出来左右端点后枚举一遍取最小值即可。</a:t>
            </a:r>
          </a:p>
        </p:txBody>
      </p:sp>
    </p:spTree>
    <p:extLst>
      <p:ext uri="{BB962C8B-B14F-4D97-AF65-F5344CB8AC3E}">
        <p14:creationId xmlns:p14="http://schemas.microsoft.com/office/powerpoint/2010/main" val="28170879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387001-8884-2B47-824B-EC55ADC7AB5E}"/>
              </a:ext>
            </a:extLst>
          </p:cNvPr>
          <p:cNvSpPr>
            <a:spLocks noGrp="1"/>
          </p:cNvSpPr>
          <p:nvPr>
            <p:ph type="title"/>
          </p:nvPr>
        </p:nvSpPr>
        <p:spPr/>
        <p:txBody>
          <a:bodyPr/>
          <a:lstStyle/>
          <a:p>
            <a:r>
              <a:rPr lang="zh-CN" altLang="en-US" dirty="0"/>
              <a:t>写在前面</a:t>
            </a:r>
          </a:p>
        </p:txBody>
      </p:sp>
      <p:sp>
        <p:nvSpPr>
          <p:cNvPr id="3" name="内容占位符 2">
            <a:extLst>
              <a:ext uri="{FF2B5EF4-FFF2-40B4-BE49-F238E27FC236}">
                <a16:creationId xmlns:a16="http://schemas.microsoft.com/office/drawing/2014/main" id="{B984ECC0-049C-0D3D-6996-CC9CAF2C6961}"/>
              </a:ext>
            </a:extLst>
          </p:cNvPr>
          <p:cNvSpPr>
            <a:spLocks noGrp="1"/>
          </p:cNvSpPr>
          <p:nvPr>
            <p:ph idx="1"/>
          </p:nvPr>
        </p:nvSpPr>
        <p:spPr/>
        <p:txBody>
          <a:bodyPr/>
          <a:lstStyle/>
          <a:p>
            <a:r>
              <a:rPr lang="zh-CN" altLang="en-US" dirty="0"/>
              <a:t>今天主要是复习寒假的单调队列和单调栈，顺带简单拓展一下。</a:t>
            </a:r>
            <a:endParaRPr lang="en-US" altLang="zh-CN" dirty="0"/>
          </a:p>
          <a:p>
            <a:r>
              <a:rPr lang="zh-CN" altLang="en-US" dirty="0"/>
              <a:t>内容比较少，题单里面题也不多</a:t>
            </a:r>
            <a:endParaRPr lang="en-US" altLang="zh-CN" dirty="0"/>
          </a:p>
          <a:p>
            <a:r>
              <a:rPr lang="zh-CN" altLang="en-US" dirty="0"/>
              <a:t>如果有剩余时间，大家可以自己补补之前的题</a:t>
            </a:r>
            <a:endParaRPr lang="en-US" altLang="zh-CN" dirty="0"/>
          </a:p>
          <a:p>
            <a:r>
              <a:rPr lang="zh-CN" altLang="en-US" dirty="0"/>
              <a:t>今天内容很简单，希望大家能听一听，最好可以互动</a:t>
            </a:r>
          </a:p>
        </p:txBody>
      </p:sp>
    </p:spTree>
    <p:extLst>
      <p:ext uri="{BB962C8B-B14F-4D97-AF65-F5344CB8AC3E}">
        <p14:creationId xmlns:p14="http://schemas.microsoft.com/office/powerpoint/2010/main" val="4116922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44246E-CD56-4C80-A71E-B8A1631BFEED}"/>
              </a:ext>
            </a:extLst>
          </p:cNvPr>
          <p:cNvSpPr>
            <a:spLocks noGrp="1"/>
          </p:cNvSpPr>
          <p:nvPr>
            <p:ph type="title"/>
          </p:nvPr>
        </p:nvSpPr>
        <p:spPr/>
        <p:txBody>
          <a:bodyPr/>
          <a:lstStyle/>
          <a:p>
            <a:r>
              <a:rPr lang="en-US" altLang="zh-CN" dirty="0"/>
              <a:t>*</a:t>
            </a:r>
            <a:r>
              <a:rPr lang="en-US" altLang="zh-CN" dirty="0" err="1"/>
              <a:t>Crossnews</a:t>
            </a:r>
            <a:endParaRPr lang="zh-CN" altLang="en-US" dirty="0"/>
          </a:p>
        </p:txBody>
      </p:sp>
      <p:pic>
        <p:nvPicPr>
          <p:cNvPr id="5" name="内容占位符 4">
            <a:extLst>
              <a:ext uri="{FF2B5EF4-FFF2-40B4-BE49-F238E27FC236}">
                <a16:creationId xmlns:a16="http://schemas.microsoft.com/office/drawing/2014/main" id="{DA6259A5-B6F0-167C-F364-B180464AF5F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22502"/>
            <a:ext cx="10803093" cy="2233197"/>
          </a:xfrm>
        </p:spPr>
      </p:pic>
      <p:sp>
        <p:nvSpPr>
          <p:cNvPr id="6" name="文本框 5">
            <a:extLst>
              <a:ext uri="{FF2B5EF4-FFF2-40B4-BE49-F238E27FC236}">
                <a16:creationId xmlns:a16="http://schemas.microsoft.com/office/drawing/2014/main" id="{549C0C19-CD02-2D11-4678-35BC0B3BB195}"/>
              </a:ext>
            </a:extLst>
          </p:cNvPr>
          <p:cNvSpPr txBox="1"/>
          <p:nvPr/>
        </p:nvSpPr>
        <p:spPr>
          <a:xfrm>
            <a:off x="1047565" y="4350058"/>
            <a:ext cx="5291092" cy="369332"/>
          </a:xfrm>
          <a:prstGeom prst="rect">
            <a:avLst/>
          </a:prstGeom>
          <a:noFill/>
        </p:spPr>
        <p:txBody>
          <a:bodyPr wrap="square" rtlCol="0">
            <a:spAutoFit/>
          </a:bodyPr>
          <a:lstStyle/>
          <a:p>
            <a:r>
              <a:rPr lang="en-US" altLang="zh-CN" dirty="0"/>
              <a:t>N </a:t>
            </a:r>
            <a:r>
              <a:rPr lang="zh-CN" altLang="en-US" dirty="0"/>
              <a:t>≤ </a:t>
            </a:r>
            <a:r>
              <a:rPr lang="en-US" altLang="zh-CN" dirty="0"/>
              <a:t>1e6</a:t>
            </a:r>
            <a:r>
              <a:rPr lang="zh-CN" altLang="en-US" dirty="0"/>
              <a:t>，线性</a:t>
            </a:r>
          </a:p>
        </p:txBody>
      </p:sp>
    </p:spTree>
    <p:extLst>
      <p:ext uri="{BB962C8B-B14F-4D97-AF65-F5344CB8AC3E}">
        <p14:creationId xmlns:p14="http://schemas.microsoft.com/office/powerpoint/2010/main" val="1658107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44246E-CD56-4C80-A71E-B8A1631BFEED}"/>
              </a:ext>
            </a:extLst>
          </p:cNvPr>
          <p:cNvSpPr>
            <a:spLocks noGrp="1"/>
          </p:cNvSpPr>
          <p:nvPr>
            <p:ph type="title"/>
          </p:nvPr>
        </p:nvSpPr>
        <p:spPr/>
        <p:txBody>
          <a:bodyPr/>
          <a:lstStyle/>
          <a:p>
            <a:r>
              <a:rPr lang="en-US" altLang="zh-CN" dirty="0"/>
              <a:t>*</a:t>
            </a:r>
            <a:r>
              <a:rPr lang="en-US" altLang="zh-CN" dirty="0" err="1"/>
              <a:t>Crossnews</a:t>
            </a:r>
            <a:endParaRPr lang="zh-CN" altLang="en-US" dirty="0"/>
          </a:p>
        </p:txBody>
      </p:sp>
      <p:sp>
        <p:nvSpPr>
          <p:cNvPr id="7" name="内容占位符 2">
            <a:extLst>
              <a:ext uri="{FF2B5EF4-FFF2-40B4-BE49-F238E27FC236}">
                <a16:creationId xmlns:a16="http://schemas.microsoft.com/office/drawing/2014/main" id="{EA76AFB1-9A2F-A123-9F54-D9D9FDC5EF45}"/>
              </a:ext>
            </a:extLst>
          </p:cNvPr>
          <p:cNvSpPr>
            <a:spLocks noGrp="1"/>
          </p:cNvSpPr>
          <p:nvPr>
            <p:ph idx="1"/>
          </p:nvPr>
        </p:nvSpPr>
        <p:spPr>
          <a:xfrm>
            <a:off x="838200" y="1825625"/>
            <a:ext cx="10515600" cy="4351338"/>
          </a:xfrm>
        </p:spPr>
        <p:txBody>
          <a:bodyPr/>
          <a:lstStyle/>
          <a:p>
            <a:r>
              <a:rPr lang="zh-CN" altLang="en-US" dirty="0"/>
              <a:t>先配方，转换成最小化和 </a:t>
            </a:r>
            <a:r>
              <a:rPr lang="en-US" altLang="zh-CN" dirty="0"/>
              <a:t>ai/2 </a:t>
            </a:r>
            <a:r>
              <a:rPr lang="zh-CN" altLang="en-US" dirty="0"/>
              <a:t>的差的平方和。</a:t>
            </a:r>
            <a:endParaRPr lang="en-US" altLang="zh-CN" dirty="0"/>
          </a:p>
          <a:p>
            <a:r>
              <a:rPr lang="zh-CN" altLang="en-US" dirty="0"/>
              <a:t>当</a:t>
            </a:r>
            <a:r>
              <a:rPr lang="en-US" altLang="zh-CN" dirty="0"/>
              <a:t> ai/2 </a:t>
            </a:r>
            <a:r>
              <a:rPr lang="zh-CN" altLang="en-US" dirty="0"/>
              <a:t>单增时，易知最优 </a:t>
            </a:r>
            <a:r>
              <a:rPr lang="en-US" altLang="zh-CN" dirty="0"/>
              <a:t>bi=ai/2</a:t>
            </a:r>
          </a:p>
          <a:p>
            <a:r>
              <a:rPr lang="zh-CN" altLang="en-US" dirty="0"/>
              <a:t>否则，可以归纳证明 </a:t>
            </a:r>
            <a:r>
              <a:rPr lang="en-US" altLang="zh-CN" dirty="0"/>
              <a:t>bi </a:t>
            </a:r>
            <a:r>
              <a:rPr lang="zh-CN" altLang="en-US" dirty="0"/>
              <a:t>应取值相等，且等于平均数。</a:t>
            </a:r>
            <a:endParaRPr lang="en-US" altLang="zh-CN" dirty="0"/>
          </a:p>
          <a:p>
            <a:r>
              <a:rPr lang="zh-CN" altLang="en-US" dirty="0"/>
              <a:t>为了保持单调不降，可以用单调栈维护小段区间，当不满足单调性时合并推平。</a:t>
            </a:r>
          </a:p>
        </p:txBody>
      </p:sp>
    </p:spTree>
    <p:extLst>
      <p:ext uri="{BB962C8B-B14F-4D97-AF65-F5344CB8AC3E}">
        <p14:creationId xmlns:p14="http://schemas.microsoft.com/office/powerpoint/2010/main" val="14205071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5C945D-F0A9-7408-ABCB-DBA87B817B16}"/>
              </a:ext>
            </a:extLst>
          </p:cNvPr>
          <p:cNvSpPr>
            <a:spLocks noGrp="1"/>
          </p:cNvSpPr>
          <p:nvPr>
            <p:ph type="title"/>
          </p:nvPr>
        </p:nvSpPr>
        <p:spPr>
          <a:xfrm>
            <a:off x="886287" y="1736726"/>
            <a:ext cx="10515600" cy="2852737"/>
          </a:xfrm>
        </p:spPr>
        <p:txBody>
          <a:bodyPr/>
          <a:lstStyle/>
          <a:p>
            <a:r>
              <a:rPr lang="zh-CN" altLang="en-US" dirty="0"/>
              <a:t>单调队列</a:t>
            </a:r>
            <a:r>
              <a:rPr lang="en-US" altLang="zh-CN" dirty="0"/>
              <a:t>/</a:t>
            </a:r>
            <a:r>
              <a:rPr lang="zh-CN" altLang="en-US" dirty="0"/>
              <a:t>单调栈 优化</a:t>
            </a:r>
            <a:r>
              <a:rPr lang="en-US" altLang="zh-CN" dirty="0" err="1"/>
              <a:t>dp</a:t>
            </a:r>
            <a:endParaRPr lang="zh-CN" altLang="en-US" dirty="0"/>
          </a:p>
        </p:txBody>
      </p:sp>
      <p:sp>
        <p:nvSpPr>
          <p:cNvPr id="3" name="文本占位符 2">
            <a:extLst>
              <a:ext uri="{FF2B5EF4-FFF2-40B4-BE49-F238E27FC236}">
                <a16:creationId xmlns:a16="http://schemas.microsoft.com/office/drawing/2014/main" id="{CC3DA0F5-84EA-3C5F-14A6-2D690558FBA2}"/>
              </a:ext>
            </a:extLst>
          </p:cNvPr>
          <p:cNvSpPr>
            <a:spLocks noGrp="1"/>
          </p:cNvSpPr>
          <p:nvPr>
            <p:ph type="body" idx="1"/>
          </p:nvPr>
        </p:nvSpPr>
        <p:spPr/>
        <p:txBody>
          <a:bodyPr/>
          <a:lstStyle/>
          <a:p>
            <a:r>
              <a:rPr lang="zh-CN" altLang="en-US" dirty="0"/>
              <a:t>先浅谈</a:t>
            </a:r>
            <a:r>
              <a:rPr lang="en-US" altLang="zh-CN" dirty="0" err="1"/>
              <a:t>dp</a:t>
            </a:r>
            <a:r>
              <a:rPr lang="zh-CN" altLang="en-US" dirty="0"/>
              <a:t>优化</a:t>
            </a:r>
          </a:p>
        </p:txBody>
      </p:sp>
    </p:spTree>
    <p:extLst>
      <p:ext uri="{BB962C8B-B14F-4D97-AF65-F5344CB8AC3E}">
        <p14:creationId xmlns:p14="http://schemas.microsoft.com/office/powerpoint/2010/main" val="429133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29F680-AF87-B1F0-52D5-A32A487E9FEF}"/>
              </a:ext>
            </a:extLst>
          </p:cNvPr>
          <p:cNvSpPr>
            <a:spLocks noGrp="1"/>
          </p:cNvSpPr>
          <p:nvPr>
            <p:ph type="title"/>
          </p:nvPr>
        </p:nvSpPr>
        <p:spPr/>
        <p:txBody>
          <a:bodyPr/>
          <a:lstStyle/>
          <a:p>
            <a:r>
              <a:rPr lang="zh-CN" altLang="en-US" dirty="0"/>
              <a:t>琪露诺</a:t>
            </a:r>
          </a:p>
        </p:txBody>
      </p:sp>
      <p:sp>
        <p:nvSpPr>
          <p:cNvPr id="3" name="内容占位符 2">
            <a:extLst>
              <a:ext uri="{FF2B5EF4-FFF2-40B4-BE49-F238E27FC236}">
                <a16:creationId xmlns:a16="http://schemas.microsoft.com/office/drawing/2014/main" id="{D0823A47-C83B-347C-7620-E9FB210661B0}"/>
              </a:ext>
            </a:extLst>
          </p:cNvPr>
          <p:cNvSpPr>
            <a:spLocks noGrp="1"/>
          </p:cNvSpPr>
          <p:nvPr>
            <p:ph idx="1"/>
          </p:nvPr>
        </p:nvSpPr>
        <p:spPr/>
        <p:txBody>
          <a:bodyPr>
            <a:normAutofit fontScale="92500" lnSpcReduction="10000"/>
          </a:bodyPr>
          <a:lstStyle/>
          <a:p>
            <a:pPr algn="l"/>
            <a:r>
              <a:rPr lang="zh-CN" altLang="en-US" b="0" i="0" dirty="0">
                <a:effectLst/>
                <a:latin typeface="-apple-system"/>
              </a:rPr>
              <a:t>某一天，琪露诺又在玩速冻青蛙，就是用冰把青蛙瞬间冻起来。但是这只青蛙比以往的要聪明许多，在琪露诺来之前就已经跑到了河的对岸。于是琪露诺决定到河岸去追青蛙。</a:t>
            </a:r>
          </a:p>
          <a:p>
            <a:pPr algn="l"/>
            <a:r>
              <a:rPr lang="zh-CN" altLang="en-US" b="0" i="0" dirty="0">
                <a:effectLst/>
                <a:latin typeface="-apple-system"/>
              </a:rPr>
              <a:t>小河可以看作一列格子依次编号为 </a:t>
            </a:r>
            <a:r>
              <a:rPr lang="en-US" altLang="zh-CN" b="0" i="0" dirty="0">
                <a:effectLst/>
                <a:latin typeface="KaTeX_Main"/>
              </a:rPr>
              <a:t>0</a:t>
            </a:r>
            <a:r>
              <a:rPr lang="zh-CN" altLang="en-US" b="0" i="0" dirty="0">
                <a:effectLst/>
                <a:latin typeface="-apple-system"/>
              </a:rPr>
              <a:t> 到 </a:t>
            </a:r>
            <a:r>
              <a:rPr lang="en-US" altLang="zh-CN" b="0" i="0" dirty="0">
                <a:effectLst/>
                <a:latin typeface="KaTeX_Main"/>
              </a:rPr>
              <a:t>N</a:t>
            </a:r>
            <a:r>
              <a:rPr lang="zh-CN" altLang="en-US" b="0" i="0" dirty="0">
                <a:effectLst/>
                <a:latin typeface="-apple-system"/>
              </a:rPr>
              <a:t>，琪露诺只能从编号小的格子移动到编号大的格子。而且琪露诺按照一种特殊的方式进行移动，当她在格子 </a:t>
            </a:r>
            <a:r>
              <a:rPr lang="en-US" altLang="zh-CN" b="0" i="0" dirty="0">
                <a:effectLst/>
                <a:latin typeface="KaTeX_Main"/>
              </a:rPr>
              <a:t>i</a:t>
            </a:r>
            <a:r>
              <a:rPr lang="zh-CN" altLang="en-US" b="0" i="0" dirty="0">
                <a:effectLst/>
                <a:latin typeface="-apple-system"/>
              </a:rPr>
              <a:t> 时，她只移动到区间 </a:t>
            </a:r>
            <a:r>
              <a:rPr lang="en-US" altLang="zh-CN" b="0" i="0" dirty="0">
                <a:effectLst/>
                <a:latin typeface="KaTeX_Main"/>
              </a:rPr>
              <a:t>[i+L,i+R] </a:t>
            </a:r>
            <a:r>
              <a:rPr lang="zh-CN" altLang="en-US" b="0" i="0" dirty="0">
                <a:effectLst/>
                <a:latin typeface="-apple-system"/>
              </a:rPr>
              <a:t>中的任意一格。</a:t>
            </a:r>
          </a:p>
          <a:p>
            <a:pPr algn="l"/>
            <a:r>
              <a:rPr lang="zh-CN" altLang="en-US" b="0" i="0" dirty="0">
                <a:effectLst/>
                <a:latin typeface="-apple-system"/>
              </a:rPr>
              <a:t>每一个格子都有一个冰冻指数 </a:t>
            </a:r>
            <a:r>
              <a:rPr lang="en-US" altLang="zh-CN" b="0" i="0" dirty="0">
                <a:effectLst/>
                <a:latin typeface="KaTeX_Main"/>
              </a:rPr>
              <a:t>Ai </a:t>
            </a:r>
            <a:r>
              <a:rPr lang="zh-CN" altLang="en-US" b="0" i="0" dirty="0">
                <a:effectLst/>
                <a:latin typeface="-apple-system"/>
              </a:rPr>
              <a:t>，编号为 </a:t>
            </a:r>
            <a:r>
              <a:rPr lang="en-US" altLang="zh-CN" b="0" i="0" dirty="0">
                <a:effectLst/>
                <a:latin typeface="KaTeX_Main"/>
              </a:rPr>
              <a:t>0</a:t>
            </a:r>
            <a:r>
              <a:rPr lang="zh-CN" altLang="en-US" b="0" i="0" dirty="0">
                <a:effectLst/>
                <a:latin typeface="-apple-system"/>
              </a:rPr>
              <a:t> 的格子冰冻指数为 </a:t>
            </a:r>
            <a:r>
              <a:rPr lang="en-US" altLang="zh-CN" b="0" i="0" dirty="0">
                <a:effectLst/>
                <a:latin typeface="KaTeX_Main"/>
              </a:rPr>
              <a:t>0</a:t>
            </a:r>
            <a:r>
              <a:rPr lang="zh-CN" altLang="en-US" b="0" i="0" dirty="0">
                <a:effectLst/>
                <a:latin typeface="-apple-system"/>
              </a:rPr>
              <a:t>。当琪露诺停留在那一格时就可以得到那一格的冰冻指数 </a:t>
            </a:r>
            <a:r>
              <a:rPr lang="en-US" altLang="zh-CN" b="0" i="0" dirty="0">
                <a:effectLst/>
                <a:latin typeface="KaTeX_Main"/>
              </a:rPr>
              <a:t>Ai</a:t>
            </a:r>
            <a:r>
              <a:rPr lang="zh-CN" altLang="en-US" b="0" i="0" dirty="0">
                <a:effectLst/>
                <a:latin typeface="KaTeX_Main"/>
              </a:rPr>
              <a:t>​</a:t>
            </a:r>
            <a:r>
              <a:rPr lang="zh-CN" altLang="en-US" b="0" i="0" dirty="0">
                <a:effectLst/>
                <a:latin typeface="-apple-system"/>
              </a:rPr>
              <a:t>。琪露诺希望能够在到达对岸时，获取最大的冰冻指数，这样她才能狠狠地教训那只青蛙。</a:t>
            </a:r>
          </a:p>
          <a:p>
            <a:r>
              <a:rPr lang="en-US" altLang="zh-CN" dirty="0"/>
              <a:t>N&lt;=2e5</a:t>
            </a:r>
            <a:endParaRPr lang="zh-CN" altLang="en-US" dirty="0"/>
          </a:p>
        </p:txBody>
      </p:sp>
    </p:spTree>
    <p:extLst>
      <p:ext uri="{BB962C8B-B14F-4D97-AF65-F5344CB8AC3E}">
        <p14:creationId xmlns:p14="http://schemas.microsoft.com/office/powerpoint/2010/main" val="2204200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29F680-AF87-B1F0-52D5-A32A487E9FEF}"/>
              </a:ext>
            </a:extLst>
          </p:cNvPr>
          <p:cNvSpPr>
            <a:spLocks noGrp="1"/>
          </p:cNvSpPr>
          <p:nvPr>
            <p:ph type="title"/>
          </p:nvPr>
        </p:nvSpPr>
        <p:spPr/>
        <p:txBody>
          <a:bodyPr/>
          <a:lstStyle/>
          <a:p>
            <a:r>
              <a:rPr lang="zh-CN" altLang="en-US" dirty="0"/>
              <a:t>琪露诺</a:t>
            </a:r>
          </a:p>
        </p:txBody>
      </p:sp>
      <p:sp>
        <p:nvSpPr>
          <p:cNvPr id="3" name="内容占位符 2">
            <a:extLst>
              <a:ext uri="{FF2B5EF4-FFF2-40B4-BE49-F238E27FC236}">
                <a16:creationId xmlns:a16="http://schemas.microsoft.com/office/drawing/2014/main" id="{D0823A47-C83B-347C-7620-E9FB210661B0}"/>
              </a:ext>
            </a:extLst>
          </p:cNvPr>
          <p:cNvSpPr>
            <a:spLocks noGrp="1"/>
          </p:cNvSpPr>
          <p:nvPr>
            <p:ph idx="1"/>
          </p:nvPr>
        </p:nvSpPr>
        <p:spPr/>
        <p:txBody>
          <a:bodyPr/>
          <a:lstStyle/>
          <a:p>
            <a:r>
              <a:rPr lang="zh-CN" altLang="en-US" dirty="0"/>
              <a:t>给出暴力 </a:t>
            </a:r>
            <a:r>
              <a:rPr lang="en-US" altLang="zh-CN" dirty="0"/>
              <a:t>dp</a:t>
            </a:r>
            <a:r>
              <a:rPr lang="zh-CN" altLang="en-US" dirty="0"/>
              <a:t>：</a:t>
            </a:r>
            <a:r>
              <a:rPr lang="en-US" altLang="zh-CN" dirty="0"/>
              <a:t>f[i] </a:t>
            </a:r>
            <a:r>
              <a:rPr lang="zh-CN" altLang="en-US" dirty="0"/>
              <a:t>表示到达 </a:t>
            </a:r>
            <a:r>
              <a:rPr lang="en-US" altLang="zh-CN" dirty="0"/>
              <a:t>i </a:t>
            </a:r>
            <a:r>
              <a:rPr lang="zh-CN" altLang="en-US" dirty="0"/>
              <a:t>格子的最大权值和</a:t>
            </a:r>
            <a:endParaRPr lang="en-US" altLang="zh-CN" dirty="0"/>
          </a:p>
          <a:p>
            <a:r>
              <a:rPr lang="en-US" altLang="zh-CN" dirty="0"/>
              <a:t>f[i]=max(f[i-L]~f[i-R]) + a[i]</a:t>
            </a:r>
          </a:p>
          <a:p>
            <a:r>
              <a:rPr lang="zh-CN" altLang="en-US" dirty="0"/>
              <a:t>发现需要动态维护区间最大值，采用单调队列</a:t>
            </a:r>
            <a:endParaRPr lang="en-US" altLang="zh-CN" dirty="0"/>
          </a:p>
          <a:p>
            <a:r>
              <a:rPr lang="zh-CN" altLang="en-US" dirty="0"/>
              <a:t>队列中为 </a:t>
            </a:r>
            <a:r>
              <a:rPr lang="en-US" altLang="zh-CN" dirty="0"/>
              <a:t>f </a:t>
            </a:r>
            <a:r>
              <a:rPr lang="zh-CN" altLang="en-US" dirty="0"/>
              <a:t>数组的值，通过单调队列找决策点</a:t>
            </a:r>
            <a:endParaRPr lang="en-US" altLang="zh-CN" dirty="0"/>
          </a:p>
          <a:p>
            <a:r>
              <a:rPr lang="zh-CN" altLang="en-US" dirty="0"/>
              <a:t>注意区别“决策位置”与“当前位置”</a:t>
            </a:r>
            <a:endParaRPr lang="en-US" altLang="zh-CN" dirty="0"/>
          </a:p>
        </p:txBody>
      </p:sp>
    </p:spTree>
    <p:extLst>
      <p:ext uri="{BB962C8B-B14F-4D97-AF65-F5344CB8AC3E}">
        <p14:creationId xmlns:p14="http://schemas.microsoft.com/office/powerpoint/2010/main" val="15477453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26C02-FB0A-D45D-5E9A-CE381EC6536A}"/>
              </a:ext>
            </a:extLst>
          </p:cNvPr>
          <p:cNvSpPr>
            <a:spLocks noGrp="1"/>
          </p:cNvSpPr>
          <p:nvPr>
            <p:ph type="title"/>
          </p:nvPr>
        </p:nvSpPr>
        <p:spPr/>
        <p:txBody>
          <a:bodyPr/>
          <a:lstStyle/>
          <a:p>
            <a:r>
              <a:rPr lang="en-US" altLang="zh-CN" dirty="0"/>
              <a:t>E.</a:t>
            </a:r>
            <a:r>
              <a:rPr lang="zh-CN" altLang="en-US" dirty="0"/>
              <a:t>跳房子</a:t>
            </a:r>
          </a:p>
        </p:txBody>
      </p:sp>
      <p:sp>
        <p:nvSpPr>
          <p:cNvPr id="3" name="内容占位符 2">
            <a:extLst>
              <a:ext uri="{FF2B5EF4-FFF2-40B4-BE49-F238E27FC236}">
                <a16:creationId xmlns:a16="http://schemas.microsoft.com/office/drawing/2014/main" id="{7171FFC5-087F-4797-7A36-8069D6F6EBA7}"/>
              </a:ext>
            </a:extLst>
          </p:cNvPr>
          <p:cNvSpPr>
            <a:spLocks noGrp="1"/>
          </p:cNvSpPr>
          <p:nvPr>
            <p:ph idx="1"/>
          </p:nvPr>
        </p:nvSpPr>
        <p:spPr/>
        <p:txBody>
          <a:bodyPr/>
          <a:lstStyle/>
          <a:p>
            <a:r>
              <a:rPr lang="zh-CN" altLang="en-US" dirty="0"/>
              <a:t>有</a:t>
            </a:r>
            <a:r>
              <a:rPr lang="en-US" altLang="zh-CN" dirty="0"/>
              <a:t>n</a:t>
            </a:r>
            <a:r>
              <a:rPr lang="zh-CN" altLang="en-US" dirty="0"/>
              <a:t>个格子，每个格子有一个分数</a:t>
            </a:r>
            <a:r>
              <a:rPr lang="en-US" altLang="zh-CN" dirty="0"/>
              <a:t>(</a:t>
            </a:r>
            <a:r>
              <a:rPr lang="en-US" altLang="zh-CN" dirty="0" err="1"/>
              <a:t>si</a:t>
            </a:r>
            <a:r>
              <a:rPr lang="en-US" altLang="zh-CN" dirty="0"/>
              <a:t>)</a:t>
            </a:r>
            <a:r>
              <a:rPr lang="zh-CN" altLang="en-US" dirty="0"/>
              <a:t>和坐标</a:t>
            </a:r>
            <a:r>
              <a:rPr lang="en-US" altLang="zh-CN" dirty="0"/>
              <a:t>(xi)</a:t>
            </a:r>
            <a:r>
              <a:rPr lang="zh-CN" altLang="en-US" dirty="0"/>
              <a:t>。从起点开始跳，跳到一个格子会获得这个格子上的分数，并从这个格子继续往后跳，可以随时结束</a:t>
            </a:r>
            <a:endParaRPr lang="en-US" altLang="zh-CN" dirty="0"/>
          </a:p>
          <a:p>
            <a:r>
              <a:rPr lang="zh-CN" altLang="en-US" dirty="0"/>
              <a:t>现在向右跳的固定距离为</a:t>
            </a:r>
            <a:r>
              <a:rPr lang="en-US" altLang="zh-CN" dirty="0"/>
              <a:t>d</a:t>
            </a:r>
            <a:r>
              <a:rPr lang="zh-CN" altLang="en-US" dirty="0"/>
              <a:t>，但可以花费</a:t>
            </a:r>
            <a:r>
              <a:rPr lang="en-US" altLang="zh-CN" dirty="0"/>
              <a:t>g</a:t>
            </a:r>
            <a:r>
              <a:rPr lang="zh-CN" altLang="en-US" dirty="0"/>
              <a:t>个金币来更改其跳跃区间，使跳跃距离变为</a:t>
            </a:r>
            <a:r>
              <a:rPr lang="en-US" altLang="zh-CN" dirty="0"/>
              <a:t>max(d-g,1)</a:t>
            </a:r>
            <a:r>
              <a:rPr lang="zh-CN" altLang="en-US" dirty="0"/>
              <a:t>到</a:t>
            </a:r>
            <a:r>
              <a:rPr lang="en-US" altLang="zh-CN" dirty="0" err="1"/>
              <a:t>d+g</a:t>
            </a:r>
            <a:endParaRPr lang="en-US" altLang="zh-CN" dirty="0"/>
          </a:p>
          <a:p>
            <a:r>
              <a:rPr lang="zh-CN" altLang="en-US" dirty="0"/>
              <a:t>现在要至少获得</a:t>
            </a:r>
            <a:r>
              <a:rPr lang="en-US" altLang="zh-CN" dirty="0"/>
              <a:t>k</a:t>
            </a:r>
            <a:r>
              <a:rPr lang="zh-CN" altLang="en-US" dirty="0"/>
              <a:t>分，问至少需要花费多少金币</a:t>
            </a:r>
            <a:endParaRPr lang="en-US" altLang="zh-CN" dirty="0"/>
          </a:p>
          <a:p>
            <a:pPr algn="l"/>
            <a:r>
              <a:rPr lang="en-US" altLang="zh-CN" b="0" i="0" dirty="0">
                <a:solidFill>
                  <a:srgbClr val="000000"/>
                </a:solidFill>
                <a:effectLst/>
                <a:latin typeface="KaTeX_Main"/>
              </a:rPr>
              <a:t>100%</a:t>
            </a:r>
            <a:r>
              <a:rPr lang="en-US" altLang="zh-CN" b="0" i="0" dirty="0">
                <a:solidFill>
                  <a:srgbClr val="000000"/>
                </a:solidFill>
                <a:effectLst/>
                <a:latin typeface="Merriweather" panose="00000500000000000000" pitchFamily="2" charset="0"/>
              </a:rPr>
              <a:t> </a:t>
            </a:r>
            <a:r>
              <a:rPr lang="zh-CN" altLang="en-US" b="0" i="0" dirty="0">
                <a:solidFill>
                  <a:srgbClr val="000000"/>
                </a:solidFill>
                <a:effectLst/>
                <a:latin typeface="Merriweather" panose="00000500000000000000" pitchFamily="2" charset="0"/>
              </a:rPr>
              <a:t>的数据 </a:t>
            </a:r>
            <a:r>
              <a:rPr lang="en-US" altLang="zh-CN" dirty="0">
                <a:solidFill>
                  <a:srgbClr val="000000"/>
                </a:solidFill>
                <a:latin typeface="KaTeX_Main"/>
              </a:rPr>
              <a:t>1</a:t>
            </a:r>
            <a:r>
              <a:rPr lang="en-US" altLang="zh-CN" b="0" i="0" dirty="0">
                <a:solidFill>
                  <a:srgbClr val="000000"/>
                </a:solidFill>
                <a:effectLst/>
                <a:latin typeface="KaTeX_Main"/>
              </a:rPr>
              <a:t> &lt;= n &lt;= 5e5,1 &lt;= d &lt;= 2e3 ,1 &lt;= </a:t>
            </a:r>
            <a:r>
              <a:rPr lang="en-US" altLang="zh-CN" b="0" i="0" dirty="0" err="1">
                <a:solidFill>
                  <a:srgbClr val="000000"/>
                </a:solidFill>
                <a:effectLst/>
                <a:latin typeface="KaTeX_Main"/>
              </a:rPr>
              <a:t>xi,k</a:t>
            </a:r>
            <a:r>
              <a:rPr lang="en-US" altLang="zh-CN" b="0" i="0" dirty="0">
                <a:solidFill>
                  <a:srgbClr val="000000"/>
                </a:solidFill>
                <a:effectLst/>
                <a:latin typeface="KaTeX_Main"/>
              </a:rPr>
              <a:t> &lt;= 1e9,</a:t>
            </a:r>
          </a:p>
          <a:p>
            <a:pPr algn="l"/>
            <a:r>
              <a:rPr lang="en-US" altLang="zh-CN" b="0" i="0" dirty="0">
                <a:solidFill>
                  <a:srgbClr val="000000"/>
                </a:solidFill>
                <a:effectLst/>
                <a:latin typeface="KaTeX_Main"/>
              </a:rPr>
              <a:t>-1e5 &lt;= </a:t>
            </a:r>
            <a:r>
              <a:rPr lang="en-US" altLang="zh-CN" b="0" i="0" dirty="0" err="1">
                <a:solidFill>
                  <a:srgbClr val="000000"/>
                </a:solidFill>
                <a:effectLst/>
                <a:latin typeface="KaTeX_Main"/>
              </a:rPr>
              <a:t>si</a:t>
            </a:r>
            <a:r>
              <a:rPr lang="en-US" altLang="zh-CN" b="0" i="0" dirty="0">
                <a:solidFill>
                  <a:srgbClr val="000000"/>
                </a:solidFill>
                <a:effectLst/>
                <a:latin typeface="KaTeX_Main"/>
              </a:rPr>
              <a:t> &lt;=1e5</a:t>
            </a:r>
            <a:endParaRPr lang="zh-CN" altLang="en-US" b="0" i="0" dirty="0">
              <a:solidFill>
                <a:srgbClr val="000000"/>
              </a:solidFill>
              <a:effectLst/>
              <a:latin typeface="Merriweather" panose="00000500000000000000" pitchFamily="2" charset="0"/>
            </a:endParaRPr>
          </a:p>
          <a:p>
            <a:endParaRPr lang="zh-CN" altLang="en-US" dirty="0"/>
          </a:p>
        </p:txBody>
      </p:sp>
    </p:spTree>
    <p:extLst>
      <p:ext uri="{BB962C8B-B14F-4D97-AF65-F5344CB8AC3E}">
        <p14:creationId xmlns:p14="http://schemas.microsoft.com/office/powerpoint/2010/main" val="212786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26C02-FB0A-D45D-5E9A-CE381EC6536A}"/>
              </a:ext>
            </a:extLst>
          </p:cNvPr>
          <p:cNvSpPr>
            <a:spLocks noGrp="1"/>
          </p:cNvSpPr>
          <p:nvPr>
            <p:ph type="title"/>
          </p:nvPr>
        </p:nvSpPr>
        <p:spPr/>
        <p:txBody>
          <a:bodyPr/>
          <a:lstStyle/>
          <a:p>
            <a:r>
              <a:rPr lang="en-US" altLang="zh-CN" dirty="0"/>
              <a:t>E.</a:t>
            </a:r>
            <a:r>
              <a:rPr lang="zh-CN" altLang="en-US" dirty="0"/>
              <a:t>跳房子</a:t>
            </a:r>
          </a:p>
        </p:txBody>
      </p:sp>
      <p:sp>
        <p:nvSpPr>
          <p:cNvPr id="3" name="内容占位符 2">
            <a:extLst>
              <a:ext uri="{FF2B5EF4-FFF2-40B4-BE49-F238E27FC236}">
                <a16:creationId xmlns:a16="http://schemas.microsoft.com/office/drawing/2014/main" id="{7171FFC5-087F-4797-7A36-8069D6F6EBA7}"/>
              </a:ext>
            </a:extLst>
          </p:cNvPr>
          <p:cNvSpPr>
            <a:spLocks noGrp="1"/>
          </p:cNvSpPr>
          <p:nvPr>
            <p:ph idx="1"/>
          </p:nvPr>
        </p:nvSpPr>
        <p:spPr/>
        <p:txBody>
          <a:bodyPr/>
          <a:lstStyle/>
          <a:p>
            <a:r>
              <a:rPr lang="zh-CN" altLang="en-US" dirty="0"/>
              <a:t>考虑到答案具有单调性，可以对其进行二分（</a:t>
            </a:r>
            <a:r>
              <a:rPr lang="en-US" altLang="zh-CN" dirty="0"/>
              <a:t>g</a:t>
            </a:r>
            <a:r>
              <a:rPr lang="zh-CN" altLang="en-US" dirty="0"/>
              <a:t>个金币可行，</a:t>
            </a:r>
            <a:r>
              <a:rPr lang="en-US" altLang="zh-CN" dirty="0"/>
              <a:t>g+1</a:t>
            </a:r>
            <a:r>
              <a:rPr lang="zh-CN" altLang="en-US" dirty="0"/>
              <a:t>个金币也一定可行）</a:t>
            </a:r>
            <a:endParaRPr lang="en-US" altLang="zh-CN" dirty="0"/>
          </a:p>
          <a:p>
            <a:r>
              <a:rPr lang="zh-CN" altLang="en-US" dirty="0"/>
              <a:t>问题转化为判断跳跃区间为</a:t>
            </a:r>
            <a:r>
              <a:rPr lang="en-US" altLang="zh-CN" dirty="0"/>
              <a:t>[L,R]</a:t>
            </a:r>
            <a:r>
              <a:rPr lang="zh-CN" altLang="en-US" dirty="0"/>
              <a:t>时最多能否获得</a:t>
            </a:r>
            <a:r>
              <a:rPr lang="en-US" altLang="zh-CN" dirty="0"/>
              <a:t>k</a:t>
            </a:r>
            <a:r>
              <a:rPr lang="zh-CN" altLang="en-US" dirty="0"/>
              <a:t>的分数</a:t>
            </a:r>
            <a:endParaRPr lang="en-US" altLang="zh-CN" dirty="0"/>
          </a:p>
          <a:p>
            <a:r>
              <a:rPr lang="en-US" altLang="zh-CN" dirty="0"/>
              <a:t>L=max(1,d-mid),R=</a:t>
            </a:r>
            <a:r>
              <a:rPr lang="en-US" altLang="zh-CN" dirty="0" err="1"/>
              <a:t>d+mid</a:t>
            </a:r>
            <a:endParaRPr lang="en-US" altLang="zh-CN" dirty="0"/>
          </a:p>
          <a:p>
            <a:r>
              <a:rPr lang="zh-CN" altLang="en-US" dirty="0"/>
              <a:t>考虑</a:t>
            </a:r>
            <a:r>
              <a:rPr lang="en-US" altLang="zh-CN" dirty="0" err="1"/>
              <a:t>dp</a:t>
            </a:r>
            <a:r>
              <a:rPr lang="zh-CN" altLang="en-US" dirty="0"/>
              <a:t>，令</a:t>
            </a:r>
            <a:r>
              <a:rPr lang="en-US" altLang="zh-CN" dirty="0" err="1"/>
              <a:t>dp</a:t>
            </a:r>
            <a:r>
              <a:rPr lang="en-US" altLang="zh-CN" dirty="0"/>
              <a:t>[</a:t>
            </a:r>
            <a:r>
              <a:rPr lang="en-US" altLang="zh-CN" dirty="0" err="1"/>
              <a:t>i</a:t>
            </a:r>
            <a:r>
              <a:rPr lang="en-US" altLang="zh-CN" dirty="0"/>
              <a:t>]</a:t>
            </a:r>
            <a:r>
              <a:rPr lang="zh-CN" altLang="en-US" dirty="0"/>
              <a:t>为跳到第</a:t>
            </a:r>
            <a:r>
              <a:rPr lang="en-US" altLang="zh-CN" dirty="0" err="1"/>
              <a:t>i</a:t>
            </a:r>
            <a:r>
              <a:rPr lang="zh-CN" altLang="en-US" dirty="0"/>
              <a:t>个格子的时候，所获得的最高分数，可以轻易写出状态转移方程</a:t>
            </a:r>
            <a:r>
              <a:rPr lang="en-US" altLang="zh-CN" dirty="0" err="1"/>
              <a:t>dp</a:t>
            </a:r>
            <a:r>
              <a:rPr lang="en-US" altLang="zh-CN" dirty="0"/>
              <a:t>[</a:t>
            </a:r>
            <a:r>
              <a:rPr lang="en-US" altLang="zh-CN" dirty="0" err="1"/>
              <a:t>i</a:t>
            </a:r>
            <a:r>
              <a:rPr lang="en-US" altLang="zh-CN" dirty="0"/>
              <a:t>]=max(</a:t>
            </a:r>
            <a:r>
              <a:rPr lang="en-US" altLang="zh-CN" dirty="0" err="1"/>
              <a:t>dp</a:t>
            </a:r>
            <a:r>
              <a:rPr lang="en-US" altLang="zh-CN" dirty="0"/>
              <a:t>[j])+s[</a:t>
            </a:r>
            <a:r>
              <a:rPr lang="en-US" altLang="zh-CN" dirty="0" err="1"/>
              <a:t>i</a:t>
            </a:r>
            <a:r>
              <a:rPr lang="en-US" altLang="zh-CN" dirty="0"/>
              <a:t>]</a:t>
            </a:r>
            <a:r>
              <a:rPr lang="zh-CN" altLang="en-US" dirty="0"/>
              <a:t>，其中</a:t>
            </a:r>
            <a:r>
              <a:rPr lang="en-US" altLang="zh-CN" dirty="0"/>
              <a:t>x[</a:t>
            </a:r>
            <a:r>
              <a:rPr lang="en-US" altLang="zh-CN" dirty="0" err="1"/>
              <a:t>i</a:t>
            </a:r>
            <a:r>
              <a:rPr lang="en-US" altLang="zh-CN" dirty="0"/>
              <a:t>]-x[j]</a:t>
            </a:r>
            <a:r>
              <a:rPr lang="zh-CN" altLang="en-US" dirty="0"/>
              <a:t>∈</a:t>
            </a:r>
            <a:r>
              <a:rPr lang="en-US" altLang="zh-CN" dirty="0"/>
              <a:t>[L,R]</a:t>
            </a:r>
            <a:endParaRPr lang="en-US" altLang="zh-CN" b="0" i="0" dirty="0">
              <a:solidFill>
                <a:srgbClr val="000000"/>
              </a:solidFill>
              <a:effectLst/>
              <a:latin typeface="KaTeX_Main"/>
            </a:endParaRPr>
          </a:p>
          <a:p>
            <a:pPr algn="l"/>
            <a:r>
              <a:rPr lang="zh-CN" altLang="en-US" b="0" i="0" dirty="0">
                <a:solidFill>
                  <a:srgbClr val="000000"/>
                </a:solidFill>
                <a:effectLst/>
                <a:latin typeface="KaTeX_Main"/>
              </a:rPr>
              <a:t>维护合法</a:t>
            </a:r>
            <a:r>
              <a:rPr lang="en-US" altLang="zh-CN" b="0" i="0" dirty="0" err="1">
                <a:solidFill>
                  <a:srgbClr val="000000"/>
                </a:solidFill>
                <a:effectLst/>
                <a:latin typeface="KaTeX_Main"/>
              </a:rPr>
              <a:t>dp</a:t>
            </a:r>
            <a:r>
              <a:rPr lang="en-US" altLang="zh-CN" b="0" i="0" dirty="0">
                <a:solidFill>
                  <a:srgbClr val="000000"/>
                </a:solidFill>
                <a:effectLst/>
                <a:latin typeface="KaTeX_Main"/>
              </a:rPr>
              <a:t>[j]</a:t>
            </a:r>
            <a:r>
              <a:rPr lang="zh-CN" altLang="en-US" b="0" i="0" dirty="0">
                <a:solidFill>
                  <a:srgbClr val="000000"/>
                </a:solidFill>
                <a:effectLst/>
                <a:latin typeface="KaTeX_Main"/>
              </a:rPr>
              <a:t>的最大值，考虑使用单调队列来优化掉中间的</a:t>
            </a:r>
            <a:r>
              <a:rPr lang="zh-CN" altLang="en-US" dirty="0">
                <a:solidFill>
                  <a:srgbClr val="000000"/>
                </a:solidFill>
                <a:latin typeface="KaTeX_Main"/>
              </a:rPr>
              <a:t>循环，类似于之前的模板建立下标单增权值单减的单调队列，实时维护即可</a:t>
            </a:r>
            <a:endParaRPr lang="zh-CN" altLang="en-US" b="0" i="0" dirty="0">
              <a:solidFill>
                <a:srgbClr val="000000"/>
              </a:solidFill>
              <a:effectLst/>
              <a:latin typeface="Merriweather" panose="00000500000000000000" pitchFamily="2" charset="0"/>
            </a:endParaRPr>
          </a:p>
          <a:p>
            <a:endParaRPr lang="zh-CN" altLang="en-US" dirty="0"/>
          </a:p>
        </p:txBody>
      </p:sp>
    </p:spTree>
    <p:extLst>
      <p:ext uri="{BB962C8B-B14F-4D97-AF65-F5344CB8AC3E}">
        <p14:creationId xmlns:p14="http://schemas.microsoft.com/office/powerpoint/2010/main" val="5412395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2BF1BC-86B3-50D0-0FD0-CD9F8ED2D3A5}"/>
              </a:ext>
            </a:extLst>
          </p:cNvPr>
          <p:cNvSpPr>
            <a:spLocks noGrp="1"/>
          </p:cNvSpPr>
          <p:nvPr>
            <p:ph type="title"/>
          </p:nvPr>
        </p:nvSpPr>
        <p:spPr/>
        <p:txBody>
          <a:bodyPr/>
          <a:lstStyle/>
          <a:p>
            <a:r>
              <a:rPr lang="zh-CN" altLang="en-US" dirty="0"/>
              <a:t>一些简单题</a:t>
            </a:r>
          </a:p>
        </p:txBody>
      </p:sp>
      <p:sp>
        <p:nvSpPr>
          <p:cNvPr id="3" name="内容占位符 2">
            <a:extLst>
              <a:ext uri="{FF2B5EF4-FFF2-40B4-BE49-F238E27FC236}">
                <a16:creationId xmlns:a16="http://schemas.microsoft.com/office/drawing/2014/main" id="{0FDE5CEF-6C8A-8B8F-D224-9D713A8D6D5E}"/>
              </a:ext>
            </a:extLst>
          </p:cNvPr>
          <p:cNvSpPr>
            <a:spLocks noGrp="1"/>
          </p:cNvSpPr>
          <p:nvPr>
            <p:ph idx="1"/>
          </p:nvPr>
        </p:nvSpPr>
        <p:spPr/>
        <p:txBody>
          <a:bodyPr/>
          <a:lstStyle/>
          <a:p>
            <a:r>
              <a:rPr lang="en-US" altLang="zh-CN" b="0" i="0" u="sng" dirty="0">
                <a:solidFill>
                  <a:srgbClr val="014C8C"/>
                </a:solidFill>
                <a:effectLst/>
                <a:latin typeface="Verdana" panose="020B0604030504040204" pitchFamily="34" charset="0"/>
                <a:hlinkClick r:id="rId2"/>
              </a:rPr>
              <a:t>Golden Sword</a:t>
            </a:r>
            <a:endParaRPr lang="en-US" altLang="zh-CN" b="0" i="0" u="sng" dirty="0">
              <a:solidFill>
                <a:srgbClr val="014C8C"/>
              </a:solidFill>
              <a:effectLst/>
              <a:latin typeface="Verdana" panose="020B0604030504040204" pitchFamily="34" charset="0"/>
            </a:endParaRPr>
          </a:p>
          <a:p>
            <a:endParaRPr lang="en-US" altLang="zh-CN" u="sng" dirty="0">
              <a:solidFill>
                <a:srgbClr val="014C8C"/>
              </a:solidFill>
              <a:latin typeface="Verdana" panose="020B0604030504040204" pitchFamily="34" charset="0"/>
            </a:endParaRPr>
          </a:p>
          <a:p>
            <a:r>
              <a:rPr lang="en-US" altLang="zh-CN" b="0" i="0" u="none" strike="noStrike" dirty="0">
                <a:solidFill>
                  <a:srgbClr val="0275D8"/>
                </a:solidFill>
                <a:effectLst/>
                <a:latin typeface="Verdana" panose="020B0604030504040204" pitchFamily="34" charset="0"/>
                <a:hlinkClick r:id="rId3"/>
              </a:rPr>
              <a:t>PTA-Little Bird</a:t>
            </a:r>
            <a:endParaRPr lang="en-US" altLang="zh-CN" b="0" i="0" u="sng" strike="noStrike" dirty="0">
              <a:solidFill>
                <a:srgbClr val="014C8C"/>
              </a:solidFill>
              <a:effectLst/>
              <a:latin typeface="Verdana" panose="020B0604030504040204" pitchFamily="34" charset="0"/>
            </a:endParaRPr>
          </a:p>
          <a:p>
            <a:endParaRPr lang="en-US" altLang="zh-CN" u="sng" dirty="0">
              <a:solidFill>
                <a:srgbClr val="014C8C"/>
              </a:solidFill>
              <a:latin typeface="Verdana" panose="020B0604030504040204" pitchFamily="34" charset="0"/>
            </a:endParaRPr>
          </a:p>
          <a:p>
            <a:endParaRPr lang="en-US" altLang="zh-CN" b="0" i="0" u="sng" dirty="0">
              <a:solidFill>
                <a:srgbClr val="014C8C"/>
              </a:solidFill>
              <a:effectLst/>
              <a:latin typeface="Verdana" panose="020B0604030504040204" pitchFamily="34" charset="0"/>
            </a:endParaRPr>
          </a:p>
          <a:p>
            <a:endParaRPr lang="en-US" altLang="zh-CN" u="sng" dirty="0">
              <a:solidFill>
                <a:srgbClr val="014C8C"/>
              </a:solidFill>
              <a:latin typeface="Verdana" panose="020B0604030504040204" pitchFamily="34" charset="0"/>
            </a:endParaRPr>
          </a:p>
          <a:p>
            <a:endParaRPr lang="zh-CN" altLang="en-US" dirty="0"/>
          </a:p>
        </p:txBody>
      </p:sp>
    </p:spTree>
    <p:extLst>
      <p:ext uri="{BB962C8B-B14F-4D97-AF65-F5344CB8AC3E}">
        <p14:creationId xmlns:p14="http://schemas.microsoft.com/office/powerpoint/2010/main" val="2376304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1FB5C8-007D-89DC-9E37-1019641320DB}"/>
              </a:ext>
            </a:extLst>
          </p:cNvPr>
          <p:cNvSpPr>
            <a:spLocks noGrp="1"/>
          </p:cNvSpPr>
          <p:nvPr>
            <p:ph type="title"/>
          </p:nvPr>
        </p:nvSpPr>
        <p:spPr/>
        <p:txBody>
          <a:bodyPr/>
          <a:lstStyle/>
          <a:p>
            <a:r>
              <a:rPr lang="zh-CN" altLang="en-US" dirty="0"/>
              <a:t>多重背包</a:t>
            </a:r>
          </a:p>
        </p:txBody>
      </p:sp>
      <p:sp>
        <p:nvSpPr>
          <p:cNvPr id="3" name="内容占位符 2">
            <a:extLst>
              <a:ext uri="{FF2B5EF4-FFF2-40B4-BE49-F238E27FC236}">
                <a16:creationId xmlns:a16="http://schemas.microsoft.com/office/drawing/2014/main" id="{9E544AE7-4B22-F78E-1CF5-53BE74E9F6DB}"/>
              </a:ext>
            </a:extLst>
          </p:cNvPr>
          <p:cNvSpPr>
            <a:spLocks noGrp="1"/>
          </p:cNvSpPr>
          <p:nvPr>
            <p:ph idx="1"/>
          </p:nvPr>
        </p:nvSpPr>
        <p:spPr/>
        <p:txBody>
          <a:bodyPr/>
          <a:lstStyle/>
          <a:p>
            <a:pPr marR="0" lvl="0" eaLnBrk="1" fontAlgn="base" hangingPunct="1">
              <a:spcBef>
                <a:spcPts val="1200"/>
              </a:spcBef>
              <a:spcAft>
                <a:spcPts val="200"/>
              </a:spcAft>
              <a:tabLst/>
            </a:pPr>
            <a:r>
              <a:rPr lang="zh-CN" altLang="zh-CN" dirty="0">
                <a:latin typeface="+mn-lt"/>
              </a:rPr>
              <a:t>有 N 件物品和一个容量是 V 的背包。</a:t>
            </a:r>
            <a:endParaRPr lang="en-US" altLang="zh-CN" dirty="0">
              <a:latin typeface="+mn-lt"/>
            </a:endParaRPr>
          </a:p>
          <a:p>
            <a:pPr marR="0" lvl="0" eaLnBrk="1" fontAlgn="base" hangingPunct="1">
              <a:spcBef>
                <a:spcPts val="1200"/>
              </a:spcBef>
              <a:spcAft>
                <a:spcPts val="200"/>
              </a:spcAft>
              <a:tabLst/>
            </a:pPr>
            <a:r>
              <a:rPr lang="zh-CN" altLang="zh-CN" dirty="0">
                <a:latin typeface="+mn-lt"/>
              </a:rPr>
              <a:t>第 i 件物品的体积是 v</a:t>
            </a:r>
            <a:r>
              <a:rPr lang="en-US" altLang="zh-CN" dirty="0">
                <a:latin typeface="+mn-lt"/>
              </a:rPr>
              <a:t>[</a:t>
            </a:r>
            <a:r>
              <a:rPr lang="zh-CN" altLang="zh-CN" dirty="0">
                <a:latin typeface="+mn-lt"/>
              </a:rPr>
              <a:t>i</a:t>
            </a:r>
            <a:r>
              <a:rPr lang="en-US" altLang="zh-CN" dirty="0">
                <a:latin typeface="+mn-lt"/>
              </a:rPr>
              <a:t>]</a:t>
            </a:r>
            <a:r>
              <a:rPr lang="zh-CN" altLang="zh-CN" dirty="0">
                <a:latin typeface="+mn-lt"/>
              </a:rPr>
              <a:t>，价值是 w</a:t>
            </a:r>
            <a:r>
              <a:rPr lang="en-US" altLang="zh-CN" dirty="0">
                <a:latin typeface="+mn-lt"/>
              </a:rPr>
              <a:t>[</a:t>
            </a:r>
            <a:r>
              <a:rPr lang="zh-CN" altLang="zh-CN" dirty="0">
                <a:latin typeface="+mn-lt"/>
              </a:rPr>
              <a:t>i</a:t>
            </a:r>
            <a:r>
              <a:rPr lang="en-US" altLang="zh-CN" dirty="0">
                <a:latin typeface="+mn-lt"/>
              </a:rPr>
              <a:t>]</a:t>
            </a:r>
            <a:r>
              <a:rPr lang="zh-CN" altLang="en-US" dirty="0">
                <a:latin typeface="+mn-lt"/>
              </a:rPr>
              <a:t>，数量为 </a:t>
            </a:r>
            <a:r>
              <a:rPr lang="en-US" altLang="zh-CN" dirty="0">
                <a:latin typeface="+mn-lt"/>
              </a:rPr>
              <a:t>s[i]</a:t>
            </a:r>
            <a:r>
              <a:rPr lang="zh-CN" altLang="zh-CN" dirty="0">
                <a:latin typeface="+mn-lt"/>
              </a:rPr>
              <a:t>。</a:t>
            </a:r>
          </a:p>
          <a:p>
            <a:pPr marR="0" lvl="0" eaLnBrk="1" fontAlgn="base" hangingPunct="1">
              <a:spcBef>
                <a:spcPts val="1200"/>
              </a:spcBef>
              <a:spcAft>
                <a:spcPts val="200"/>
              </a:spcAft>
              <a:tabLst/>
            </a:pPr>
            <a:r>
              <a:rPr lang="zh-CN" altLang="zh-CN" dirty="0">
                <a:latin typeface="+mn-lt"/>
              </a:rPr>
              <a:t>将物品装入背包，使这些物品的总体积不超过背包容量，且总价值最大。</a:t>
            </a:r>
            <a:endParaRPr lang="en-US" altLang="zh-CN" dirty="0">
              <a:latin typeface="+mn-lt"/>
            </a:endParaRPr>
          </a:p>
          <a:p>
            <a:pPr marR="0" lvl="0" eaLnBrk="1" fontAlgn="base" hangingPunct="1">
              <a:spcBef>
                <a:spcPts val="1200"/>
              </a:spcBef>
              <a:spcAft>
                <a:spcPts val="200"/>
              </a:spcAft>
              <a:tabLst/>
            </a:pPr>
            <a:r>
              <a:rPr lang="zh-CN" altLang="zh-CN" dirty="0">
                <a:latin typeface="+mn-lt"/>
              </a:rPr>
              <a:t>输出最大价值</a:t>
            </a:r>
            <a:endParaRPr lang="en-US" altLang="zh-CN" dirty="0">
              <a:latin typeface="+mn-lt"/>
            </a:endParaRPr>
          </a:p>
          <a:p>
            <a:pPr marL="128016" lvl="1" indent="0" eaLnBrk="1" hangingPunct="1">
              <a:spcBef>
                <a:spcPts val="1200"/>
              </a:spcBef>
              <a:spcAft>
                <a:spcPts val="200"/>
              </a:spcAft>
              <a:buNone/>
            </a:pPr>
            <a:r>
              <a:rPr lang="en-US" altLang="zh-CN" dirty="0">
                <a:latin typeface="+mn-lt"/>
              </a:rPr>
              <a:t>N,V,s[i]</a:t>
            </a:r>
            <a:r>
              <a:rPr lang="zh-CN" altLang="en-US" dirty="0">
                <a:latin typeface="+mn-lt"/>
              </a:rPr>
              <a:t>≤</a:t>
            </a:r>
            <a:r>
              <a:rPr lang="en-US" altLang="zh-CN" dirty="0">
                <a:latin typeface="+mn-lt"/>
              </a:rPr>
              <a:t>100</a:t>
            </a:r>
            <a:endParaRPr lang="zh-CN" altLang="zh-CN" dirty="0">
              <a:latin typeface="+mn-lt"/>
            </a:endParaRPr>
          </a:p>
          <a:p>
            <a:pPr marL="0" indent="0">
              <a:buNone/>
            </a:pPr>
            <a:endParaRPr lang="zh-CN" altLang="en-US" dirty="0"/>
          </a:p>
        </p:txBody>
      </p:sp>
    </p:spTree>
    <p:extLst>
      <p:ext uri="{BB962C8B-B14F-4D97-AF65-F5344CB8AC3E}">
        <p14:creationId xmlns:p14="http://schemas.microsoft.com/office/powerpoint/2010/main" val="913001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1FB5C8-007D-89DC-9E37-1019641320DB}"/>
              </a:ext>
            </a:extLst>
          </p:cNvPr>
          <p:cNvSpPr>
            <a:spLocks noGrp="1"/>
          </p:cNvSpPr>
          <p:nvPr>
            <p:ph type="title"/>
          </p:nvPr>
        </p:nvSpPr>
        <p:spPr/>
        <p:txBody>
          <a:bodyPr/>
          <a:lstStyle/>
          <a:p>
            <a:r>
              <a:rPr lang="zh-CN" altLang="en-US" dirty="0"/>
              <a:t>多重背包</a:t>
            </a:r>
          </a:p>
        </p:txBody>
      </p:sp>
      <p:sp>
        <p:nvSpPr>
          <p:cNvPr id="3" name="内容占位符 2">
            <a:extLst>
              <a:ext uri="{FF2B5EF4-FFF2-40B4-BE49-F238E27FC236}">
                <a16:creationId xmlns:a16="http://schemas.microsoft.com/office/drawing/2014/main" id="{9E544AE7-4B22-F78E-1CF5-53BE74E9F6DB}"/>
              </a:ext>
            </a:extLst>
          </p:cNvPr>
          <p:cNvSpPr>
            <a:spLocks noGrp="1"/>
          </p:cNvSpPr>
          <p:nvPr>
            <p:ph idx="1"/>
          </p:nvPr>
        </p:nvSpPr>
        <p:spPr/>
        <p:txBody>
          <a:bodyPr/>
          <a:lstStyle/>
          <a:p>
            <a:pPr marL="0" indent="0">
              <a:buNone/>
            </a:pPr>
            <a:r>
              <a:rPr lang="zh-CN" altLang="en-US" dirty="0"/>
              <a:t>发现 </a:t>
            </a:r>
            <a:r>
              <a:rPr lang="en-US" altLang="zh-CN" dirty="0"/>
              <a:t>s[i] </a:t>
            </a:r>
            <a:r>
              <a:rPr lang="zh-CN" altLang="en-US" dirty="0"/>
              <a:t>较小，直接按</a:t>
            </a:r>
            <a:r>
              <a:rPr lang="en-US" altLang="zh-CN" dirty="0"/>
              <a:t>01</a:t>
            </a:r>
            <a:r>
              <a:rPr lang="zh-CN" altLang="en-US" dirty="0"/>
              <a:t>背包做</a:t>
            </a:r>
            <a:endParaRPr lang="en-US" altLang="zh-CN" dirty="0"/>
          </a:p>
          <a:p>
            <a:pPr marL="0" indent="0">
              <a:buNone/>
            </a:pPr>
            <a:r>
              <a:rPr lang="zh-CN" altLang="en-US" dirty="0"/>
              <a:t>复杂度 </a:t>
            </a:r>
            <a:r>
              <a:rPr lang="en-US" altLang="zh-CN" dirty="0"/>
              <a:t>O(</a:t>
            </a:r>
            <a:r>
              <a:rPr lang="zh-CN" altLang="en-US" dirty="0"/>
              <a:t>∑</a:t>
            </a:r>
            <a:r>
              <a:rPr lang="en-US" altLang="zh-CN" dirty="0"/>
              <a:t>s V)</a:t>
            </a:r>
            <a:endParaRPr lang="zh-CN" altLang="en-US" dirty="0"/>
          </a:p>
        </p:txBody>
      </p:sp>
    </p:spTree>
    <p:extLst>
      <p:ext uri="{BB962C8B-B14F-4D97-AF65-F5344CB8AC3E}">
        <p14:creationId xmlns:p14="http://schemas.microsoft.com/office/powerpoint/2010/main" val="43503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5DCA61-8666-433F-657A-E3F2ACD1853F}"/>
              </a:ext>
            </a:extLst>
          </p:cNvPr>
          <p:cNvSpPr>
            <a:spLocks noGrp="1"/>
          </p:cNvSpPr>
          <p:nvPr>
            <p:ph type="title"/>
          </p:nvPr>
        </p:nvSpPr>
        <p:spPr>
          <a:xfrm>
            <a:off x="838200" y="72232"/>
            <a:ext cx="10515600" cy="1325563"/>
          </a:xfrm>
        </p:spPr>
        <p:txBody>
          <a:bodyPr/>
          <a:lstStyle/>
          <a:p>
            <a:r>
              <a:rPr lang="zh-CN" altLang="en-US" dirty="0"/>
              <a:t>什么是单调队列</a:t>
            </a:r>
            <a:r>
              <a:rPr lang="en-US" altLang="zh-CN" dirty="0"/>
              <a:t>/</a:t>
            </a:r>
            <a:r>
              <a:rPr lang="zh-CN" altLang="en-US" dirty="0"/>
              <a:t>单调栈？</a:t>
            </a:r>
          </a:p>
        </p:txBody>
      </p:sp>
      <p:sp>
        <p:nvSpPr>
          <p:cNvPr id="3" name="内容占位符 2">
            <a:extLst>
              <a:ext uri="{FF2B5EF4-FFF2-40B4-BE49-F238E27FC236}">
                <a16:creationId xmlns:a16="http://schemas.microsoft.com/office/drawing/2014/main" id="{749D6635-B590-4B9F-48F6-013764BAC357}"/>
              </a:ext>
            </a:extLst>
          </p:cNvPr>
          <p:cNvSpPr>
            <a:spLocks noGrp="1"/>
          </p:cNvSpPr>
          <p:nvPr>
            <p:ph idx="1"/>
          </p:nvPr>
        </p:nvSpPr>
        <p:spPr>
          <a:xfrm>
            <a:off x="838200" y="1397795"/>
            <a:ext cx="10515600" cy="5032375"/>
          </a:xfrm>
        </p:spPr>
        <p:txBody>
          <a:bodyPr>
            <a:normAutofit/>
          </a:bodyPr>
          <a:lstStyle/>
          <a:p>
            <a:r>
              <a:rPr lang="zh-CN" altLang="en-US" dirty="0"/>
              <a:t>顾名思义，单调队列就是具有单调性的队列，其队列内的元素一般有着下标和权值两个属性（具体看题目的要求），这些属性都具有单调性，故而我们可以用来解决或者优化一些题目</a:t>
            </a:r>
            <a:endParaRPr lang="en-US" altLang="zh-CN" dirty="0"/>
          </a:p>
          <a:p>
            <a:r>
              <a:rPr lang="zh-CN" altLang="en-US" dirty="0">
                <a:latin typeface="+mn-ea"/>
              </a:rPr>
              <a:t>单调栈也类似，即是有着单调性的栈，可以利用这一优美的性质解决一些题目</a:t>
            </a:r>
            <a:endParaRPr lang="en-US" altLang="zh-CN" dirty="0">
              <a:latin typeface="+mn-ea"/>
            </a:endParaRPr>
          </a:p>
          <a:p>
            <a:r>
              <a:rPr lang="zh-CN" altLang="en-US" dirty="0">
                <a:latin typeface="+mn-ea"/>
              </a:rPr>
              <a:t>适用范围及基本模型：滑动窗口，最小大于自身元素的下标，部分</a:t>
            </a:r>
            <a:r>
              <a:rPr lang="en-US" altLang="zh-CN" dirty="0" err="1">
                <a:latin typeface="+mn-ea"/>
              </a:rPr>
              <a:t>dp</a:t>
            </a:r>
            <a:r>
              <a:rPr lang="zh-CN" altLang="en-US" dirty="0">
                <a:latin typeface="+mn-ea"/>
              </a:rPr>
              <a:t>的优化</a:t>
            </a:r>
            <a:endParaRPr lang="en-US" altLang="zh-CN" dirty="0">
              <a:latin typeface="+mn-ea"/>
            </a:endParaRPr>
          </a:p>
          <a:p>
            <a:r>
              <a:rPr lang="zh-CN" altLang="en-US" dirty="0"/>
              <a:t>由于其自身具有单调性，单调队列可以进行二分的操作，所以它也常常和一些其它的优化并行使用，例如斜率优化，决策单调性优化等等</a:t>
            </a:r>
            <a:endParaRPr lang="en-US" altLang="zh-CN" dirty="0"/>
          </a:p>
        </p:txBody>
      </p:sp>
    </p:spTree>
    <p:extLst>
      <p:ext uri="{BB962C8B-B14F-4D97-AF65-F5344CB8AC3E}">
        <p14:creationId xmlns:p14="http://schemas.microsoft.com/office/powerpoint/2010/main" val="17180164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1FB5C8-007D-89DC-9E37-1019641320DB}"/>
              </a:ext>
            </a:extLst>
          </p:cNvPr>
          <p:cNvSpPr>
            <a:spLocks noGrp="1"/>
          </p:cNvSpPr>
          <p:nvPr>
            <p:ph type="title"/>
          </p:nvPr>
        </p:nvSpPr>
        <p:spPr/>
        <p:txBody>
          <a:bodyPr/>
          <a:lstStyle/>
          <a:p>
            <a:r>
              <a:rPr lang="zh-CN" altLang="en-US" dirty="0"/>
              <a:t>多重背包 </a:t>
            </a:r>
            <a:r>
              <a:rPr lang="en-US" altLang="zh-CN" dirty="0"/>
              <a:t>(</a:t>
            </a:r>
            <a:r>
              <a:rPr lang="zh-CN" altLang="en-US" dirty="0"/>
              <a:t>强化版</a:t>
            </a:r>
            <a:r>
              <a:rPr lang="en-US" altLang="zh-CN" dirty="0"/>
              <a:t>)</a:t>
            </a:r>
            <a:endParaRPr lang="zh-CN" altLang="en-US" dirty="0"/>
          </a:p>
        </p:txBody>
      </p:sp>
      <p:sp>
        <p:nvSpPr>
          <p:cNvPr id="3" name="内容占位符 2">
            <a:extLst>
              <a:ext uri="{FF2B5EF4-FFF2-40B4-BE49-F238E27FC236}">
                <a16:creationId xmlns:a16="http://schemas.microsoft.com/office/drawing/2014/main" id="{9E544AE7-4B22-F78E-1CF5-53BE74E9F6DB}"/>
              </a:ext>
            </a:extLst>
          </p:cNvPr>
          <p:cNvSpPr>
            <a:spLocks noGrp="1"/>
          </p:cNvSpPr>
          <p:nvPr>
            <p:ph idx="1"/>
          </p:nvPr>
        </p:nvSpPr>
        <p:spPr/>
        <p:txBody>
          <a:bodyPr/>
          <a:lstStyle/>
          <a:p>
            <a:pPr marR="0" lvl="0" eaLnBrk="1" fontAlgn="base" hangingPunct="1">
              <a:spcBef>
                <a:spcPts val="1200"/>
              </a:spcBef>
              <a:spcAft>
                <a:spcPts val="200"/>
              </a:spcAft>
              <a:tabLst/>
            </a:pPr>
            <a:r>
              <a:rPr lang="zh-CN" altLang="zh-CN" dirty="0">
                <a:latin typeface="+mn-lt"/>
              </a:rPr>
              <a:t>有 N 件物品和一个容量是 V 的背包。</a:t>
            </a:r>
            <a:endParaRPr lang="en-US" altLang="zh-CN" dirty="0">
              <a:latin typeface="+mn-lt"/>
            </a:endParaRPr>
          </a:p>
          <a:p>
            <a:pPr marR="0" lvl="0" eaLnBrk="1" fontAlgn="base" hangingPunct="1">
              <a:spcBef>
                <a:spcPts val="1200"/>
              </a:spcBef>
              <a:spcAft>
                <a:spcPts val="200"/>
              </a:spcAft>
              <a:tabLst/>
            </a:pPr>
            <a:r>
              <a:rPr lang="zh-CN" altLang="zh-CN" dirty="0">
                <a:latin typeface="+mn-lt"/>
              </a:rPr>
              <a:t>第 i 件物品的体积是 v</a:t>
            </a:r>
            <a:r>
              <a:rPr lang="en-US" altLang="zh-CN" dirty="0">
                <a:latin typeface="+mn-lt"/>
              </a:rPr>
              <a:t>[</a:t>
            </a:r>
            <a:r>
              <a:rPr lang="zh-CN" altLang="zh-CN" dirty="0">
                <a:latin typeface="+mn-lt"/>
              </a:rPr>
              <a:t>i</a:t>
            </a:r>
            <a:r>
              <a:rPr lang="en-US" altLang="zh-CN" dirty="0">
                <a:latin typeface="+mn-lt"/>
              </a:rPr>
              <a:t>]</a:t>
            </a:r>
            <a:r>
              <a:rPr lang="zh-CN" altLang="zh-CN" dirty="0">
                <a:latin typeface="+mn-lt"/>
              </a:rPr>
              <a:t>，价值是 w</a:t>
            </a:r>
            <a:r>
              <a:rPr lang="en-US" altLang="zh-CN" dirty="0">
                <a:latin typeface="+mn-lt"/>
              </a:rPr>
              <a:t>[</a:t>
            </a:r>
            <a:r>
              <a:rPr lang="zh-CN" altLang="zh-CN" dirty="0">
                <a:latin typeface="+mn-lt"/>
              </a:rPr>
              <a:t>i</a:t>
            </a:r>
            <a:r>
              <a:rPr lang="en-US" altLang="zh-CN" dirty="0">
                <a:latin typeface="+mn-lt"/>
              </a:rPr>
              <a:t>]</a:t>
            </a:r>
            <a:r>
              <a:rPr lang="zh-CN" altLang="en-US" dirty="0">
                <a:latin typeface="+mn-lt"/>
              </a:rPr>
              <a:t>，数量为 </a:t>
            </a:r>
            <a:r>
              <a:rPr lang="en-US" altLang="zh-CN" dirty="0">
                <a:latin typeface="+mn-lt"/>
              </a:rPr>
              <a:t>s[i]</a:t>
            </a:r>
            <a:r>
              <a:rPr lang="zh-CN" altLang="zh-CN" dirty="0">
                <a:latin typeface="+mn-lt"/>
              </a:rPr>
              <a:t>。</a:t>
            </a:r>
          </a:p>
          <a:p>
            <a:pPr marR="0" lvl="0" eaLnBrk="1" fontAlgn="base" hangingPunct="1">
              <a:spcBef>
                <a:spcPts val="1200"/>
              </a:spcBef>
              <a:spcAft>
                <a:spcPts val="200"/>
              </a:spcAft>
              <a:tabLst/>
            </a:pPr>
            <a:r>
              <a:rPr lang="zh-CN" altLang="zh-CN" dirty="0">
                <a:latin typeface="+mn-lt"/>
              </a:rPr>
              <a:t>将物品装入背包，使这些物品的总体积不超过背包容量，且总价值最大。</a:t>
            </a:r>
            <a:endParaRPr lang="en-US" altLang="zh-CN" dirty="0">
              <a:latin typeface="+mn-lt"/>
            </a:endParaRPr>
          </a:p>
          <a:p>
            <a:pPr marR="0" lvl="0" eaLnBrk="1" fontAlgn="base" hangingPunct="1">
              <a:spcBef>
                <a:spcPts val="1200"/>
              </a:spcBef>
              <a:spcAft>
                <a:spcPts val="200"/>
              </a:spcAft>
              <a:tabLst/>
            </a:pPr>
            <a:r>
              <a:rPr lang="zh-CN" altLang="zh-CN" dirty="0">
                <a:latin typeface="+mn-lt"/>
              </a:rPr>
              <a:t>输出最大价值</a:t>
            </a:r>
            <a:endParaRPr lang="en-US" altLang="zh-CN" dirty="0">
              <a:latin typeface="+mn-lt"/>
            </a:endParaRPr>
          </a:p>
          <a:p>
            <a:pPr marL="128016" lvl="1" indent="0" eaLnBrk="1" hangingPunct="1">
              <a:spcBef>
                <a:spcPts val="1200"/>
              </a:spcBef>
              <a:spcAft>
                <a:spcPts val="200"/>
              </a:spcAft>
              <a:buNone/>
            </a:pPr>
            <a:r>
              <a:rPr lang="en-US" altLang="zh-CN" dirty="0">
                <a:latin typeface="+mn-lt"/>
              </a:rPr>
              <a:t>N</a:t>
            </a:r>
            <a:r>
              <a:rPr lang="zh-CN" altLang="en-US" dirty="0">
                <a:latin typeface="+mn-lt"/>
              </a:rPr>
              <a:t>≤</a:t>
            </a:r>
            <a:r>
              <a:rPr lang="en-US" altLang="zh-CN" dirty="0">
                <a:latin typeface="+mn-lt"/>
              </a:rPr>
              <a:t>1000,V,s[i]</a:t>
            </a:r>
            <a:r>
              <a:rPr lang="zh-CN" altLang="en-US" dirty="0"/>
              <a:t>≤</a:t>
            </a:r>
            <a:r>
              <a:rPr lang="en-US" altLang="zh-CN" dirty="0"/>
              <a:t>2000</a:t>
            </a:r>
            <a:endParaRPr lang="zh-CN" altLang="zh-CN" dirty="0">
              <a:latin typeface="+mn-lt"/>
            </a:endParaRPr>
          </a:p>
          <a:p>
            <a:pPr marL="0" indent="0">
              <a:buNone/>
            </a:pPr>
            <a:endParaRPr lang="zh-CN" altLang="en-US" dirty="0"/>
          </a:p>
        </p:txBody>
      </p:sp>
    </p:spTree>
    <p:extLst>
      <p:ext uri="{BB962C8B-B14F-4D97-AF65-F5344CB8AC3E}">
        <p14:creationId xmlns:p14="http://schemas.microsoft.com/office/powerpoint/2010/main" val="888950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1FB5C8-007D-89DC-9E37-1019641320DB}"/>
              </a:ext>
            </a:extLst>
          </p:cNvPr>
          <p:cNvSpPr>
            <a:spLocks noGrp="1"/>
          </p:cNvSpPr>
          <p:nvPr>
            <p:ph type="title"/>
          </p:nvPr>
        </p:nvSpPr>
        <p:spPr/>
        <p:txBody>
          <a:bodyPr/>
          <a:lstStyle/>
          <a:p>
            <a:r>
              <a:rPr lang="zh-CN" altLang="en-US" dirty="0"/>
              <a:t>多重背包 </a:t>
            </a:r>
            <a:r>
              <a:rPr lang="en-US" altLang="zh-CN" dirty="0"/>
              <a:t>(</a:t>
            </a:r>
            <a:r>
              <a:rPr lang="zh-CN" altLang="en-US" dirty="0"/>
              <a:t>强化版</a:t>
            </a:r>
            <a:r>
              <a:rPr lang="en-US" altLang="zh-CN" dirty="0"/>
              <a:t>)</a:t>
            </a:r>
            <a:endParaRPr lang="zh-CN" altLang="en-US" dirty="0"/>
          </a:p>
        </p:txBody>
      </p:sp>
      <p:sp>
        <p:nvSpPr>
          <p:cNvPr id="3" name="内容占位符 2">
            <a:extLst>
              <a:ext uri="{FF2B5EF4-FFF2-40B4-BE49-F238E27FC236}">
                <a16:creationId xmlns:a16="http://schemas.microsoft.com/office/drawing/2014/main" id="{9E544AE7-4B22-F78E-1CF5-53BE74E9F6DB}"/>
              </a:ext>
            </a:extLst>
          </p:cNvPr>
          <p:cNvSpPr>
            <a:spLocks noGrp="1"/>
          </p:cNvSpPr>
          <p:nvPr>
            <p:ph idx="1"/>
          </p:nvPr>
        </p:nvSpPr>
        <p:spPr/>
        <p:txBody>
          <a:bodyPr/>
          <a:lstStyle/>
          <a:p>
            <a:pPr marL="0" indent="0">
              <a:buNone/>
            </a:pPr>
            <a:r>
              <a:rPr lang="zh-CN" altLang="en-US" dirty="0"/>
              <a:t>二进制优化</a:t>
            </a:r>
            <a:endParaRPr lang="en-US" altLang="zh-CN" dirty="0"/>
          </a:p>
          <a:p>
            <a:pPr marL="0" indent="0">
              <a:buNone/>
            </a:pPr>
            <a:r>
              <a:rPr lang="zh-CN" altLang="en-US" dirty="0"/>
              <a:t>对于每种物品，最终拿取的数量可以拆为二进制</a:t>
            </a:r>
            <a:endParaRPr lang="en-US" altLang="zh-CN" dirty="0"/>
          </a:p>
          <a:p>
            <a:pPr marL="0" indent="0">
              <a:buNone/>
            </a:pPr>
            <a:r>
              <a:rPr lang="zh-CN" altLang="en-US" dirty="0"/>
              <a:t>即 </a:t>
            </a:r>
            <a:r>
              <a:rPr lang="en-US" altLang="zh-CN" dirty="0"/>
              <a:t>0011101101……</a:t>
            </a:r>
          </a:p>
          <a:p>
            <a:pPr marL="0" indent="0">
              <a:buNone/>
            </a:pPr>
            <a:r>
              <a:rPr lang="zh-CN" altLang="en-US" dirty="0"/>
              <a:t>将每一位二进制数看成一个新物品，价值和体积相应翻倍</a:t>
            </a:r>
            <a:endParaRPr lang="en-US" altLang="zh-CN" dirty="0"/>
          </a:p>
          <a:p>
            <a:pPr marL="0" indent="0">
              <a:buNone/>
            </a:pPr>
            <a:r>
              <a:rPr lang="zh-CN" altLang="en-US" dirty="0"/>
              <a:t>对原数进行二进制分拆</a:t>
            </a:r>
            <a:endParaRPr lang="en-US" altLang="zh-CN" dirty="0"/>
          </a:p>
          <a:p>
            <a:pPr marL="0" indent="0">
              <a:buNone/>
            </a:pPr>
            <a:r>
              <a:rPr lang="zh-CN" altLang="en-US" dirty="0"/>
              <a:t>物品数 </a:t>
            </a:r>
            <a:r>
              <a:rPr lang="en-US" altLang="zh-CN"/>
              <a:t>O(n) -&gt; O(log n)</a:t>
            </a:r>
            <a:endParaRPr lang="zh-CN" altLang="en-US" dirty="0"/>
          </a:p>
        </p:txBody>
      </p:sp>
    </p:spTree>
    <p:extLst>
      <p:ext uri="{BB962C8B-B14F-4D97-AF65-F5344CB8AC3E}">
        <p14:creationId xmlns:p14="http://schemas.microsoft.com/office/powerpoint/2010/main" val="35897014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F5EE73-C07B-23EE-DC75-62E04288C702}"/>
              </a:ext>
            </a:extLst>
          </p:cNvPr>
          <p:cNvSpPr>
            <a:spLocks noGrp="1"/>
          </p:cNvSpPr>
          <p:nvPr>
            <p:ph type="title"/>
          </p:nvPr>
        </p:nvSpPr>
        <p:spPr/>
        <p:txBody>
          <a:bodyPr/>
          <a:lstStyle/>
          <a:p>
            <a:r>
              <a:rPr lang="en-US" altLang="zh-CN" dirty="0"/>
              <a:t>*</a:t>
            </a:r>
            <a:r>
              <a:rPr lang="zh-CN" altLang="en-US" dirty="0"/>
              <a:t>多重背包（二次强化版）</a:t>
            </a:r>
          </a:p>
        </p:txBody>
      </p:sp>
      <p:sp>
        <p:nvSpPr>
          <p:cNvPr id="3" name="内容占位符 2">
            <a:extLst>
              <a:ext uri="{FF2B5EF4-FFF2-40B4-BE49-F238E27FC236}">
                <a16:creationId xmlns:a16="http://schemas.microsoft.com/office/drawing/2014/main" id="{2C2FA164-A4F9-72A1-7620-A0CC08EC4F4A}"/>
              </a:ext>
            </a:extLst>
          </p:cNvPr>
          <p:cNvSpPr>
            <a:spLocks noGrp="1"/>
          </p:cNvSpPr>
          <p:nvPr>
            <p:ph idx="1"/>
          </p:nvPr>
        </p:nvSpPr>
        <p:spPr/>
        <p:txBody>
          <a:bodyPr/>
          <a:lstStyle/>
          <a:p>
            <a:pPr marR="0" lvl="0" eaLnBrk="1" fontAlgn="base" hangingPunct="1">
              <a:spcBef>
                <a:spcPts val="1200"/>
              </a:spcBef>
              <a:spcAft>
                <a:spcPts val="200"/>
              </a:spcAft>
              <a:tabLst/>
            </a:pPr>
            <a:r>
              <a:rPr lang="zh-CN" altLang="zh-CN" dirty="0">
                <a:latin typeface="+mn-lt"/>
              </a:rPr>
              <a:t>有 N 件物品和一个容量是 V 的背包。</a:t>
            </a:r>
            <a:endParaRPr lang="en-US" altLang="zh-CN" dirty="0">
              <a:latin typeface="+mn-lt"/>
            </a:endParaRPr>
          </a:p>
          <a:p>
            <a:pPr marR="0" lvl="0" eaLnBrk="1" fontAlgn="base" hangingPunct="1">
              <a:spcBef>
                <a:spcPts val="1200"/>
              </a:spcBef>
              <a:spcAft>
                <a:spcPts val="200"/>
              </a:spcAft>
              <a:tabLst/>
            </a:pPr>
            <a:r>
              <a:rPr lang="zh-CN" altLang="zh-CN" dirty="0">
                <a:latin typeface="+mn-lt"/>
              </a:rPr>
              <a:t>第 i 件物品的体积是 v</a:t>
            </a:r>
            <a:r>
              <a:rPr lang="en-US" altLang="zh-CN" dirty="0">
                <a:latin typeface="+mn-lt"/>
              </a:rPr>
              <a:t>[</a:t>
            </a:r>
            <a:r>
              <a:rPr lang="zh-CN" altLang="zh-CN" dirty="0">
                <a:latin typeface="+mn-lt"/>
              </a:rPr>
              <a:t>i</a:t>
            </a:r>
            <a:r>
              <a:rPr lang="en-US" altLang="zh-CN" dirty="0">
                <a:latin typeface="+mn-lt"/>
              </a:rPr>
              <a:t>]</a:t>
            </a:r>
            <a:r>
              <a:rPr lang="zh-CN" altLang="zh-CN" dirty="0">
                <a:latin typeface="+mn-lt"/>
              </a:rPr>
              <a:t>，价值是 w</a:t>
            </a:r>
            <a:r>
              <a:rPr lang="en-US" altLang="zh-CN" dirty="0">
                <a:latin typeface="+mn-lt"/>
              </a:rPr>
              <a:t>[</a:t>
            </a:r>
            <a:r>
              <a:rPr lang="zh-CN" altLang="zh-CN" dirty="0">
                <a:latin typeface="+mn-lt"/>
              </a:rPr>
              <a:t>i</a:t>
            </a:r>
            <a:r>
              <a:rPr lang="en-US" altLang="zh-CN" dirty="0">
                <a:latin typeface="+mn-lt"/>
              </a:rPr>
              <a:t>]</a:t>
            </a:r>
            <a:r>
              <a:rPr lang="zh-CN" altLang="en-US" dirty="0">
                <a:latin typeface="+mn-lt"/>
              </a:rPr>
              <a:t>，数量为 </a:t>
            </a:r>
            <a:r>
              <a:rPr lang="en-US" altLang="zh-CN" dirty="0">
                <a:latin typeface="+mn-lt"/>
              </a:rPr>
              <a:t>s[i]</a:t>
            </a:r>
            <a:r>
              <a:rPr lang="zh-CN" altLang="zh-CN" dirty="0">
                <a:latin typeface="+mn-lt"/>
              </a:rPr>
              <a:t>。</a:t>
            </a:r>
          </a:p>
          <a:p>
            <a:pPr marR="0" lvl="0" eaLnBrk="1" fontAlgn="base" hangingPunct="1">
              <a:spcBef>
                <a:spcPts val="1200"/>
              </a:spcBef>
              <a:spcAft>
                <a:spcPts val="200"/>
              </a:spcAft>
              <a:tabLst/>
            </a:pPr>
            <a:r>
              <a:rPr lang="zh-CN" altLang="zh-CN" dirty="0">
                <a:latin typeface="+mn-lt"/>
              </a:rPr>
              <a:t>将物品装入背包，使这些物品的总体积不超过背包容量，且总价值最大。</a:t>
            </a:r>
            <a:endParaRPr lang="en-US" altLang="zh-CN" dirty="0">
              <a:latin typeface="+mn-lt"/>
            </a:endParaRPr>
          </a:p>
          <a:p>
            <a:pPr marR="0" lvl="0" eaLnBrk="1" fontAlgn="base" hangingPunct="1">
              <a:spcBef>
                <a:spcPts val="1200"/>
              </a:spcBef>
              <a:spcAft>
                <a:spcPts val="200"/>
              </a:spcAft>
              <a:tabLst/>
            </a:pPr>
            <a:r>
              <a:rPr lang="zh-CN" altLang="zh-CN" dirty="0">
                <a:latin typeface="+mn-lt"/>
              </a:rPr>
              <a:t>输出最大价值</a:t>
            </a:r>
            <a:endParaRPr lang="en-US" altLang="zh-CN" dirty="0">
              <a:latin typeface="+mn-lt"/>
            </a:endParaRPr>
          </a:p>
          <a:p>
            <a:pPr marL="128016" lvl="1" indent="0" eaLnBrk="1" hangingPunct="1">
              <a:spcBef>
                <a:spcPts val="1200"/>
              </a:spcBef>
              <a:spcAft>
                <a:spcPts val="200"/>
              </a:spcAft>
              <a:buNone/>
            </a:pPr>
            <a:r>
              <a:rPr lang="en-US" altLang="zh-CN" dirty="0">
                <a:latin typeface="+mn-lt"/>
              </a:rPr>
              <a:t>N</a:t>
            </a:r>
            <a:r>
              <a:rPr lang="zh-CN" altLang="en-US" dirty="0">
                <a:latin typeface="+mn-lt"/>
              </a:rPr>
              <a:t>≤</a:t>
            </a:r>
            <a:r>
              <a:rPr lang="en-US" altLang="zh-CN" dirty="0">
                <a:latin typeface="+mn-lt"/>
              </a:rPr>
              <a:t>1000,V,s[i]</a:t>
            </a:r>
            <a:r>
              <a:rPr lang="zh-CN" altLang="en-US" dirty="0"/>
              <a:t>≤</a:t>
            </a:r>
            <a:r>
              <a:rPr lang="en-US" altLang="zh-CN" dirty="0"/>
              <a:t>20000</a:t>
            </a:r>
            <a:endParaRPr lang="zh-CN" altLang="zh-CN" dirty="0">
              <a:latin typeface="+mn-lt"/>
            </a:endParaRPr>
          </a:p>
          <a:p>
            <a:endParaRPr lang="zh-CN" altLang="en-US" dirty="0"/>
          </a:p>
        </p:txBody>
      </p:sp>
    </p:spTree>
    <p:extLst>
      <p:ext uri="{BB962C8B-B14F-4D97-AF65-F5344CB8AC3E}">
        <p14:creationId xmlns:p14="http://schemas.microsoft.com/office/powerpoint/2010/main" val="35516916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F5EE73-C07B-23EE-DC75-62E04288C702}"/>
              </a:ext>
            </a:extLst>
          </p:cNvPr>
          <p:cNvSpPr>
            <a:spLocks noGrp="1"/>
          </p:cNvSpPr>
          <p:nvPr>
            <p:ph type="title"/>
          </p:nvPr>
        </p:nvSpPr>
        <p:spPr/>
        <p:txBody>
          <a:bodyPr/>
          <a:lstStyle/>
          <a:p>
            <a:r>
              <a:rPr lang="en-US" altLang="zh-CN" dirty="0"/>
              <a:t>*</a:t>
            </a:r>
            <a:r>
              <a:rPr lang="zh-CN" altLang="en-US" dirty="0"/>
              <a:t>多重背包（二次强化版）</a:t>
            </a:r>
          </a:p>
        </p:txBody>
      </p:sp>
      <p:sp>
        <p:nvSpPr>
          <p:cNvPr id="3" name="内容占位符 2">
            <a:extLst>
              <a:ext uri="{FF2B5EF4-FFF2-40B4-BE49-F238E27FC236}">
                <a16:creationId xmlns:a16="http://schemas.microsoft.com/office/drawing/2014/main" id="{2C2FA164-A4F9-72A1-7620-A0CC08EC4F4A}"/>
              </a:ext>
            </a:extLst>
          </p:cNvPr>
          <p:cNvSpPr>
            <a:spLocks noGrp="1"/>
          </p:cNvSpPr>
          <p:nvPr>
            <p:ph idx="1"/>
          </p:nvPr>
        </p:nvSpPr>
        <p:spPr/>
        <p:txBody>
          <a:bodyPr/>
          <a:lstStyle/>
          <a:p>
            <a:r>
              <a:rPr lang="zh-CN" altLang="en-US" dirty="0"/>
              <a:t>每次枚举选取的数量时，体积增加 </a:t>
            </a:r>
            <a:r>
              <a:rPr lang="en-US" altLang="zh-CN" dirty="0"/>
              <a:t>v,2v,3v…kv</a:t>
            </a:r>
          </a:p>
          <a:p>
            <a:r>
              <a:rPr lang="zh-CN" altLang="en-US" dirty="0"/>
              <a:t>对于装完物品后的任意体积 </a:t>
            </a:r>
            <a:r>
              <a:rPr lang="en-US" altLang="zh-CN" dirty="0"/>
              <a:t>j</a:t>
            </a:r>
            <a:r>
              <a:rPr lang="zh-CN" altLang="en-US" dirty="0"/>
              <a:t> ，可以拆成 </a:t>
            </a:r>
            <a:r>
              <a:rPr lang="en-US" altLang="zh-CN" dirty="0"/>
              <a:t>j=kv+b</a:t>
            </a:r>
          </a:p>
          <a:p>
            <a:r>
              <a:rPr lang="zh-CN" altLang="en-US" dirty="0"/>
              <a:t>那么能够转移给 </a:t>
            </a:r>
            <a:r>
              <a:rPr lang="en-US" altLang="zh-CN" dirty="0"/>
              <a:t>f[j] </a:t>
            </a:r>
            <a:r>
              <a:rPr lang="zh-CN" altLang="en-US" dirty="0"/>
              <a:t>的状态只有 </a:t>
            </a:r>
            <a:r>
              <a:rPr lang="en-US" altLang="zh-CN" dirty="0"/>
              <a:t>f[b],f[b+v],f[b+2v] … f[b+kv]</a:t>
            </a:r>
          </a:p>
          <a:p>
            <a:r>
              <a:rPr lang="zh-CN" altLang="en-US" dirty="0"/>
              <a:t>不难发现，这个区间的长度为 </a:t>
            </a:r>
            <a:r>
              <a:rPr lang="en-US" altLang="zh-CN" dirty="0"/>
              <a:t>k+1</a:t>
            </a:r>
            <a:r>
              <a:rPr lang="zh-CN" altLang="en-US" dirty="0"/>
              <a:t>，所以我们仅需要一个单调队列来维护</a:t>
            </a:r>
            <a:endParaRPr lang="en-US" altLang="zh-CN" dirty="0"/>
          </a:p>
          <a:p>
            <a:r>
              <a:rPr lang="zh-CN" altLang="en-US" dirty="0"/>
              <a:t>其中 </a:t>
            </a:r>
            <a:r>
              <a:rPr lang="en-US" altLang="zh-CN" dirty="0"/>
              <a:t>k </a:t>
            </a:r>
            <a:r>
              <a:rPr lang="zh-CN" altLang="en-US" dirty="0"/>
              <a:t>是 </a:t>
            </a:r>
            <a:r>
              <a:rPr lang="en-US" altLang="zh-CN" dirty="0"/>
              <a:t>O(V/v)</a:t>
            </a:r>
            <a:r>
              <a:rPr lang="zh-CN" altLang="en-US" dirty="0"/>
              <a:t>，</a:t>
            </a:r>
            <a:r>
              <a:rPr lang="en-US" altLang="zh-CN" dirty="0"/>
              <a:t>b </a:t>
            </a:r>
            <a:r>
              <a:rPr lang="zh-CN" altLang="en-US" dirty="0"/>
              <a:t>是 </a:t>
            </a:r>
            <a:r>
              <a:rPr lang="en-US" altLang="zh-CN" dirty="0"/>
              <a:t>O(v)</a:t>
            </a:r>
          </a:p>
          <a:p>
            <a:r>
              <a:rPr lang="zh-CN" altLang="en-US" dirty="0"/>
              <a:t>总复杂度 </a:t>
            </a:r>
            <a:r>
              <a:rPr lang="en-US" altLang="zh-CN" dirty="0"/>
              <a:t>O(nV)</a:t>
            </a:r>
          </a:p>
        </p:txBody>
      </p:sp>
    </p:spTree>
    <p:extLst>
      <p:ext uri="{BB962C8B-B14F-4D97-AF65-F5344CB8AC3E}">
        <p14:creationId xmlns:p14="http://schemas.microsoft.com/office/powerpoint/2010/main" val="36906295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F5EE73-C07B-23EE-DC75-62E04288C702}"/>
              </a:ext>
            </a:extLst>
          </p:cNvPr>
          <p:cNvSpPr>
            <a:spLocks noGrp="1"/>
          </p:cNvSpPr>
          <p:nvPr>
            <p:ph type="title"/>
          </p:nvPr>
        </p:nvSpPr>
        <p:spPr/>
        <p:txBody>
          <a:bodyPr/>
          <a:lstStyle/>
          <a:p>
            <a:r>
              <a:rPr lang="en-US" altLang="zh-CN" dirty="0"/>
              <a:t>*</a:t>
            </a:r>
            <a:r>
              <a:rPr lang="zh-CN" altLang="en-US" dirty="0"/>
              <a:t>多重背包（二次强化版）</a:t>
            </a:r>
          </a:p>
        </p:txBody>
      </p:sp>
      <p:sp>
        <p:nvSpPr>
          <p:cNvPr id="3" name="内容占位符 2">
            <a:extLst>
              <a:ext uri="{FF2B5EF4-FFF2-40B4-BE49-F238E27FC236}">
                <a16:creationId xmlns:a16="http://schemas.microsoft.com/office/drawing/2014/main" id="{2C2FA164-A4F9-72A1-7620-A0CC08EC4F4A}"/>
              </a:ext>
            </a:extLst>
          </p:cNvPr>
          <p:cNvSpPr>
            <a:spLocks noGrp="1"/>
          </p:cNvSpPr>
          <p:nvPr>
            <p:ph idx="1"/>
          </p:nvPr>
        </p:nvSpPr>
        <p:spPr/>
        <p:txBody>
          <a:bodyPr/>
          <a:lstStyle/>
          <a:p>
            <a:r>
              <a:rPr lang="zh-CN" altLang="en-US" dirty="0"/>
              <a:t>但直接入队的状态会发生变化</a:t>
            </a:r>
            <a:endParaRPr lang="en-US" altLang="zh-CN" dirty="0"/>
          </a:p>
          <a:p>
            <a:r>
              <a:rPr lang="zh-CN" altLang="en-US" dirty="0"/>
              <a:t>当转移到 </a:t>
            </a:r>
            <a:r>
              <a:rPr lang="en-US" altLang="zh-CN" dirty="0"/>
              <a:t>b+(k+1)v </a:t>
            </a:r>
            <a:r>
              <a:rPr lang="zh-CN" altLang="en-US" dirty="0"/>
              <a:t>时，队中的所有元素都要 </a:t>
            </a:r>
            <a:r>
              <a:rPr lang="en-US" altLang="zh-CN" dirty="0"/>
              <a:t>+w</a:t>
            </a:r>
          </a:p>
          <a:p>
            <a:r>
              <a:rPr lang="zh-CN" altLang="en-US" dirty="0"/>
              <a:t>如何处理？</a:t>
            </a:r>
            <a:endParaRPr lang="en-US" altLang="zh-CN" dirty="0"/>
          </a:p>
          <a:p>
            <a:endParaRPr lang="en-US" altLang="zh-CN" dirty="0"/>
          </a:p>
          <a:p>
            <a:r>
              <a:rPr lang="zh-CN" altLang="en-US" dirty="0"/>
              <a:t>把 </a:t>
            </a:r>
            <a:r>
              <a:rPr lang="en-US" altLang="zh-CN" dirty="0"/>
              <a:t>w </a:t>
            </a:r>
            <a:r>
              <a:rPr lang="zh-CN" altLang="en-US" dirty="0"/>
              <a:t>提出来在外层加入，入队 </a:t>
            </a:r>
            <a:r>
              <a:rPr lang="en-US" altLang="zh-CN" dirty="0"/>
              <a:t>f</a:t>
            </a:r>
            <a:r>
              <a:rPr lang="pl-PL" altLang="zh-CN" dirty="0"/>
              <a:t>[</a:t>
            </a:r>
            <a:r>
              <a:rPr lang="en-US" altLang="zh-CN" dirty="0"/>
              <a:t>b</a:t>
            </a:r>
            <a:r>
              <a:rPr lang="pl-PL" altLang="zh-CN" dirty="0"/>
              <a:t>+k*v] - k*w</a:t>
            </a:r>
            <a:endParaRPr lang="en-US" altLang="zh-CN" dirty="0"/>
          </a:p>
        </p:txBody>
      </p:sp>
    </p:spTree>
    <p:extLst>
      <p:ext uri="{BB962C8B-B14F-4D97-AF65-F5344CB8AC3E}">
        <p14:creationId xmlns:p14="http://schemas.microsoft.com/office/powerpoint/2010/main" val="17122438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26C02-FB0A-D45D-5E9A-CE381EC6536A}"/>
              </a:ext>
            </a:extLst>
          </p:cNvPr>
          <p:cNvSpPr>
            <a:spLocks noGrp="1"/>
          </p:cNvSpPr>
          <p:nvPr>
            <p:ph type="title"/>
          </p:nvPr>
        </p:nvSpPr>
        <p:spPr/>
        <p:txBody>
          <a:bodyPr/>
          <a:lstStyle/>
          <a:p>
            <a:r>
              <a:rPr lang="en-US" altLang="zh-CN" dirty="0" err="1"/>
              <a:t>I.Dividing</a:t>
            </a:r>
            <a:endParaRPr lang="zh-CN" altLang="en-US" dirty="0"/>
          </a:p>
        </p:txBody>
      </p:sp>
      <p:sp>
        <p:nvSpPr>
          <p:cNvPr id="3" name="内容占位符 2">
            <a:extLst>
              <a:ext uri="{FF2B5EF4-FFF2-40B4-BE49-F238E27FC236}">
                <a16:creationId xmlns:a16="http://schemas.microsoft.com/office/drawing/2014/main" id="{7171FFC5-087F-4797-7A36-8069D6F6EBA7}"/>
              </a:ext>
            </a:extLst>
          </p:cNvPr>
          <p:cNvSpPr>
            <a:spLocks noGrp="1"/>
          </p:cNvSpPr>
          <p:nvPr>
            <p:ph idx="1"/>
          </p:nvPr>
        </p:nvSpPr>
        <p:spPr/>
        <p:txBody>
          <a:bodyPr/>
          <a:lstStyle/>
          <a:p>
            <a:r>
              <a:rPr lang="zh-CN" altLang="en-US" dirty="0">
                <a:solidFill>
                  <a:srgbClr val="000000"/>
                </a:solidFill>
                <a:latin typeface="Merriweather" panose="00000500000000000000" pitchFamily="2" charset="0"/>
              </a:rPr>
              <a:t>给你重量为</a:t>
            </a:r>
            <a:r>
              <a:rPr lang="en-US" altLang="zh-CN" dirty="0">
                <a:solidFill>
                  <a:srgbClr val="000000"/>
                </a:solidFill>
                <a:latin typeface="Merriweather" panose="00000500000000000000" pitchFamily="2" charset="0"/>
              </a:rPr>
              <a:t>1-6</a:t>
            </a:r>
            <a:r>
              <a:rPr lang="zh-CN" altLang="en-US" dirty="0">
                <a:solidFill>
                  <a:srgbClr val="000000"/>
                </a:solidFill>
                <a:latin typeface="Merriweather" panose="00000500000000000000" pitchFamily="2" charset="0"/>
              </a:rPr>
              <a:t>的石块若干，问能否把它们分成等重的两份</a:t>
            </a:r>
            <a:endParaRPr lang="en-US" altLang="zh-CN" b="0" i="0" dirty="0">
              <a:solidFill>
                <a:srgbClr val="000000"/>
              </a:solidFill>
              <a:effectLst/>
              <a:latin typeface="Merriweather" panose="00000500000000000000" pitchFamily="2" charset="0"/>
            </a:endParaRPr>
          </a:p>
          <a:p>
            <a:endParaRPr lang="zh-CN" altLang="en-US" b="0" i="0" dirty="0">
              <a:solidFill>
                <a:srgbClr val="000000"/>
              </a:solidFill>
              <a:effectLst/>
              <a:latin typeface="Merriweather" panose="00000500000000000000" pitchFamily="2" charset="0"/>
            </a:endParaRPr>
          </a:p>
          <a:p>
            <a:r>
              <a:rPr lang="zh-CN" altLang="en-US" dirty="0"/>
              <a:t>所有石块的质量之和不超过</a:t>
            </a:r>
            <a:r>
              <a:rPr lang="en-US" altLang="zh-CN" dirty="0"/>
              <a:t>2e4</a:t>
            </a:r>
            <a:endParaRPr lang="zh-CN" altLang="en-US" dirty="0"/>
          </a:p>
        </p:txBody>
      </p:sp>
    </p:spTree>
    <p:extLst>
      <p:ext uri="{BB962C8B-B14F-4D97-AF65-F5344CB8AC3E}">
        <p14:creationId xmlns:p14="http://schemas.microsoft.com/office/powerpoint/2010/main" val="36936260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26C02-FB0A-D45D-5E9A-CE381EC6536A}"/>
              </a:ext>
            </a:extLst>
          </p:cNvPr>
          <p:cNvSpPr>
            <a:spLocks noGrp="1"/>
          </p:cNvSpPr>
          <p:nvPr>
            <p:ph type="title"/>
          </p:nvPr>
        </p:nvSpPr>
        <p:spPr/>
        <p:txBody>
          <a:bodyPr/>
          <a:lstStyle/>
          <a:p>
            <a:r>
              <a:rPr lang="en-US" altLang="zh-CN" dirty="0" err="1"/>
              <a:t>I.Dividing</a:t>
            </a:r>
            <a:endParaRPr lang="zh-CN" altLang="en-US" dirty="0"/>
          </a:p>
        </p:txBody>
      </p:sp>
      <p:sp>
        <p:nvSpPr>
          <p:cNvPr id="3" name="内容占位符 2">
            <a:extLst>
              <a:ext uri="{FF2B5EF4-FFF2-40B4-BE49-F238E27FC236}">
                <a16:creationId xmlns:a16="http://schemas.microsoft.com/office/drawing/2014/main" id="{7171FFC5-087F-4797-7A36-8069D6F6EBA7}"/>
              </a:ext>
            </a:extLst>
          </p:cNvPr>
          <p:cNvSpPr>
            <a:spLocks noGrp="1"/>
          </p:cNvSpPr>
          <p:nvPr>
            <p:ph idx="1"/>
          </p:nvPr>
        </p:nvSpPr>
        <p:spPr/>
        <p:txBody>
          <a:bodyPr/>
          <a:lstStyle/>
          <a:p>
            <a:r>
              <a:rPr lang="zh-CN" altLang="en-US" b="0" i="0" dirty="0">
                <a:solidFill>
                  <a:srgbClr val="000000"/>
                </a:solidFill>
                <a:effectLst/>
                <a:latin typeface="Merriweather" panose="00000500000000000000" pitchFamily="2" charset="0"/>
              </a:rPr>
              <a:t>典型的多重背包问题</a:t>
            </a:r>
          </a:p>
          <a:p>
            <a:r>
              <a:rPr lang="zh-CN" altLang="en-US" dirty="0"/>
              <a:t>设</a:t>
            </a:r>
            <a:r>
              <a:rPr lang="en-US" altLang="zh-CN" dirty="0" err="1"/>
              <a:t>dp</a:t>
            </a:r>
            <a:r>
              <a:rPr lang="en-US" altLang="zh-CN" dirty="0"/>
              <a:t>[</a:t>
            </a:r>
            <a:r>
              <a:rPr lang="en-US" altLang="zh-CN" dirty="0" err="1"/>
              <a:t>i</a:t>
            </a:r>
            <a:r>
              <a:rPr lang="en-US" altLang="zh-CN" dirty="0"/>
              <a:t>][j]</a:t>
            </a:r>
            <a:r>
              <a:rPr lang="zh-CN" altLang="en-US" dirty="0"/>
              <a:t>表示为只选前</a:t>
            </a:r>
            <a:r>
              <a:rPr lang="en-US" altLang="zh-CN" dirty="0" err="1"/>
              <a:t>i</a:t>
            </a:r>
            <a:r>
              <a:rPr lang="zh-CN" altLang="en-US" dirty="0"/>
              <a:t>个石子能不能刚好填满质量为</a:t>
            </a:r>
            <a:r>
              <a:rPr lang="en-US" altLang="zh-CN" dirty="0"/>
              <a:t>j</a:t>
            </a:r>
            <a:r>
              <a:rPr lang="zh-CN" altLang="en-US" dirty="0"/>
              <a:t>的背包</a:t>
            </a:r>
            <a:endParaRPr lang="en-US" altLang="zh-CN" dirty="0"/>
          </a:p>
          <a:p>
            <a:r>
              <a:rPr lang="en-US" altLang="zh-CN" dirty="0" err="1"/>
              <a:t>dp</a:t>
            </a:r>
            <a:r>
              <a:rPr lang="en-US" altLang="zh-CN" dirty="0"/>
              <a:t>[</a:t>
            </a:r>
            <a:r>
              <a:rPr lang="en-US" altLang="zh-CN" dirty="0" err="1"/>
              <a:t>i</a:t>
            </a:r>
            <a:r>
              <a:rPr lang="en-US" altLang="zh-CN" dirty="0"/>
              <a:t>][j]=max(</a:t>
            </a:r>
            <a:r>
              <a:rPr lang="en-US" altLang="zh-CN" dirty="0" err="1"/>
              <a:t>dp</a:t>
            </a:r>
            <a:r>
              <a:rPr lang="en-US" altLang="zh-CN" dirty="0"/>
              <a:t>[i-1][j-s*w[</a:t>
            </a:r>
            <a:r>
              <a:rPr lang="en-US" altLang="zh-CN" dirty="0" err="1"/>
              <a:t>i</a:t>
            </a:r>
            <a:r>
              <a:rPr lang="en-US" altLang="zh-CN" dirty="0"/>
              <a:t>]])</a:t>
            </a:r>
            <a:r>
              <a:rPr lang="zh-CN" altLang="en-US" dirty="0"/>
              <a:t>；</a:t>
            </a:r>
            <a:endParaRPr lang="en-US" altLang="zh-CN" dirty="0"/>
          </a:p>
          <a:p>
            <a:r>
              <a:rPr lang="zh-CN" altLang="en-US" dirty="0"/>
              <a:t>朴素的三层循环复杂度会被卡为</a:t>
            </a:r>
            <a:r>
              <a:rPr lang="en-US" altLang="zh-CN" dirty="0"/>
              <a:t>O(sum^2)</a:t>
            </a:r>
            <a:r>
              <a:rPr lang="zh-CN" altLang="en-US" dirty="0"/>
              <a:t>级别，但是这个题是多测，</a:t>
            </a:r>
            <a:r>
              <a:rPr lang="en-US" altLang="zh-CN" dirty="0"/>
              <a:t>sum^2</a:t>
            </a:r>
            <a:r>
              <a:rPr lang="zh-CN" altLang="en-US" dirty="0"/>
              <a:t>的复杂度很可能是过不去的，那我们就要想想别的办法了</a:t>
            </a:r>
          </a:p>
        </p:txBody>
      </p:sp>
    </p:spTree>
    <p:extLst>
      <p:ext uri="{BB962C8B-B14F-4D97-AF65-F5344CB8AC3E}">
        <p14:creationId xmlns:p14="http://schemas.microsoft.com/office/powerpoint/2010/main" val="10965945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926C02-FB0A-D45D-5E9A-CE381EC6536A}"/>
              </a:ext>
            </a:extLst>
          </p:cNvPr>
          <p:cNvSpPr>
            <a:spLocks noGrp="1"/>
          </p:cNvSpPr>
          <p:nvPr>
            <p:ph type="title"/>
          </p:nvPr>
        </p:nvSpPr>
        <p:spPr/>
        <p:txBody>
          <a:bodyPr/>
          <a:lstStyle/>
          <a:p>
            <a:r>
              <a:rPr lang="en-US" altLang="zh-CN" dirty="0" err="1"/>
              <a:t>I.Dividing</a:t>
            </a:r>
            <a:endParaRPr lang="zh-CN" altLang="en-US" dirty="0"/>
          </a:p>
        </p:txBody>
      </p:sp>
      <p:sp>
        <p:nvSpPr>
          <p:cNvPr id="3" name="内容占位符 2">
            <a:extLst>
              <a:ext uri="{FF2B5EF4-FFF2-40B4-BE49-F238E27FC236}">
                <a16:creationId xmlns:a16="http://schemas.microsoft.com/office/drawing/2014/main" id="{7171FFC5-087F-4797-7A36-8069D6F6EBA7}"/>
              </a:ext>
            </a:extLst>
          </p:cNvPr>
          <p:cNvSpPr>
            <a:spLocks noGrp="1"/>
          </p:cNvSpPr>
          <p:nvPr>
            <p:ph idx="1"/>
          </p:nvPr>
        </p:nvSpPr>
        <p:spPr/>
        <p:txBody>
          <a:bodyPr/>
          <a:lstStyle/>
          <a:p>
            <a:r>
              <a:rPr lang="zh-CN" altLang="en-US" b="0" i="0" dirty="0">
                <a:solidFill>
                  <a:srgbClr val="000000"/>
                </a:solidFill>
                <a:effectLst/>
                <a:latin typeface="Merriweather" panose="00000500000000000000" pitchFamily="2" charset="0"/>
              </a:rPr>
              <a:t>我们观察到状态转移方程中第二维的转换其实是跟余数挂钩的，当</a:t>
            </a:r>
            <a:r>
              <a:rPr lang="zh-CN" altLang="en-US" dirty="0">
                <a:solidFill>
                  <a:srgbClr val="000000"/>
                </a:solidFill>
                <a:latin typeface="Merriweather" panose="00000500000000000000" pitchFamily="2" charset="0"/>
              </a:rPr>
              <a:t>比如放质量为</a:t>
            </a:r>
            <a:r>
              <a:rPr lang="en-US" altLang="zh-CN" dirty="0">
                <a:solidFill>
                  <a:srgbClr val="000000"/>
                </a:solidFill>
                <a:latin typeface="Merriweather" panose="00000500000000000000" pitchFamily="2" charset="0"/>
              </a:rPr>
              <a:t>4</a:t>
            </a:r>
            <a:r>
              <a:rPr lang="zh-CN" altLang="en-US" dirty="0">
                <a:solidFill>
                  <a:srgbClr val="000000"/>
                </a:solidFill>
                <a:latin typeface="Merriweather" panose="00000500000000000000" pitchFamily="2" charset="0"/>
              </a:rPr>
              <a:t>的石子的时候，</a:t>
            </a:r>
            <a:r>
              <a:rPr lang="en-US" altLang="zh-CN" dirty="0">
                <a:solidFill>
                  <a:srgbClr val="000000"/>
                </a:solidFill>
                <a:latin typeface="Merriweather" panose="00000500000000000000" pitchFamily="2" charset="0"/>
              </a:rPr>
              <a:t>3</a:t>
            </a:r>
            <a:r>
              <a:rPr lang="zh-CN" altLang="en-US" dirty="0">
                <a:solidFill>
                  <a:srgbClr val="000000"/>
                </a:solidFill>
                <a:latin typeface="Merriweather" panose="00000500000000000000" pitchFamily="2" charset="0"/>
              </a:rPr>
              <a:t>只可能影响到</a:t>
            </a:r>
            <a:r>
              <a:rPr lang="en-US" altLang="zh-CN" dirty="0">
                <a:solidFill>
                  <a:srgbClr val="000000"/>
                </a:solidFill>
                <a:latin typeface="Merriweather" panose="00000500000000000000" pitchFamily="2" charset="0"/>
              </a:rPr>
              <a:t>3+4</a:t>
            </a:r>
            <a:r>
              <a:rPr lang="zh-CN" altLang="en-US" dirty="0">
                <a:solidFill>
                  <a:srgbClr val="000000"/>
                </a:solidFill>
                <a:latin typeface="Merriweather" panose="00000500000000000000" pitchFamily="2" charset="0"/>
              </a:rPr>
              <a:t>，</a:t>
            </a:r>
            <a:r>
              <a:rPr lang="en-US" altLang="zh-CN" dirty="0">
                <a:solidFill>
                  <a:srgbClr val="000000"/>
                </a:solidFill>
                <a:latin typeface="Merriweather" panose="00000500000000000000" pitchFamily="2" charset="0"/>
              </a:rPr>
              <a:t>3+4*2,3+4*3,……</a:t>
            </a:r>
            <a:r>
              <a:rPr lang="zh-CN" altLang="en-US" dirty="0">
                <a:solidFill>
                  <a:srgbClr val="000000"/>
                </a:solidFill>
                <a:latin typeface="Merriweather" panose="00000500000000000000" pitchFamily="2" charset="0"/>
              </a:rPr>
              <a:t>，我们不妨按照背包质量对于石子质量的余数进行分类，得到了若干组背包，而在同一组内的背包在状态转移的过程中，由于石子的数量是有限的，所以可转移的前置状态就类似于之前的滑动窗口，可以实时地将过时的废弃状态丢弃，新的状态加入，来维护一个单调队列，即可解决这个问题，将复杂度降为</a:t>
            </a:r>
            <a:r>
              <a:rPr lang="en-US" altLang="zh-CN" dirty="0">
                <a:solidFill>
                  <a:srgbClr val="000000"/>
                </a:solidFill>
                <a:latin typeface="Merriweather" panose="00000500000000000000" pitchFamily="2" charset="0"/>
              </a:rPr>
              <a:t>sum</a:t>
            </a:r>
            <a:r>
              <a:rPr lang="zh-CN" altLang="en-US" dirty="0">
                <a:solidFill>
                  <a:srgbClr val="000000"/>
                </a:solidFill>
                <a:latin typeface="Merriweather" panose="00000500000000000000" pitchFamily="2" charset="0"/>
              </a:rPr>
              <a:t>级别</a:t>
            </a:r>
            <a:endParaRPr lang="zh-CN" altLang="en-US" dirty="0"/>
          </a:p>
        </p:txBody>
      </p:sp>
    </p:spTree>
    <p:extLst>
      <p:ext uri="{BB962C8B-B14F-4D97-AF65-F5344CB8AC3E}">
        <p14:creationId xmlns:p14="http://schemas.microsoft.com/office/powerpoint/2010/main" val="5153391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CB3BC5-29B0-1DBF-B065-3163B7EFBAE8}"/>
              </a:ext>
            </a:extLst>
          </p:cNvPr>
          <p:cNvSpPr>
            <a:spLocks noGrp="1"/>
          </p:cNvSpPr>
          <p:nvPr>
            <p:ph type="title"/>
          </p:nvPr>
        </p:nvSpPr>
        <p:spPr/>
        <p:txBody>
          <a:bodyPr/>
          <a:lstStyle/>
          <a:p>
            <a:r>
              <a:rPr lang="zh-CN" altLang="en-US" dirty="0"/>
              <a:t>最长上升子序列</a:t>
            </a:r>
          </a:p>
        </p:txBody>
      </p:sp>
      <p:sp>
        <p:nvSpPr>
          <p:cNvPr id="3" name="内容占位符 2">
            <a:extLst>
              <a:ext uri="{FF2B5EF4-FFF2-40B4-BE49-F238E27FC236}">
                <a16:creationId xmlns:a16="http://schemas.microsoft.com/office/drawing/2014/main" id="{DC69EBDB-703E-7481-EDBA-BE07BBEF55A6}"/>
              </a:ext>
            </a:extLst>
          </p:cNvPr>
          <p:cNvSpPr>
            <a:spLocks noGrp="1"/>
          </p:cNvSpPr>
          <p:nvPr>
            <p:ph idx="1"/>
          </p:nvPr>
        </p:nvSpPr>
        <p:spPr/>
        <p:txBody>
          <a:bodyPr/>
          <a:lstStyle/>
          <a:p>
            <a:r>
              <a:rPr lang="zh-CN" altLang="en-US" dirty="0"/>
              <a:t>求长度为 </a:t>
            </a:r>
            <a:r>
              <a:rPr lang="en-US" altLang="zh-CN" dirty="0"/>
              <a:t>N </a:t>
            </a:r>
            <a:r>
              <a:rPr lang="zh-CN" altLang="en-US" dirty="0"/>
              <a:t>的数列 </a:t>
            </a:r>
            <a:r>
              <a:rPr lang="en-US" altLang="zh-CN" dirty="0"/>
              <a:t>a[] </a:t>
            </a:r>
            <a:r>
              <a:rPr lang="zh-CN" altLang="en-US" dirty="0"/>
              <a:t>的最长上升子序列</a:t>
            </a:r>
            <a:endParaRPr lang="en-US" altLang="zh-CN" dirty="0"/>
          </a:p>
          <a:p>
            <a:r>
              <a:rPr lang="en-US" altLang="zh-CN" dirty="0"/>
              <a:t>N&lt;=1e6</a:t>
            </a:r>
          </a:p>
          <a:p>
            <a:r>
              <a:rPr lang="en-US" altLang="zh-CN" dirty="0"/>
              <a:t>P1020</a:t>
            </a:r>
            <a:endParaRPr lang="zh-CN" altLang="en-US" dirty="0"/>
          </a:p>
        </p:txBody>
      </p:sp>
    </p:spTree>
    <p:extLst>
      <p:ext uri="{BB962C8B-B14F-4D97-AF65-F5344CB8AC3E}">
        <p14:creationId xmlns:p14="http://schemas.microsoft.com/office/powerpoint/2010/main" val="2714018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CB3BC5-29B0-1DBF-B065-3163B7EFBAE8}"/>
              </a:ext>
            </a:extLst>
          </p:cNvPr>
          <p:cNvSpPr>
            <a:spLocks noGrp="1"/>
          </p:cNvSpPr>
          <p:nvPr>
            <p:ph type="title"/>
          </p:nvPr>
        </p:nvSpPr>
        <p:spPr/>
        <p:txBody>
          <a:bodyPr/>
          <a:lstStyle/>
          <a:p>
            <a:r>
              <a:rPr lang="zh-CN" altLang="en-US" dirty="0"/>
              <a:t>最长上升子序列</a:t>
            </a:r>
          </a:p>
        </p:txBody>
      </p:sp>
      <p:sp>
        <p:nvSpPr>
          <p:cNvPr id="3" name="内容占位符 2">
            <a:extLst>
              <a:ext uri="{FF2B5EF4-FFF2-40B4-BE49-F238E27FC236}">
                <a16:creationId xmlns:a16="http://schemas.microsoft.com/office/drawing/2014/main" id="{DC69EBDB-703E-7481-EDBA-BE07BBEF55A6}"/>
              </a:ext>
            </a:extLst>
          </p:cNvPr>
          <p:cNvSpPr>
            <a:spLocks noGrp="1"/>
          </p:cNvSpPr>
          <p:nvPr>
            <p:ph idx="1"/>
          </p:nvPr>
        </p:nvSpPr>
        <p:spPr/>
        <p:txBody>
          <a:bodyPr/>
          <a:lstStyle/>
          <a:p>
            <a:pPr algn="just" fontAlgn="base"/>
            <a:r>
              <a:rPr lang="zh-CN" altLang="en-US" b="0" i="0" dirty="0">
                <a:solidFill>
                  <a:srgbClr val="343A40"/>
                </a:solidFill>
                <a:effectLst/>
                <a:latin typeface="Monda"/>
              </a:rPr>
              <a:t>在</a:t>
            </a:r>
            <a:r>
              <a:rPr lang="en-US" altLang="zh-CN" b="0" i="0" dirty="0">
                <a:solidFill>
                  <a:srgbClr val="343A40"/>
                </a:solidFill>
                <a:effectLst/>
                <a:latin typeface="Monda"/>
              </a:rPr>
              <a:t>dp</a:t>
            </a:r>
            <a:r>
              <a:rPr lang="zh-CN" altLang="en-US" b="0" i="0" dirty="0">
                <a:solidFill>
                  <a:srgbClr val="343A40"/>
                </a:solidFill>
                <a:effectLst/>
                <a:latin typeface="Monda"/>
              </a:rPr>
              <a:t>过程中维护单调栈</a:t>
            </a:r>
            <a:r>
              <a:rPr lang="en-US" altLang="zh-CN" b="0" i="0" dirty="0">
                <a:solidFill>
                  <a:srgbClr val="343A40"/>
                </a:solidFill>
                <a:effectLst/>
                <a:latin typeface="Monda"/>
              </a:rPr>
              <a:t>d</a:t>
            </a:r>
            <a:r>
              <a:rPr lang="zh-CN" altLang="en-US" b="0" i="0" dirty="0">
                <a:solidFill>
                  <a:srgbClr val="343A40"/>
                </a:solidFill>
                <a:effectLst/>
                <a:latin typeface="Monda"/>
              </a:rPr>
              <a:t>。</a:t>
            </a:r>
          </a:p>
          <a:p>
            <a:pPr algn="just" fontAlgn="base"/>
            <a:r>
              <a:rPr lang="zh-CN" altLang="en-US" b="0" i="0" dirty="0">
                <a:solidFill>
                  <a:srgbClr val="343A40"/>
                </a:solidFill>
                <a:effectLst/>
                <a:latin typeface="Monda"/>
              </a:rPr>
              <a:t>其中</a:t>
            </a:r>
            <a:r>
              <a:rPr lang="en-US" altLang="zh-CN" b="0" i="0" dirty="0">
                <a:solidFill>
                  <a:srgbClr val="343A40"/>
                </a:solidFill>
                <a:effectLst/>
                <a:latin typeface="Monda"/>
              </a:rPr>
              <a:t>d[i]</a:t>
            </a:r>
            <a:r>
              <a:rPr lang="zh-CN" altLang="en-US" b="0" i="0" dirty="0">
                <a:solidFill>
                  <a:srgbClr val="343A40"/>
                </a:solidFill>
                <a:effectLst/>
                <a:latin typeface="Monda"/>
              </a:rPr>
              <a:t>表示长度为 </a:t>
            </a:r>
            <a:r>
              <a:rPr lang="en-US" altLang="zh-CN" b="0" i="0" dirty="0">
                <a:solidFill>
                  <a:srgbClr val="343A40"/>
                </a:solidFill>
                <a:effectLst/>
                <a:latin typeface="Monda"/>
              </a:rPr>
              <a:t>I </a:t>
            </a:r>
            <a:r>
              <a:rPr lang="zh-CN" altLang="en-US" b="0" i="0" dirty="0">
                <a:solidFill>
                  <a:srgbClr val="343A40"/>
                </a:solidFill>
                <a:effectLst/>
                <a:latin typeface="Monda"/>
              </a:rPr>
              <a:t>的</a:t>
            </a:r>
            <a:r>
              <a:rPr lang="en-US" altLang="zh-CN" b="0" i="0" dirty="0">
                <a:solidFill>
                  <a:srgbClr val="343A40"/>
                </a:solidFill>
                <a:effectLst/>
                <a:latin typeface="Monda"/>
              </a:rPr>
              <a:t>LIS</a:t>
            </a:r>
            <a:r>
              <a:rPr lang="zh-CN" altLang="en-US" b="0" i="0" dirty="0">
                <a:solidFill>
                  <a:srgbClr val="343A40"/>
                </a:solidFill>
                <a:effectLst/>
                <a:latin typeface="Monda"/>
              </a:rPr>
              <a:t>的最优结尾元素。</a:t>
            </a:r>
          </a:p>
          <a:p>
            <a:pPr algn="just" fontAlgn="base"/>
            <a:r>
              <a:rPr lang="zh-CN" altLang="en-US" b="0" i="0" dirty="0">
                <a:solidFill>
                  <a:srgbClr val="343A40"/>
                </a:solidFill>
                <a:effectLst/>
                <a:latin typeface="Monda"/>
              </a:rPr>
              <a:t>处理</a:t>
            </a:r>
            <a:r>
              <a:rPr lang="en-US" altLang="zh-CN" b="0" i="0" dirty="0">
                <a:solidFill>
                  <a:srgbClr val="343A40"/>
                </a:solidFill>
                <a:effectLst/>
                <a:latin typeface="Monda"/>
              </a:rPr>
              <a:t>a[i]</a:t>
            </a:r>
            <a:r>
              <a:rPr lang="zh-CN" altLang="en-US" b="0" i="0" dirty="0">
                <a:solidFill>
                  <a:srgbClr val="343A40"/>
                </a:solidFill>
                <a:effectLst/>
                <a:latin typeface="Monda"/>
              </a:rPr>
              <a:t>时，若它比结尾大，可以直接接上结尾元素</a:t>
            </a:r>
            <a:r>
              <a:rPr lang="en-US" altLang="zh-CN" b="0" i="0" dirty="0">
                <a:solidFill>
                  <a:srgbClr val="343A40"/>
                </a:solidFill>
                <a:effectLst/>
                <a:latin typeface="Monda"/>
              </a:rPr>
              <a:t>a[len]</a:t>
            </a:r>
            <a:r>
              <a:rPr lang="zh-CN" altLang="en-US" b="0" i="0" dirty="0">
                <a:solidFill>
                  <a:srgbClr val="343A40"/>
                </a:solidFill>
                <a:effectLst/>
                <a:latin typeface="Monda"/>
              </a:rPr>
              <a:t>。</a:t>
            </a:r>
          </a:p>
          <a:p>
            <a:pPr algn="just" fontAlgn="base"/>
            <a:r>
              <a:rPr lang="zh-CN" altLang="en-US" b="0" i="0" dirty="0">
                <a:solidFill>
                  <a:srgbClr val="343A40"/>
                </a:solidFill>
                <a:effectLst/>
                <a:latin typeface="Monda"/>
              </a:rPr>
              <a:t>若小于结尾，则需在结尾之前插入。</a:t>
            </a:r>
          </a:p>
          <a:p>
            <a:pPr algn="just" fontAlgn="base"/>
            <a:r>
              <a:rPr lang="zh-CN" altLang="en-US" b="0" i="0" dirty="0">
                <a:solidFill>
                  <a:srgbClr val="343A40"/>
                </a:solidFill>
                <a:effectLst/>
                <a:latin typeface="Monda"/>
              </a:rPr>
              <a:t>考虑维护的</a:t>
            </a:r>
            <a:r>
              <a:rPr lang="en-US" altLang="zh-CN" b="0" i="0" dirty="0">
                <a:solidFill>
                  <a:srgbClr val="343A40"/>
                </a:solidFill>
                <a:effectLst/>
                <a:latin typeface="Monda"/>
              </a:rPr>
              <a:t>d</a:t>
            </a:r>
            <a:r>
              <a:rPr lang="zh-CN" altLang="en-US" b="0" i="0" dirty="0">
                <a:solidFill>
                  <a:srgbClr val="343A40"/>
                </a:solidFill>
                <a:effectLst/>
                <a:latin typeface="Monda"/>
              </a:rPr>
              <a:t>具有单调性，采用二分。</a:t>
            </a:r>
          </a:p>
          <a:p>
            <a:pPr algn="just" fontAlgn="base"/>
            <a:r>
              <a:rPr lang="zh-CN" altLang="en-US" b="0" i="0" dirty="0">
                <a:solidFill>
                  <a:srgbClr val="343A40"/>
                </a:solidFill>
                <a:effectLst/>
                <a:latin typeface="Monda"/>
              </a:rPr>
              <a:t>二分出第一个小于</a:t>
            </a:r>
            <a:r>
              <a:rPr lang="en-US" altLang="zh-CN" b="0" i="0" dirty="0">
                <a:solidFill>
                  <a:srgbClr val="343A40"/>
                </a:solidFill>
                <a:effectLst/>
                <a:latin typeface="Monda"/>
              </a:rPr>
              <a:t>a[i]</a:t>
            </a:r>
            <a:r>
              <a:rPr lang="zh-CN" altLang="en-US" b="0" i="0" dirty="0">
                <a:solidFill>
                  <a:srgbClr val="343A40"/>
                </a:solidFill>
                <a:effectLst/>
                <a:latin typeface="Monda"/>
              </a:rPr>
              <a:t>的数</a:t>
            </a:r>
            <a:r>
              <a:rPr lang="en-US" altLang="zh-CN" b="0" i="0" dirty="0">
                <a:solidFill>
                  <a:srgbClr val="343A40"/>
                </a:solidFill>
                <a:effectLst/>
                <a:latin typeface="Monda"/>
              </a:rPr>
              <a:t>a[pos]</a:t>
            </a:r>
            <a:r>
              <a:rPr lang="zh-CN" altLang="en-US" b="0" i="0" dirty="0">
                <a:solidFill>
                  <a:srgbClr val="343A40"/>
                </a:solidFill>
                <a:effectLst/>
                <a:latin typeface="Monda"/>
              </a:rPr>
              <a:t>。</a:t>
            </a:r>
          </a:p>
          <a:p>
            <a:pPr algn="just" fontAlgn="base"/>
            <a:r>
              <a:rPr lang="zh-CN" altLang="en-US" b="0" i="0" dirty="0">
                <a:solidFill>
                  <a:srgbClr val="343A40"/>
                </a:solidFill>
                <a:effectLst/>
                <a:latin typeface="Monda"/>
              </a:rPr>
              <a:t>需要替换它。</a:t>
            </a:r>
          </a:p>
          <a:p>
            <a:endParaRPr lang="zh-CN" altLang="en-US" dirty="0"/>
          </a:p>
        </p:txBody>
      </p:sp>
    </p:spTree>
    <p:extLst>
      <p:ext uri="{BB962C8B-B14F-4D97-AF65-F5344CB8AC3E}">
        <p14:creationId xmlns:p14="http://schemas.microsoft.com/office/powerpoint/2010/main" val="78470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5DCA61-8666-433F-657A-E3F2ACD1853F}"/>
              </a:ext>
            </a:extLst>
          </p:cNvPr>
          <p:cNvSpPr>
            <a:spLocks noGrp="1"/>
          </p:cNvSpPr>
          <p:nvPr>
            <p:ph type="title"/>
          </p:nvPr>
        </p:nvSpPr>
        <p:spPr>
          <a:xfrm>
            <a:off x="838200" y="72232"/>
            <a:ext cx="10515600" cy="1325563"/>
          </a:xfrm>
        </p:spPr>
        <p:txBody>
          <a:bodyPr/>
          <a:lstStyle/>
          <a:p>
            <a:r>
              <a:rPr lang="en-US" altLang="zh-CN" dirty="0"/>
              <a:t>A.</a:t>
            </a:r>
            <a:r>
              <a:rPr lang="zh-CN" altLang="en-US" dirty="0"/>
              <a:t>复习例题</a:t>
            </a:r>
            <a:r>
              <a:rPr lang="en-US" altLang="zh-CN" dirty="0"/>
              <a:t>.</a:t>
            </a:r>
            <a:r>
              <a:rPr lang="zh-CN" altLang="en-US" dirty="0"/>
              <a:t>滑动窗口问题</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49D6635-B590-4B9F-48F6-013764BAC357}"/>
                  </a:ext>
                </a:extLst>
              </p:cNvPr>
              <p:cNvSpPr>
                <a:spLocks noGrp="1"/>
              </p:cNvSpPr>
              <p:nvPr>
                <p:ph idx="1"/>
              </p:nvPr>
            </p:nvSpPr>
            <p:spPr>
              <a:xfrm>
                <a:off x="838200" y="1397795"/>
                <a:ext cx="10515600" cy="5032375"/>
              </a:xfrm>
            </p:spPr>
            <p:txBody>
              <a:bodyPr>
                <a:normAutofit/>
              </a:bodyPr>
              <a:lstStyle/>
              <a:p>
                <a:r>
                  <a:rPr lang="zh-CN" altLang="en-US" dirty="0"/>
                  <a:t>问题重述：有一个长为 </a:t>
                </a:r>
                <a:r>
                  <a:rPr lang="en-US" altLang="zh-CN" dirty="0"/>
                  <a:t>n </a:t>
                </a:r>
                <a:r>
                  <a:rPr lang="zh-CN" altLang="en-US" dirty="0"/>
                  <a:t>的序列 </a:t>
                </a:r>
                <a:r>
                  <a:rPr lang="en-US" altLang="zh-CN" dirty="0"/>
                  <a:t>a</a:t>
                </a:r>
                <a:r>
                  <a:rPr lang="zh-CN" altLang="en-US" dirty="0"/>
                  <a:t>，以及一个大小为 </a:t>
                </a:r>
                <a:r>
                  <a:rPr lang="en-US" altLang="zh-CN" dirty="0"/>
                  <a:t>k </a:t>
                </a:r>
                <a:r>
                  <a:rPr lang="zh-CN" altLang="en-US" dirty="0"/>
                  <a:t>的窗口。现在这个从左边开始向右滑动，每次滑动一个单位，求出每次滑动后窗口中的最大值和最小值。</a:t>
                </a:r>
                <a:endParaRPr lang="en-US" altLang="zh-CN" dirty="0"/>
              </a:p>
              <a:p>
                <a:endParaRPr lang="en-US" altLang="zh-CN" dirty="0"/>
              </a:p>
              <a:p>
                <a14:m>
                  <m:oMath xmlns:m="http://schemas.openxmlformats.org/officeDocument/2006/math">
                    <m: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rPr>
                      <m:t>𝑛</m:t>
                    </m:r>
                    <m: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𝑒</m:t>
                    </m:r>
                    <m:r>
                      <a:rPr lang="en-US" altLang="zh-CN" b="0" i="1" smtClean="0">
                        <a:latin typeface="Cambria Math" panose="02040503050406030204" pitchFamily="18" charset="0"/>
                        <a:ea typeface="Cambria Math" panose="02040503050406030204" pitchFamily="18" charset="0"/>
                      </a:rPr>
                      <m:t>6， −</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2</m:t>
                        </m:r>
                      </m:e>
                      <m:sup>
                        <m:r>
                          <a:rPr lang="en-US" altLang="zh-CN" b="0" i="1" smtClean="0">
                            <a:latin typeface="Cambria Math" panose="02040503050406030204" pitchFamily="18" charset="0"/>
                            <a:ea typeface="Cambria Math" panose="02040503050406030204" pitchFamily="18" charset="0"/>
                          </a:rPr>
                          <m:t>31</m:t>
                        </m:r>
                      </m:sup>
                    </m:sSup>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𝑎</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2</m:t>
                        </m:r>
                      </m:e>
                      <m:sup>
                        <m:r>
                          <a:rPr lang="en-US" altLang="zh-CN" b="0" i="1" smtClean="0">
                            <a:latin typeface="Cambria Math" panose="02040503050406030204" pitchFamily="18" charset="0"/>
                            <a:ea typeface="Cambria Math" panose="02040503050406030204" pitchFamily="18" charset="0"/>
                          </a:rPr>
                          <m:t>31</m:t>
                        </m:r>
                      </m:sup>
                    </m:sSup>
                    <m:r>
                      <a:rPr lang="en-US" altLang="zh-CN" b="0" i="1" smtClean="0">
                        <a:latin typeface="Cambria Math" panose="02040503050406030204" pitchFamily="18" charset="0"/>
                        <a:ea typeface="Cambria Math" panose="02040503050406030204" pitchFamily="18" charset="0"/>
                      </a:rPr>
                      <m:t>−1</m:t>
                    </m:r>
                  </m:oMath>
                </a14:m>
                <a:endParaRPr lang="en-US" altLang="zh-CN" dirty="0">
                  <a:latin typeface="+mn-ea"/>
                </a:endParaRPr>
              </a:p>
              <a:p>
                <a:endParaRPr lang="en-US" altLang="zh-CN" dirty="0"/>
              </a:p>
            </p:txBody>
          </p:sp>
        </mc:Choice>
        <mc:Fallback xmlns="">
          <p:sp>
            <p:nvSpPr>
              <p:cNvPr id="3" name="内容占位符 2">
                <a:extLst>
                  <a:ext uri="{FF2B5EF4-FFF2-40B4-BE49-F238E27FC236}">
                    <a16:creationId xmlns:a16="http://schemas.microsoft.com/office/drawing/2014/main" id="{749D6635-B590-4B9F-48F6-013764BAC357}"/>
                  </a:ext>
                </a:extLst>
              </p:cNvPr>
              <p:cNvSpPr>
                <a:spLocks noGrp="1" noRot="1" noChangeAspect="1" noMove="1" noResize="1" noEditPoints="1" noAdjustHandles="1" noChangeArrowheads="1" noChangeShapeType="1" noTextEdit="1"/>
              </p:cNvSpPr>
              <p:nvPr>
                <p:ph idx="1"/>
              </p:nvPr>
            </p:nvSpPr>
            <p:spPr>
              <a:xfrm>
                <a:off x="838200" y="1397795"/>
                <a:ext cx="10515600" cy="5032375"/>
              </a:xfrm>
              <a:blipFill>
                <a:blip r:embed="rId2"/>
                <a:stretch>
                  <a:fillRect l="-1043" t="-217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582765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CB3BC5-29B0-1DBF-B065-3163B7EFBAE8}"/>
              </a:ext>
            </a:extLst>
          </p:cNvPr>
          <p:cNvSpPr>
            <a:spLocks noGrp="1"/>
          </p:cNvSpPr>
          <p:nvPr>
            <p:ph type="title"/>
          </p:nvPr>
        </p:nvSpPr>
        <p:spPr/>
        <p:txBody>
          <a:bodyPr/>
          <a:lstStyle/>
          <a:p>
            <a:r>
              <a:rPr lang="zh-CN" altLang="en-US" dirty="0"/>
              <a:t>最长上升子序列</a:t>
            </a:r>
          </a:p>
        </p:txBody>
      </p:sp>
      <p:sp>
        <p:nvSpPr>
          <p:cNvPr id="3" name="内容占位符 2">
            <a:extLst>
              <a:ext uri="{FF2B5EF4-FFF2-40B4-BE49-F238E27FC236}">
                <a16:creationId xmlns:a16="http://schemas.microsoft.com/office/drawing/2014/main" id="{DC69EBDB-703E-7481-EDBA-BE07BBEF55A6}"/>
              </a:ext>
            </a:extLst>
          </p:cNvPr>
          <p:cNvSpPr>
            <a:spLocks noGrp="1"/>
          </p:cNvSpPr>
          <p:nvPr>
            <p:ph idx="1"/>
          </p:nvPr>
        </p:nvSpPr>
        <p:spPr/>
        <p:txBody>
          <a:bodyPr>
            <a:normAutofit lnSpcReduction="10000"/>
          </a:bodyPr>
          <a:lstStyle/>
          <a:p>
            <a:pPr algn="just" fontAlgn="base"/>
            <a:r>
              <a:rPr lang="zh-CN" altLang="en-US" b="1" i="0" dirty="0">
                <a:solidFill>
                  <a:srgbClr val="343A40"/>
                </a:solidFill>
                <a:effectLst/>
                <a:latin typeface="Monda"/>
              </a:rPr>
              <a:t>正确性证明</a:t>
            </a:r>
            <a:r>
              <a:rPr lang="zh-CN" altLang="en-US" b="0" i="0" dirty="0">
                <a:solidFill>
                  <a:srgbClr val="343A40"/>
                </a:solidFill>
                <a:effectLst/>
                <a:latin typeface="Monda"/>
              </a:rPr>
              <a:t>：</a:t>
            </a:r>
          </a:p>
          <a:p>
            <a:pPr algn="just" fontAlgn="base"/>
            <a:r>
              <a:rPr lang="zh-CN" altLang="en-US" b="0" i="0" dirty="0">
                <a:solidFill>
                  <a:srgbClr val="343A40"/>
                </a:solidFill>
                <a:effectLst/>
                <a:latin typeface="Monda"/>
              </a:rPr>
              <a:t>因为二分出的</a:t>
            </a:r>
            <a:r>
              <a:rPr lang="en-US" altLang="zh-CN" b="0" i="0" dirty="0">
                <a:solidFill>
                  <a:srgbClr val="343A40"/>
                </a:solidFill>
                <a:effectLst/>
                <a:latin typeface="Monda"/>
              </a:rPr>
              <a:t>pos</a:t>
            </a:r>
            <a:r>
              <a:rPr lang="zh-CN" altLang="en-US" b="0" i="0" dirty="0">
                <a:solidFill>
                  <a:srgbClr val="343A40"/>
                </a:solidFill>
                <a:effectLst/>
                <a:latin typeface="Monda"/>
              </a:rPr>
              <a:t>为第一个比</a:t>
            </a:r>
            <a:r>
              <a:rPr lang="en-US" altLang="zh-CN" b="0" i="0" dirty="0">
                <a:solidFill>
                  <a:srgbClr val="343A40"/>
                </a:solidFill>
                <a:effectLst/>
                <a:latin typeface="Monda"/>
              </a:rPr>
              <a:t>a[</a:t>
            </a:r>
            <a:r>
              <a:rPr lang="en-US" altLang="zh-CN" b="0" i="0" dirty="0" err="1">
                <a:solidFill>
                  <a:srgbClr val="343A40"/>
                </a:solidFill>
                <a:effectLst/>
                <a:latin typeface="Monda"/>
              </a:rPr>
              <a:t>i</a:t>
            </a:r>
            <a:r>
              <a:rPr lang="en-US" altLang="zh-CN" b="0" i="0" dirty="0">
                <a:solidFill>
                  <a:srgbClr val="343A40"/>
                </a:solidFill>
                <a:effectLst/>
                <a:latin typeface="Monda"/>
              </a:rPr>
              <a:t>]</a:t>
            </a:r>
            <a:r>
              <a:rPr lang="zh-CN" altLang="en-US" dirty="0">
                <a:solidFill>
                  <a:srgbClr val="343A40"/>
                </a:solidFill>
                <a:latin typeface="Monda"/>
              </a:rPr>
              <a:t>小</a:t>
            </a:r>
            <a:r>
              <a:rPr lang="zh-CN" altLang="en-US" b="0" i="0" dirty="0">
                <a:solidFill>
                  <a:srgbClr val="343A40"/>
                </a:solidFill>
                <a:effectLst/>
                <a:latin typeface="Monda"/>
              </a:rPr>
              <a:t>的位置。</a:t>
            </a:r>
          </a:p>
          <a:p>
            <a:pPr algn="just" fontAlgn="base"/>
            <a:r>
              <a:rPr lang="zh-CN" altLang="en-US" b="0" i="0" dirty="0">
                <a:solidFill>
                  <a:srgbClr val="343A40"/>
                </a:solidFill>
                <a:effectLst/>
                <a:latin typeface="Monda"/>
              </a:rPr>
              <a:t>所以</a:t>
            </a:r>
            <a:r>
              <a:rPr lang="en-US" altLang="zh-CN" b="0" i="0" dirty="0">
                <a:solidFill>
                  <a:srgbClr val="343A40"/>
                </a:solidFill>
                <a:effectLst/>
                <a:latin typeface="Monda"/>
              </a:rPr>
              <a:t>a[pos]&lt;a[i]</a:t>
            </a:r>
            <a:r>
              <a:rPr lang="zh-CN" altLang="en-US" b="0" i="0" dirty="0">
                <a:solidFill>
                  <a:srgbClr val="343A40"/>
                </a:solidFill>
                <a:effectLst/>
                <a:latin typeface="Monda"/>
              </a:rPr>
              <a:t>，可以发现，用</a:t>
            </a:r>
            <a:r>
              <a:rPr lang="en-US" altLang="zh-CN" b="0" i="0" dirty="0">
                <a:solidFill>
                  <a:srgbClr val="343A40"/>
                </a:solidFill>
                <a:effectLst/>
                <a:latin typeface="Monda"/>
              </a:rPr>
              <a:t>a[i]</a:t>
            </a:r>
            <a:r>
              <a:rPr lang="zh-CN" altLang="en-US" b="0" i="0" dirty="0">
                <a:solidFill>
                  <a:srgbClr val="343A40"/>
                </a:solidFill>
                <a:effectLst/>
                <a:latin typeface="Monda"/>
              </a:rPr>
              <a:t>替换</a:t>
            </a:r>
            <a:r>
              <a:rPr lang="en-US" altLang="zh-CN" b="0" i="0" dirty="0">
                <a:solidFill>
                  <a:srgbClr val="343A40"/>
                </a:solidFill>
                <a:effectLst/>
                <a:latin typeface="Monda"/>
              </a:rPr>
              <a:t>a[pos]</a:t>
            </a:r>
            <a:r>
              <a:rPr lang="zh-CN" altLang="en-US" b="0" i="0" dirty="0">
                <a:solidFill>
                  <a:srgbClr val="343A40"/>
                </a:solidFill>
                <a:effectLst/>
                <a:latin typeface="Monda"/>
              </a:rPr>
              <a:t>不会改变单调性。</a:t>
            </a:r>
          </a:p>
          <a:p>
            <a:pPr algn="just" fontAlgn="base"/>
            <a:r>
              <a:rPr lang="zh-CN" altLang="en-US" b="0" i="0" dirty="0">
                <a:solidFill>
                  <a:srgbClr val="343A40"/>
                </a:solidFill>
                <a:effectLst/>
                <a:latin typeface="Monda"/>
              </a:rPr>
              <a:t>因为</a:t>
            </a:r>
            <a:r>
              <a:rPr lang="en-US" altLang="zh-CN" b="0" i="0" dirty="0">
                <a:solidFill>
                  <a:srgbClr val="343A40"/>
                </a:solidFill>
                <a:effectLst/>
                <a:latin typeface="Monda"/>
              </a:rPr>
              <a:t>pos+1</a:t>
            </a:r>
            <a:r>
              <a:rPr lang="zh-CN" altLang="en-US" b="0" i="0" dirty="0">
                <a:solidFill>
                  <a:srgbClr val="343A40"/>
                </a:solidFill>
                <a:effectLst/>
                <a:latin typeface="Monda"/>
              </a:rPr>
              <a:t>就比</a:t>
            </a:r>
            <a:r>
              <a:rPr lang="en-US" altLang="zh-CN" b="0" i="0" dirty="0">
                <a:solidFill>
                  <a:srgbClr val="343A40"/>
                </a:solidFill>
                <a:effectLst/>
                <a:latin typeface="Monda"/>
              </a:rPr>
              <a:t>a[</a:t>
            </a:r>
            <a:r>
              <a:rPr lang="en-US" altLang="zh-CN" b="0" i="0" dirty="0" err="1">
                <a:solidFill>
                  <a:srgbClr val="343A40"/>
                </a:solidFill>
                <a:effectLst/>
                <a:latin typeface="Monda"/>
              </a:rPr>
              <a:t>i</a:t>
            </a:r>
            <a:r>
              <a:rPr lang="en-US" altLang="zh-CN" b="0" i="0" dirty="0">
                <a:solidFill>
                  <a:srgbClr val="343A40"/>
                </a:solidFill>
                <a:effectLst/>
                <a:latin typeface="Monda"/>
              </a:rPr>
              <a:t>]</a:t>
            </a:r>
            <a:r>
              <a:rPr lang="zh-CN" altLang="en-US" b="0" i="0">
                <a:solidFill>
                  <a:srgbClr val="343A40"/>
                </a:solidFill>
                <a:effectLst/>
                <a:latin typeface="Monda"/>
              </a:rPr>
              <a:t>大了</a:t>
            </a:r>
            <a:r>
              <a:rPr lang="zh-CN" altLang="en-US" b="0" i="0" dirty="0">
                <a:solidFill>
                  <a:srgbClr val="343A40"/>
                </a:solidFill>
                <a:effectLst/>
                <a:latin typeface="Monda"/>
              </a:rPr>
              <a:t>。</a:t>
            </a:r>
          </a:p>
          <a:p>
            <a:pPr algn="just" fontAlgn="base"/>
            <a:r>
              <a:rPr lang="zh-CN" altLang="en-US" b="0" i="0" dirty="0">
                <a:solidFill>
                  <a:srgbClr val="343A40"/>
                </a:solidFill>
                <a:effectLst/>
                <a:latin typeface="Monda"/>
              </a:rPr>
              <a:t>并且</a:t>
            </a:r>
            <a:r>
              <a:rPr lang="en-US" altLang="zh-CN" b="0" i="0" dirty="0">
                <a:solidFill>
                  <a:srgbClr val="343A40"/>
                </a:solidFill>
                <a:effectLst/>
                <a:latin typeface="Monda"/>
              </a:rPr>
              <a:t>a[i]</a:t>
            </a:r>
            <a:r>
              <a:rPr lang="zh-CN" altLang="en-US" b="0" i="0" dirty="0">
                <a:solidFill>
                  <a:srgbClr val="343A40"/>
                </a:solidFill>
                <a:effectLst/>
                <a:latin typeface="Monda"/>
              </a:rPr>
              <a:t>显然作为</a:t>
            </a:r>
            <a:r>
              <a:rPr lang="en-US" altLang="zh-CN" dirty="0">
                <a:solidFill>
                  <a:srgbClr val="343A40"/>
                </a:solidFill>
                <a:latin typeface="Monda"/>
              </a:rPr>
              <a:t>LIS </a:t>
            </a:r>
            <a:r>
              <a:rPr lang="zh-CN" altLang="en-US" b="0" i="0" dirty="0">
                <a:solidFill>
                  <a:srgbClr val="343A40"/>
                </a:solidFill>
                <a:effectLst/>
                <a:latin typeface="Monda"/>
              </a:rPr>
              <a:t>的结尾要比</a:t>
            </a:r>
            <a:r>
              <a:rPr lang="en-US" altLang="zh-CN" b="0" i="0" dirty="0">
                <a:solidFill>
                  <a:srgbClr val="343A40"/>
                </a:solidFill>
                <a:effectLst/>
                <a:latin typeface="Monda"/>
              </a:rPr>
              <a:t>a[pos]</a:t>
            </a:r>
            <a:r>
              <a:rPr lang="zh-CN" altLang="en-US" b="0" i="0" dirty="0">
                <a:solidFill>
                  <a:srgbClr val="343A40"/>
                </a:solidFill>
                <a:effectLst/>
                <a:latin typeface="Monda"/>
              </a:rPr>
              <a:t>优。</a:t>
            </a:r>
            <a:endParaRPr lang="en-US" altLang="zh-CN" b="0" i="0" dirty="0">
              <a:solidFill>
                <a:srgbClr val="343A40"/>
              </a:solidFill>
              <a:effectLst/>
              <a:latin typeface="Monda"/>
            </a:endParaRPr>
          </a:p>
          <a:p>
            <a:pPr marL="0" indent="0" algn="just" fontAlgn="base">
              <a:buNone/>
            </a:pPr>
            <a:endParaRPr lang="en-US" altLang="zh-CN" b="0" i="0" dirty="0">
              <a:solidFill>
                <a:srgbClr val="343A40"/>
              </a:solidFill>
              <a:effectLst/>
              <a:latin typeface="Monda"/>
            </a:endParaRPr>
          </a:p>
          <a:p>
            <a:pPr marL="0" indent="0" algn="just" fontAlgn="base">
              <a:buNone/>
            </a:pPr>
            <a:r>
              <a:rPr lang="zh-CN" altLang="en-US" dirty="0">
                <a:solidFill>
                  <a:srgbClr val="343A40"/>
                </a:solidFill>
                <a:latin typeface="Monda"/>
              </a:rPr>
              <a:t>不弹队首，通常搭配二分食用</a:t>
            </a:r>
            <a:endParaRPr lang="en-US" altLang="zh-CN" b="0" i="0" dirty="0">
              <a:solidFill>
                <a:srgbClr val="343A40"/>
              </a:solidFill>
              <a:effectLst/>
              <a:latin typeface="Monda"/>
            </a:endParaRPr>
          </a:p>
          <a:p>
            <a:pPr marL="0" indent="0" algn="just" fontAlgn="base">
              <a:buNone/>
            </a:pPr>
            <a:endParaRPr lang="en-US" altLang="zh-CN" b="0" i="0" dirty="0">
              <a:solidFill>
                <a:srgbClr val="343A40"/>
              </a:solidFill>
              <a:effectLst/>
              <a:latin typeface="Monda"/>
            </a:endParaRPr>
          </a:p>
          <a:p>
            <a:pPr marL="0" indent="0" algn="just" fontAlgn="base">
              <a:buNone/>
            </a:pPr>
            <a:r>
              <a:rPr lang="zh-CN" altLang="en-US" b="0" i="0" dirty="0">
                <a:solidFill>
                  <a:srgbClr val="343A40"/>
                </a:solidFill>
                <a:effectLst/>
                <a:latin typeface="Monda"/>
              </a:rPr>
              <a:t>也可用树状数组维护前缀最大值</a:t>
            </a:r>
          </a:p>
          <a:p>
            <a:endParaRPr lang="zh-CN" altLang="en-US" dirty="0"/>
          </a:p>
        </p:txBody>
      </p:sp>
    </p:spTree>
    <p:extLst>
      <p:ext uri="{BB962C8B-B14F-4D97-AF65-F5344CB8AC3E}">
        <p14:creationId xmlns:p14="http://schemas.microsoft.com/office/powerpoint/2010/main" val="232098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9EEE46-DF38-3122-2FBC-082C970EB847}"/>
              </a:ext>
            </a:extLst>
          </p:cNvPr>
          <p:cNvSpPr>
            <a:spLocks noGrp="1"/>
          </p:cNvSpPr>
          <p:nvPr>
            <p:ph type="title"/>
          </p:nvPr>
        </p:nvSpPr>
        <p:spPr>
          <a:xfrm>
            <a:off x="1060142" y="2895261"/>
            <a:ext cx="10515600" cy="1325563"/>
          </a:xfrm>
        </p:spPr>
        <p:txBody>
          <a:bodyPr/>
          <a:lstStyle/>
          <a:p>
            <a:r>
              <a:rPr lang="zh-CN" altLang="en-US" dirty="0"/>
              <a:t>感谢聆听</a:t>
            </a:r>
          </a:p>
        </p:txBody>
      </p:sp>
    </p:spTree>
    <p:extLst>
      <p:ext uri="{BB962C8B-B14F-4D97-AF65-F5344CB8AC3E}">
        <p14:creationId xmlns:p14="http://schemas.microsoft.com/office/powerpoint/2010/main" val="380336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5DCA61-8666-433F-657A-E3F2ACD1853F}"/>
              </a:ext>
            </a:extLst>
          </p:cNvPr>
          <p:cNvSpPr>
            <a:spLocks noGrp="1"/>
          </p:cNvSpPr>
          <p:nvPr>
            <p:ph type="title"/>
          </p:nvPr>
        </p:nvSpPr>
        <p:spPr>
          <a:xfrm>
            <a:off x="838200" y="72232"/>
            <a:ext cx="10515600" cy="1325563"/>
          </a:xfrm>
        </p:spPr>
        <p:txBody>
          <a:bodyPr/>
          <a:lstStyle/>
          <a:p>
            <a:r>
              <a:rPr lang="en-US" altLang="zh-CN" dirty="0"/>
              <a:t>A.</a:t>
            </a:r>
            <a:r>
              <a:rPr lang="zh-CN" altLang="en-US" dirty="0"/>
              <a:t>复习例题</a:t>
            </a:r>
            <a:r>
              <a:rPr lang="en-US" altLang="zh-CN" dirty="0"/>
              <a:t>.</a:t>
            </a:r>
            <a:r>
              <a:rPr lang="zh-CN" altLang="en-US" dirty="0"/>
              <a:t>滑动窗口问题</a:t>
            </a:r>
          </a:p>
        </p:txBody>
      </p:sp>
      <p:sp>
        <p:nvSpPr>
          <p:cNvPr id="3" name="内容占位符 2">
            <a:extLst>
              <a:ext uri="{FF2B5EF4-FFF2-40B4-BE49-F238E27FC236}">
                <a16:creationId xmlns:a16="http://schemas.microsoft.com/office/drawing/2014/main" id="{749D6635-B590-4B9F-48F6-013764BAC357}"/>
              </a:ext>
            </a:extLst>
          </p:cNvPr>
          <p:cNvSpPr>
            <a:spLocks noGrp="1"/>
          </p:cNvSpPr>
          <p:nvPr>
            <p:ph idx="1"/>
          </p:nvPr>
        </p:nvSpPr>
        <p:spPr>
          <a:xfrm>
            <a:off x="838200" y="1397795"/>
            <a:ext cx="10515600" cy="5032375"/>
          </a:xfrm>
        </p:spPr>
        <p:txBody>
          <a:bodyPr>
            <a:normAutofit/>
          </a:bodyPr>
          <a:lstStyle/>
          <a:p>
            <a:r>
              <a:rPr lang="zh-CN" altLang="en-US" dirty="0"/>
              <a:t>朴素想法：对每一个点枚举其右边</a:t>
            </a:r>
            <a:r>
              <a:rPr lang="en-US" altLang="zh-CN" dirty="0"/>
              <a:t>k</a:t>
            </a:r>
            <a:r>
              <a:rPr lang="zh-CN" altLang="en-US" dirty="0"/>
              <a:t>个数，得到最大</a:t>
            </a:r>
            <a:r>
              <a:rPr lang="en-US" altLang="zh-CN" dirty="0"/>
              <a:t>(</a:t>
            </a:r>
            <a:r>
              <a:rPr lang="zh-CN" altLang="en-US" dirty="0"/>
              <a:t>小</a:t>
            </a:r>
            <a:r>
              <a:rPr lang="en-US" altLang="zh-CN" dirty="0"/>
              <a:t>)</a:t>
            </a:r>
            <a:r>
              <a:rPr lang="zh-CN" altLang="en-US" dirty="0"/>
              <a:t>值</a:t>
            </a:r>
            <a:endParaRPr lang="en-US" altLang="zh-CN" dirty="0"/>
          </a:p>
          <a:p>
            <a:r>
              <a:rPr lang="zh-CN" altLang="en-US" dirty="0"/>
              <a:t>复杂度：</a:t>
            </a:r>
            <a:r>
              <a:rPr lang="en-US" altLang="zh-CN" dirty="0"/>
              <a:t>O(</a:t>
            </a:r>
            <a:r>
              <a:rPr lang="en-US" altLang="zh-CN" dirty="0" err="1"/>
              <a:t>nk</a:t>
            </a:r>
            <a:r>
              <a:rPr lang="en-US" altLang="zh-CN" dirty="0"/>
              <a:t>)</a:t>
            </a:r>
            <a:r>
              <a:rPr lang="zh-CN" altLang="en-US" dirty="0"/>
              <a:t>，在</a:t>
            </a:r>
            <a:r>
              <a:rPr lang="en-US" altLang="zh-CN" dirty="0"/>
              <a:t>k</a:t>
            </a:r>
            <a:r>
              <a:rPr lang="zh-CN" altLang="en-US" dirty="0"/>
              <a:t>比较小的时候可以接受，那如果</a:t>
            </a:r>
            <a:r>
              <a:rPr lang="en-US" altLang="zh-CN" dirty="0"/>
              <a:t>n</a:t>
            </a:r>
            <a:r>
              <a:rPr lang="zh-CN" altLang="en-US" dirty="0"/>
              <a:t>和</a:t>
            </a:r>
            <a:r>
              <a:rPr lang="en-US" altLang="zh-CN" dirty="0"/>
              <a:t>k</a:t>
            </a:r>
            <a:r>
              <a:rPr lang="zh-CN" altLang="en-US" dirty="0"/>
              <a:t>是同一个数量级的时候，这个方法就被卡死了。</a:t>
            </a:r>
            <a:endParaRPr lang="en-US" altLang="zh-CN" dirty="0"/>
          </a:p>
          <a:p>
            <a:endParaRPr lang="en-US" altLang="zh-CN" dirty="0"/>
          </a:p>
        </p:txBody>
      </p:sp>
    </p:spTree>
    <p:extLst>
      <p:ext uri="{BB962C8B-B14F-4D97-AF65-F5344CB8AC3E}">
        <p14:creationId xmlns:p14="http://schemas.microsoft.com/office/powerpoint/2010/main" val="514555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5DCA61-8666-433F-657A-E3F2ACD1853F}"/>
              </a:ext>
            </a:extLst>
          </p:cNvPr>
          <p:cNvSpPr>
            <a:spLocks noGrp="1"/>
          </p:cNvSpPr>
          <p:nvPr>
            <p:ph type="title"/>
          </p:nvPr>
        </p:nvSpPr>
        <p:spPr>
          <a:xfrm>
            <a:off x="838200" y="72232"/>
            <a:ext cx="10515600" cy="1325563"/>
          </a:xfrm>
        </p:spPr>
        <p:txBody>
          <a:bodyPr/>
          <a:lstStyle/>
          <a:p>
            <a:r>
              <a:rPr lang="en-US" altLang="zh-CN" dirty="0"/>
              <a:t>A.</a:t>
            </a:r>
            <a:r>
              <a:rPr lang="zh-CN" altLang="en-US" dirty="0"/>
              <a:t>复习例题</a:t>
            </a:r>
            <a:r>
              <a:rPr lang="en-US" altLang="zh-CN" dirty="0"/>
              <a:t>.</a:t>
            </a:r>
            <a:r>
              <a:rPr lang="zh-CN" altLang="en-US" dirty="0"/>
              <a:t>滑动窗口问题</a:t>
            </a:r>
          </a:p>
        </p:txBody>
      </p:sp>
      <p:sp>
        <p:nvSpPr>
          <p:cNvPr id="3" name="内容占位符 2">
            <a:extLst>
              <a:ext uri="{FF2B5EF4-FFF2-40B4-BE49-F238E27FC236}">
                <a16:creationId xmlns:a16="http://schemas.microsoft.com/office/drawing/2014/main" id="{749D6635-B590-4B9F-48F6-013764BAC357}"/>
              </a:ext>
            </a:extLst>
          </p:cNvPr>
          <p:cNvSpPr>
            <a:spLocks noGrp="1"/>
          </p:cNvSpPr>
          <p:nvPr>
            <p:ph idx="1"/>
          </p:nvPr>
        </p:nvSpPr>
        <p:spPr>
          <a:xfrm>
            <a:off x="838200" y="1397795"/>
            <a:ext cx="10515600" cy="5032375"/>
          </a:xfrm>
        </p:spPr>
        <p:txBody>
          <a:bodyPr>
            <a:normAutofit/>
          </a:bodyPr>
          <a:lstStyle/>
          <a:p>
            <a:r>
              <a:rPr lang="zh-CN" altLang="en-US" dirty="0"/>
              <a:t>我们可以稍微观察一下，我们求解这个问题的步骤是什么</a:t>
            </a:r>
            <a:endParaRPr lang="en-US" altLang="zh-CN" dirty="0"/>
          </a:p>
          <a:p>
            <a:endParaRPr lang="en-US" altLang="zh-CN" dirty="0"/>
          </a:p>
          <a:p>
            <a:r>
              <a:rPr lang="zh-CN" altLang="en-US" dirty="0"/>
              <a:t>例如</a:t>
            </a:r>
            <a:r>
              <a:rPr lang="en-US" altLang="zh-CN" dirty="0"/>
              <a:t>n=8</a:t>
            </a:r>
            <a:r>
              <a:rPr lang="zh-CN" altLang="en-US" dirty="0"/>
              <a:t>，</a:t>
            </a:r>
            <a:r>
              <a:rPr lang="en-US" altLang="zh-CN" dirty="0"/>
              <a:t>k=5</a:t>
            </a:r>
            <a:r>
              <a:rPr lang="zh-CN" altLang="en-US" dirty="0"/>
              <a:t>求</a:t>
            </a:r>
            <a:r>
              <a:rPr lang="zh-CN" altLang="en-US" dirty="0">
                <a:latin typeface="+mn-ea"/>
              </a:rPr>
              <a:t>每个长度为</a:t>
            </a:r>
            <a:r>
              <a:rPr lang="en-US" altLang="zh-CN" dirty="0">
                <a:latin typeface="+mn-ea"/>
              </a:rPr>
              <a:t>k</a:t>
            </a:r>
            <a:r>
              <a:rPr lang="zh-CN" altLang="en-US" dirty="0">
                <a:latin typeface="+mn-ea"/>
              </a:rPr>
              <a:t>的窗口的最大值，如下图所示</a:t>
            </a:r>
            <a:endParaRPr lang="en-US" altLang="zh-CN" dirty="0">
              <a:latin typeface="+mn-ea"/>
            </a:endParaRPr>
          </a:p>
          <a:p>
            <a:endParaRPr lang="en-US" altLang="zh-CN" dirty="0"/>
          </a:p>
        </p:txBody>
      </p:sp>
      <p:pic>
        <p:nvPicPr>
          <p:cNvPr id="7" name="图片 6">
            <a:extLst>
              <a:ext uri="{FF2B5EF4-FFF2-40B4-BE49-F238E27FC236}">
                <a16:creationId xmlns:a16="http://schemas.microsoft.com/office/drawing/2014/main" id="{65274F6A-7305-7C6B-E40C-43B19B2DE6A5}"/>
              </a:ext>
            </a:extLst>
          </p:cNvPr>
          <p:cNvPicPr>
            <a:picLocks noChangeAspect="1"/>
          </p:cNvPicPr>
          <p:nvPr/>
        </p:nvPicPr>
        <p:blipFill>
          <a:blip r:embed="rId2"/>
          <a:stretch>
            <a:fillRect/>
          </a:stretch>
        </p:blipFill>
        <p:spPr>
          <a:xfrm>
            <a:off x="1024301" y="3184399"/>
            <a:ext cx="5397777" cy="1797142"/>
          </a:xfrm>
          <a:prstGeom prst="rect">
            <a:avLst/>
          </a:prstGeom>
        </p:spPr>
      </p:pic>
    </p:spTree>
    <p:extLst>
      <p:ext uri="{BB962C8B-B14F-4D97-AF65-F5344CB8AC3E}">
        <p14:creationId xmlns:p14="http://schemas.microsoft.com/office/powerpoint/2010/main" val="1642651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5DCA61-8666-433F-657A-E3F2ACD1853F}"/>
              </a:ext>
            </a:extLst>
          </p:cNvPr>
          <p:cNvSpPr>
            <a:spLocks noGrp="1"/>
          </p:cNvSpPr>
          <p:nvPr>
            <p:ph type="title"/>
          </p:nvPr>
        </p:nvSpPr>
        <p:spPr>
          <a:xfrm>
            <a:off x="838200" y="72232"/>
            <a:ext cx="10515600" cy="1325563"/>
          </a:xfrm>
        </p:spPr>
        <p:txBody>
          <a:bodyPr/>
          <a:lstStyle/>
          <a:p>
            <a:r>
              <a:rPr lang="en-US" altLang="zh-CN" dirty="0"/>
              <a:t>A.</a:t>
            </a:r>
            <a:r>
              <a:rPr lang="zh-CN" altLang="en-US" dirty="0"/>
              <a:t>复习例题</a:t>
            </a:r>
            <a:r>
              <a:rPr lang="en-US" altLang="zh-CN" dirty="0"/>
              <a:t>.</a:t>
            </a:r>
            <a:r>
              <a:rPr lang="zh-CN" altLang="en-US" dirty="0"/>
              <a:t>滑动窗口问题</a:t>
            </a:r>
          </a:p>
        </p:txBody>
      </p:sp>
      <p:sp>
        <p:nvSpPr>
          <p:cNvPr id="3" name="内容占位符 2">
            <a:extLst>
              <a:ext uri="{FF2B5EF4-FFF2-40B4-BE49-F238E27FC236}">
                <a16:creationId xmlns:a16="http://schemas.microsoft.com/office/drawing/2014/main" id="{749D6635-B590-4B9F-48F6-013764BAC357}"/>
              </a:ext>
            </a:extLst>
          </p:cNvPr>
          <p:cNvSpPr>
            <a:spLocks noGrp="1"/>
          </p:cNvSpPr>
          <p:nvPr>
            <p:ph idx="1"/>
          </p:nvPr>
        </p:nvSpPr>
        <p:spPr>
          <a:xfrm>
            <a:off x="838200" y="2763608"/>
            <a:ext cx="10515600" cy="5032375"/>
          </a:xfrm>
        </p:spPr>
        <p:txBody>
          <a:bodyPr>
            <a:normAutofit/>
          </a:bodyPr>
          <a:lstStyle/>
          <a:p>
            <a:pPr marL="0" indent="0">
              <a:buNone/>
            </a:pPr>
            <a:endParaRPr lang="en-US" altLang="zh-CN" dirty="0">
              <a:latin typeface="+mn-ea"/>
            </a:endParaRPr>
          </a:p>
          <a:p>
            <a:r>
              <a:rPr lang="zh-CN" altLang="en-US" dirty="0"/>
              <a:t>其实每相邻两个窗口的重叠元素是非常多的，在相邻的窗口我们仅仅是舍弃了前一个窗口的第一个元素和加入了后一个窗口的最后一个元素，而在朴素算法中每两个相邻的窗口的重叠部分都枚举了</a:t>
            </a:r>
            <a:r>
              <a:rPr lang="en-US" altLang="zh-CN" dirty="0"/>
              <a:t>2</a:t>
            </a:r>
            <a:r>
              <a:rPr lang="zh-CN" altLang="en-US" dirty="0"/>
              <a:t>遍，大大降低了算法的效率，那我们就可以想办法构建一种数据结构，来实现舍弃少量的无用状态以获得更高的效率。这时候就可以建立起单调队列了。</a:t>
            </a:r>
            <a:endParaRPr lang="en-US" altLang="zh-CN" dirty="0"/>
          </a:p>
          <a:p>
            <a:endParaRPr lang="en-US" altLang="zh-CN" dirty="0"/>
          </a:p>
        </p:txBody>
      </p:sp>
      <p:pic>
        <p:nvPicPr>
          <p:cNvPr id="7" name="图片 6">
            <a:extLst>
              <a:ext uri="{FF2B5EF4-FFF2-40B4-BE49-F238E27FC236}">
                <a16:creationId xmlns:a16="http://schemas.microsoft.com/office/drawing/2014/main" id="{65274F6A-7305-7C6B-E40C-43B19B2DE6A5}"/>
              </a:ext>
            </a:extLst>
          </p:cNvPr>
          <p:cNvPicPr>
            <a:picLocks noChangeAspect="1"/>
          </p:cNvPicPr>
          <p:nvPr/>
        </p:nvPicPr>
        <p:blipFill>
          <a:blip r:embed="rId2"/>
          <a:stretch>
            <a:fillRect/>
          </a:stretch>
        </p:blipFill>
        <p:spPr>
          <a:xfrm>
            <a:off x="890286" y="1199188"/>
            <a:ext cx="5397777" cy="1797142"/>
          </a:xfrm>
          <a:prstGeom prst="rect">
            <a:avLst/>
          </a:prstGeom>
        </p:spPr>
      </p:pic>
    </p:spTree>
    <p:extLst>
      <p:ext uri="{BB962C8B-B14F-4D97-AF65-F5344CB8AC3E}">
        <p14:creationId xmlns:p14="http://schemas.microsoft.com/office/powerpoint/2010/main" val="2272253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5DCA61-8666-433F-657A-E3F2ACD1853F}"/>
              </a:ext>
            </a:extLst>
          </p:cNvPr>
          <p:cNvSpPr>
            <a:spLocks noGrp="1"/>
          </p:cNvSpPr>
          <p:nvPr>
            <p:ph type="title"/>
          </p:nvPr>
        </p:nvSpPr>
        <p:spPr>
          <a:xfrm>
            <a:off x="838200" y="72232"/>
            <a:ext cx="10515600" cy="1325563"/>
          </a:xfrm>
        </p:spPr>
        <p:txBody>
          <a:bodyPr/>
          <a:lstStyle/>
          <a:p>
            <a:r>
              <a:rPr lang="en-US" altLang="zh-CN" dirty="0"/>
              <a:t>A.</a:t>
            </a:r>
            <a:r>
              <a:rPr lang="zh-CN" altLang="en-US" dirty="0"/>
              <a:t>复习例题</a:t>
            </a:r>
            <a:r>
              <a:rPr lang="en-US" altLang="zh-CN" dirty="0"/>
              <a:t>.</a:t>
            </a:r>
            <a:r>
              <a:rPr lang="zh-CN" altLang="en-US" dirty="0"/>
              <a:t>滑动窗口问题</a:t>
            </a:r>
          </a:p>
        </p:txBody>
      </p:sp>
      <p:sp>
        <p:nvSpPr>
          <p:cNvPr id="3" name="内容占位符 2">
            <a:extLst>
              <a:ext uri="{FF2B5EF4-FFF2-40B4-BE49-F238E27FC236}">
                <a16:creationId xmlns:a16="http://schemas.microsoft.com/office/drawing/2014/main" id="{749D6635-B590-4B9F-48F6-013764BAC357}"/>
              </a:ext>
            </a:extLst>
          </p:cNvPr>
          <p:cNvSpPr>
            <a:spLocks noGrp="1"/>
          </p:cNvSpPr>
          <p:nvPr>
            <p:ph idx="1"/>
          </p:nvPr>
        </p:nvSpPr>
        <p:spPr>
          <a:xfrm>
            <a:off x="838200" y="662803"/>
            <a:ext cx="10515600" cy="5547015"/>
          </a:xfrm>
        </p:spPr>
        <p:txBody>
          <a:bodyPr>
            <a:normAutofit lnSpcReduction="10000"/>
          </a:bodyPr>
          <a:lstStyle/>
          <a:p>
            <a:pPr marL="0" indent="0">
              <a:buNone/>
            </a:pPr>
            <a:endParaRPr lang="en-US" altLang="zh-CN" dirty="0">
              <a:latin typeface="+mn-ea"/>
            </a:endParaRPr>
          </a:p>
          <a:p>
            <a:r>
              <a:rPr lang="zh-CN" altLang="en-US" dirty="0"/>
              <a:t>建立的队列从左到右下标元素单调上升，权值单调递减，所存的元素即是有可能成为以当前枚举到的节点为右端点的窗口的最大值，则由于该队列权值单调递减，其队头就是符合条件的最大值。</a:t>
            </a:r>
            <a:endParaRPr lang="en-US" altLang="zh-CN" dirty="0"/>
          </a:p>
          <a:p>
            <a:r>
              <a:rPr lang="zh-CN" altLang="en-US" dirty="0"/>
              <a:t>那怎么维护这个队列使其内部的值是有效且单调的呢？</a:t>
            </a:r>
            <a:endParaRPr lang="en-US" altLang="zh-CN" dirty="0"/>
          </a:p>
          <a:p>
            <a:r>
              <a:rPr lang="zh-CN" altLang="en-US" dirty="0"/>
              <a:t>由于下标单调递增，首先判断队头的下标与当前的位置差值是否大于等于</a:t>
            </a:r>
            <a:r>
              <a:rPr lang="en-US" altLang="zh-CN" dirty="0"/>
              <a:t>k</a:t>
            </a:r>
            <a:r>
              <a:rPr lang="zh-CN" altLang="en-US" dirty="0"/>
              <a:t>；然后用当前值与队尾比较，将小于当前值的所有值通通弹出队列，再将当前值放进去。</a:t>
            </a:r>
            <a:endParaRPr lang="en-US" altLang="zh-CN" dirty="0"/>
          </a:p>
          <a:p>
            <a:r>
              <a:rPr lang="zh-CN" altLang="en-US" dirty="0"/>
              <a:t>为什么要这样维护？</a:t>
            </a:r>
            <a:endParaRPr lang="en-US" altLang="zh-CN" dirty="0"/>
          </a:p>
          <a:p>
            <a:r>
              <a:rPr lang="zh-CN" altLang="en-US" dirty="0"/>
              <a:t>如果满足第一个操作的条件，则说明该元素已经不在窗口范围内，应该弹出队列；如果满足第二个操作的条件，</a:t>
            </a:r>
            <a:r>
              <a:rPr lang="en-US" altLang="zh-CN" dirty="0"/>
              <a:t>A</a:t>
            </a:r>
            <a:r>
              <a:rPr lang="zh-CN" altLang="en-US" dirty="0"/>
              <a:t>元素下标小于和权值同时小于</a:t>
            </a:r>
            <a:r>
              <a:rPr lang="en-US" altLang="zh-CN" dirty="0"/>
              <a:t>B</a:t>
            </a:r>
            <a:r>
              <a:rPr lang="zh-CN" altLang="en-US" dirty="0"/>
              <a:t>元素，那么</a:t>
            </a:r>
            <a:r>
              <a:rPr lang="en-US" altLang="zh-CN" dirty="0"/>
              <a:t>A</a:t>
            </a:r>
            <a:r>
              <a:rPr lang="zh-CN" altLang="en-US" dirty="0"/>
              <a:t>元素于后续窗口的贡献一定是更劣的，即可弹出队列</a:t>
            </a:r>
            <a:endParaRPr lang="en-US" altLang="zh-CN" dirty="0"/>
          </a:p>
          <a:p>
            <a:endParaRPr lang="en-US" altLang="zh-CN" dirty="0"/>
          </a:p>
        </p:txBody>
      </p:sp>
    </p:spTree>
    <p:extLst>
      <p:ext uri="{BB962C8B-B14F-4D97-AF65-F5344CB8AC3E}">
        <p14:creationId xmlns:p14="http://schemas.microsoft.com/office/powerpoint/2010/main" val="3996184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5DCA61-8666-433F-657A-E3F2ACD1853F}"/>
              </a:ext>
            </a:extLst>
          </p:cNvPr>
          <p:cNvSpPr>
            <a:spLocks noGrp="1"/>
          </p:cNvSpPr>
          <p:nvPr>
            <p:ph type="title"/>
          </p:nvPr>
        </p:nvSpPr>
        <p:spPr>
          <a:xfrm>
            <a:off x="838200" y="72232"/>
            <a:ext cx="10515600" cy="1325563"/>
          </a:xfrm>
        </p:spPr>
        <p:txBody>
          <a:bodyPr/>
          <a:lstStyle/>
          <a:p>
            <a:r>
              <a:rPr lang="en-US" altLang="zh-CN" dirty="0"/>
              <a:t>A.</a:t>
            </a:r>
            <a:r>
              <a:rPr lang="zh-CN" altLang="en-US" dirty="0"/>
              <a:t>复习例题</a:t>
            </a:r>
            <a:r>
              <a:rPr lang="en-US" altLang="zh-CN" dirty="0"/>
              <a:t>.</a:t>
            </a:r>
            <a:r>
              <a:rPr lang="zh-CN" altLang="en-US" dirty="0"/>
              <a:t>滑动窗口问题</a:t>
            </a:r>
          </a:p>
        </p:txBody>
      </p:sp>
      <p:sp>
        <p:nvSpPr>
          <p:cNvPr id="3" name="内容占位符 2">
            <a:extLst>
              <a:ext uri="{FF2B5EF4-FFF2-40B4-BE49-F238E27FC236}">
                <a16:creationId xmlns:a16="http://schemas.microsoft.com/office/drawing/2014/main" id="{749D6635-B590-4B9F-48F6-013764BAC357}"/>
              </a:ext>
            </a:extLst>
          </p:cNvPr>
          <p:cNvSpPr>
            <a:spLocks noGrp="1"/>
          </p:cNvSpPr>
          <p:nvPr>
            <p:ph idx="1"/>
          </p:nvPr>
        </p:nvSpPr>
        <p:spPr>
          <a:xfrm>
            <a:off x="838200" y="3483980"/>
            <a:ext cx="10515600" cy="2946190"/>
          </a:xfrm>
        </p:spPr>
        <p:txBody>
          <a:bodyPr>
            <a:normAutofit/>
          </a:bodyPr>
          <a:lstStyle/>
          <a:p>
            <a:r>
              <a:rPr lang="zh-CN" altLang="en-US" dirty="0"/>
              <a:t>在这张图中，对于第一个操作，例如在第二个窗口到第三个窗口转换时，对于队列的维护，</a:t>
            </a:r>
            <a:r>
              <a:rPr lang="en-US" altLang="zh-CN" dirty="0"/>
              <a:t>16</a:t>
            </a:r>
            <a:r>
              <a:rPr lang="zh-CN" altLang="en-US" dirty="0"/>
              <a:t>此时已经脱离了窗口，于是将</a:t>
            </a:r>
            <a:r>
              <a:rPr lang="en-US" altLang="zh-CN" dirty="0"/>
              <a:t>16</a:t>
            </a:r>
            <a:r>
              <a:rPr lang="zh-CN" altLang="en-US" dirty="0"/>
              <a:t>从队头弹出</a:t>
            </a:r>
            <a:endParaRPr lang="en-US" altLang="zh-CN" dirty="0"/>
          </a:p>
          <a:p>
            <a:r>
              <a:rPr lang="zh-CN" altLang="en-US" dirty="0"/>
              <a:t>对于第二个操作，例如权值为</a:t>
            </a:r>
            <a:r>
              <a:rPr lang="en-US" altLang="zh-CN" dirty="0"/>
              <a:t>5</a:t>
            </a:r>
            <a:r>
              <a:rPr lang="zh-CN" altLang="en-US" dirty="0"/>
              <a:t>和</a:t>
            </a:r>
            <a:r>
              <a:rPr lang="en-US" altLang="zh-CN" dirty="0"/>
              <a:t>8</a:t>
            </a:r>
            <a:r>
              <a:rPr lang="zh-CN" altLang="en-US" dirty="0"/>
              <a:t>的元素，</a:t>
            </a:r>
            <a:r>
              <a:rPr lang="en-US" altLang="zh-CN" dirty="0"/>
              <a:t>8</a:t>
            </a:r>
            <a:r>
              <a:rPr lang="zh-CN" altLang="en-US" dirty="0"/>
              <a:t>在</a:t>
            </a:r>
            <a:r>
              <a:rPr lang="en-US" altLang="zh-CN" dirty="0"/>
              <a:t>5</a:t>
            </a:r>
            <a:r>
              <a:rPr lang="zh-CN" altLang="en-US" dirty="0"/>
              <a:t>之后，按照下标的顺序一定是在</a:t>
            </a:r>
            <a:r>
              <a:rPr lang="en-US" altLang="zh-CN" dirty="0"/>
              <a:t>5</a:t>
            </a:r>
            <a:r>
              <a:rPr lang="zh-CN" altLang="en-US" dirty="0"/>
              <a:t>之后出队的，而且其权值大于</a:t>
            </a:r>
            <a:r>
              <a:rPr lang="en-US" altLang="zh-CN" dirty="0"/>
              <a:t>5</a:t>
            </a:r>
            <a:r>
              <a:rPr lang="zh-CN" altLang="en-US" dirty="0"/>
              <a:t>，那么</a:t>
            </a:r>
            <a:r>
              <a:rPr lang="en-US" altLang="zh-CN" dirty="0"/>
              <a:t>5</a:t>
            </a:r>
            <a:r>
              <a:rPr lang="zh-CN" altLang="en-US" dirty="0"/>
              <a:t>就永远不可能成为后续窗口的最大值了，所以可以在枚举到</a:t>
            </a:r>
            <a:r>
              <a:rPr lang="en-US" altLang="zh-CN" dirty="0"/>
              <a:t>8</a:t>
            </a:r>
            <a:r>
              <a:rPr lang="zh-CN" altLang="en-US" dirty="0"/>
              <a:t>的时候就将</a:t>
            </a:r>
            <a:r>
              <a:rPr lang="en-US" altLang="zh-CN" dirty="0"/>
              <a:t>5</a:t>
            </a:r>
            <a:r>
              <a:rPr lang="zh-CN" altLang="en-US" dirty="0"/>
              <a:t>给</a:t>
            </a:r>
            <a:r>
              <a:rPr lang="zh-CN" altLang="en-US"/>
              <a:t>弹出队列了</a:t>
            </a:r>
            <a:endParaRPr lang="en-US" altLang="zh-CN" dirty="0"/>
          </a:p>
          <a:p>
            <a:endParaRPr lang="en-US" altLang="zh-CN" dirty="0"/>
          </a:p>
          <a:p>
            <a:pPr marL="0" indent="0">
              <a:buNone/>
            </a:pPr>
            <a:endParaRPr lang="en-US" altLang="zh-CN" dirty="0">
              <a:latin typeface="+mn-ea"/>
            </a:endParaRPr>
          </a:p>
          <a:p>
            <a:endParaRPr lang="en-US" altLang="zh-CN" dirty="0"/>
          </a:p>
        </p:txBody>
      </p:sp>
      <p:pic>
        <p:nvPicPr>
          <p:cNvPr id="7" name="图片 6">
            <a:extLst>
              <a:ext uri="{FF2B5EF4-FFF2-40B4-BE49-F238E27FC236}">
                <a16:creationId xmlns:a16="http://schemas.microsoft.com/office/drawing/2014/main" id="{65274F6A-7305-7C6B-E40C-43B19B2DE6A5}"/>
              </a:ext>
            </a:extLst>
          </p:cNvPr>
          <p:cNvPicPr>
            <a:picLocks noChangeAspect="1"/>
          </p:cNvPicPr>
          <p:nvPr/>
        </p:nvPicPr>
        <p:blipFill>
          <a:blip r:embed="rId2"/>
          <a:stretch>
            <a:fillRect/>
          </a:stretch>
        </p:blipFill>
        <p:spPr>
          <a:xfrm>
            <a:off x="838200" y="1193553"/>
            <a:ext cx="5397777" cy="1797142"/>
          </a:xfrm>
          <a:prstGeom prst="rect">
            <a:avLst/>
          </a:prstGeom>
        </p:spPr>
      </p:pic>
    </p:spTree>
    <p:extLst>
      <p:ext uri="{BB962C8B-B14F-4D97-AF65-F5344CB8AC3E}">
        <p14:creationId xmlns:p14="http://schemas.microsoft.com/office/powerpoint/2010/main" val="25279566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TotalTime>
  <Words>3352</Words>
  <Application>Microsoft Office PowerPoint</Application>
  <PresentationFormat>宽屏</PresentationFormat>
  <Paragraphs>187</Paragraphs>
  <Slides>41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41</vt:i4>
      </vt:variant>
    </vt:vector>
  </HeadingPairs>
  <TitlesOfParts>
    <vt:vector size="52" baseType="lpstr">
      <vt:lpstr>-apple-system</vt:lpstr>
      <vt:lpstr>KaTeX_Main</vt:lpstr>
      <vt:lpstr>KaTeX_Math</vt:lpstr>
      <vt:lpstr>Monda</vt:lpstr>
      <vt:lpstr>等线</vt:lpstr>
      <vt:lpstr>等线 Light</vt:lpstr>
      <vt:lpstr>Arial</vt:lpstr>
      <vt:lpstr>Cambria Math</vt:lpstr>
      <vt:lpstr>Merriweather</vt:lpstr>
      <vt:lpstr>Verdana</vt:lpstr>
      <vt:lpstr>Office 主题​​</vt:lpstr>
      <vt:lpstr>单调队列/单调栈复习</vt:lpstr>
      <vt:lpstr>写在前面</vt:lpstr>
      <vt:lpstr>什么是单调队列/单调栈？</vt:lpstr>
      <vt:lpstr>A.复习例题.滑动窗口问题</vt:lpstr>
      <vt:lpstr>A.复习例题.滑动窗口问题</vt:lpstr>
      <vt:lpstr>A.复习例题.滑动窗口问题</vt:lpstr>
      <vt:lpstr>A.复习例题.滑动窗口问题</vt:lpstr>
      <vt:lpstr>A.复习例题.滑动窗口问题</vt:lpstr>
      <vt:lpstr>A.复习例题.滑动窗口问题</vt:lpstr>
      <vt:lpstr>A.复习例题.滑动窗口</vt:lpstr>
      <vt:lpstr>B.单调栈模板例题</vt:lpstr>
      <vt:lpstr>B.单调栈模板例题</vt:lpstr>
      <vt:lpstr>C.理想的正方形</vt:lpstr>
      <vt:lpstr>C.理想的正方形</vt:lpstr>
      <vt:lpstr>C.理想的正方形</vt:lpstr>
      <vt:lpstr>D.寻找段落</vt:lpstr>
      <vt:lpstr>D.寻找段落</vt:lpstr>
      <vt:lpstr>J.Feel Good</vt:lpstr>
      <vt:lpstr>J.Feel Good</vt:lpstr>
      <vt:lpstr>*Crossnews</vt:lpstr>
      <vt:lpstr>*Crossnews</vt:lpstr>
      <vt:lpstr>单调队列/单调栈 优化dp</vt:lpstr>
      <vt:lpstr>琪露诺</vt:lpstr>
      <vt:lpstr>琪露诺</vt:lpstr>
      <vt:lpstr>E.跳房子</vt:lpstr>
      <vt:lpstr>E.跳房子</vt:lpstr>
      <vt:lpstr>一些简单题</vt:lpstr>
      <vt:lpstr>多重背包</vt:lpstr>
      <vt:lpstr>多重背包</vt:lpstr>
      <vt:lpstr>多重背包 (强化版)</vt:lpstr>
      <vt:lpstr>多重背包 (强化版)</vt:lpstr>
      <vt:lpstr>*多重背包（二次强化版）</vt:lpstr>
      <vt:lpstr>*多重背包（二次强化版）</vt:lpstr>
      <vt:lpstr>*多重背包（二次强化版）</vt:lpstr>
      <vt:lpstr>I.Dividing</vt:lpstr>
      <vt:lpstr>I.Dividing</vt:lpstr>
      <vt:lpstr>I.Dividing</vt:lpstr>
      <vt:lpstr>最长上升子序列</vt:lpstr>
      <vt:lpstr>最长上升子序列</vt:lpstr>
      <vt:lpstr>最长上升子序列</vt:lpstr>
      <vt:lpstr>感谢聆听</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单调队列/单调栈复习</dc:title>
  <dc:creator>梁 思源</dc:creator>
  <cp:lastModifiedBy>2073335023@qq.com</cp:lastModifiedBy>
  <cp:revision>13</cp:revision>
  <dcterms:created xsi:type="dcterms:W3CDTF">2023-07-17T16:03:45Z</dcterms:created>
  <dcterms:modified xsi:type="dcterms:W3CDTF">2023-07-20T04:08:07Z</dcterms:modified>
</cp:coreProperties>
</file>