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5" r:id="rId2"/>
    <p:sldId id="387" r:id="rId3"/>
    <p:sldId id="388" r:id="rId4"/>
    <p:sldId id="389" r:id="rId5"/>
    <p:sldId id="406" r:id="rId6"/>
    <p:sldId id="411" r:id="rId7"/>
    <p:sldId id="390" r:id="rId8"/>
    <p:sldId id="391" r:id="rId9"/>
    <p:sldId id="392" r:id="rId10"/>
    <p:sldId id="393" r:id="rId11"/>
    <p:sldId id="394" r:id="rId12"/>
    <p:sldId id="395" r:id="rId13"/>
    <p:sldId id="401" r:id="rId14"/>
    <p:sldId id="396" r:id="rId15"/>
    <p:sldId id="423" r:id="rId16"/>
    <p:sldId id="399" r:id="rId17"/>
    <p:sldId id="402" r:id="rId18"/>
    <p:sldId id="424" r:id="rId19"/>
    <p:sldId id="404" r:id="rId20"/>
    <p:sldId id="405" r:id="rId21"/>
    <p:sldId id="425" r:id="rId22"/>
    <p:sldId id="408" r:id="rId23"/>
    <p:sldId id="407" r:id="rId24"/>
    <p:sldId id="426" r:id="rId25"/>
    <p:sldId id="409" r:id="rId26"/>
    <p:sldId id="410" r:id="rId27"/>
    <p:sldId id="427" r:id="rId28"/>
    <p:sldId id="412" r:id="rId29"/>
    <p:sldId id="414" r:id="rId30"/>
    <p:sldId id="415" r:id="rId31"/>
    <p:sldId id="418" r:id="rId32"/>
    <p:sldId id="413" r:id="rId33"/>
    <p:sldId id="416" r:id="rId34"/>
    <p:sldId id="417" r:id="rId35"/>
    <p:sldId id="421" r:id="rId36"/>
    <p:sldId id="422" r:id="rId37"/>
    <p:sldId id="430" r:id="rId38"/>
    <p:sldId id="429" r:id="rId39"/>
    <p:sldId id="431" r:id="rId40"/>
    <p:sldId id="432" r:id="rId41"/>
  </p:sldIdLst>
  <p:sldSz cx="9144000" cy="6858000" type="screen4x3"/>
  <p:notesSz cx="6858000" cy="9144000"/>
  <p:custDataLst>
    <p:tags r:id="rId43"/>
  </p:custDataLst>
  <p:defaultTextStyle>
    <a:defPPr>
      <a:defRPr lang="zh-CN"/>
    </a:defPPr>
    <a:lvl1pPr algn="l" rtl="0" fontAlgn="base">
      <a:spcBef>
        <a:spcPct val="0"/>
      </a:spcBef>
      <a:spcAft>
        <a:spcPct val="0"/>
      </a:spcAft>
      <a:defRPr sz="2400" b="1" kern="1200">
        <a:solidFill>
          <a:schemeClr val="tx1"/>
        </a:solidFill>
        <a:latin typeface="Arial" charset="0"/>
        <a:ea typeface="宋体" charset="-122"/>
        <a:cs typeface="+mn-cs"/>
      </a:defRPr>
    </a:lvl1pPr>
    <a:lvl2pPr marL="457200" algn="l" rtl="0" fontAlgn="base">
      <a:spcBef>
        <a:spcPct val="0"/>
      </a:spcBef>
      <a:spcAft>
        <a:spcPct val="0"/>
      </a:spcAft>
      <a:defRPr sz="2400" b="1" kern="1200">
        <a:solidFill>
          <a:schemeClr val="tx1"/>
        </a:solidFill>
        <a:latin typeface="Arial" charset="0"/>
        <a:ea typeface="宋体" charset="-122"/>
        <a:cs typeface="+mn-cs"/>
      </a:defRPr>
    </a:lvl2pPr>
    <a:lvl3pPr marL="914400" algn="l" rtl="0" fontAlgn="base">
      <a:spcBef>
        <a:spcPct val="0"/>
      </a:spcBef>
      <a:spcAft>
        <a:spcPct val="0"/>
      </a:spcAft>
      <a:defRPr sz="2400" b="1" kern="1200">
        <a:solidFill>
          <a:schemeClr val="tx1"/>
        </a:solidFill>
        <a:latin typeface="Arial" charset="0"/>
        <a:ea typeface="宋体" charset="-122"/>
        <a:cs typeface="+mn-cs"/>
      </a:defRPr>
    </a:lvl3pPr>
    <a:lvl4pPr marL="1371600" algn="l" rtl="0" fontAlgn="base">
      <a:spcBef>
        <a:spcPct val="0"/>
      </a:spcBef>
      <a:spcAft>
        <a:spcPct val="0"/>
      </a:spcAft>
      <a:defRPr sz="2400" b="1" kern="1200">
        <a:solidFill>
          <a:schemeClr val="tx1"/>
        </a:solidFill>
        <a:latin typeface="Arial" charset="0"/>
        <a:ea typeface="宋体" charset="-122"/>
        <a:cs typeface="+mn-cs"/>
      </a:defRPr>
    </a:lvl4pPr>
    <a:lvl5pPr marL="1828800" algn="l" rtl="0" fontAlgn="base">
      <a:spcBef>
        <a:spcPct val="0"/>
      </a:spcBef>
      <a:spcAft>
        <a:spcPct val="0"/>
      </a:spcAft>
      <a:defRPr sz="2400" b="1" kern="1200">
        <a:solidFill>
          <a:schemeClr val="tx1"/>
        </a:solidFill>
        <a:latin typeface="Arial" charset="0"/>
        <a:ea typeface="宋体" charset="-122"/>
        <a:cs typeface="+mn-cs"/>
      </a:defRPr>
    </a:lvl5pPr>
    <a:lvl6pPr marL="2286000" algn="l" defTabSz="914400" rtl="0" eaLnBrk="1" latinLnBrk="0" hangingPunct="1">
      <a:defRPr sz="2400" b="1" kern="1200">
        <a:solidFill>
          <a:schemeClr val="tx1"/>
        </a:solidFill>
        <a:latin typeface="Arial" charset="0"/>
        <a:ea typeface="宋体" charset="-122"/>
        <a:cs typeface="+mn-cs"/>
      </a:defRPr>
    </a:lvl6pPr>
    <a:lvl7pPr marL="2743200" algn="l" defTabSz="914400" rtl="0" eaLnBrk="1" latinLnBrk="0" hangingPunct="1">
      <a:defRPr sz="2400" b="1" kern="1200">
        <a:solidFill>
          <a:schemeClr val="tx1"/>
        </a:solidFill>
        <a:latin typeface="Arial" charset="0"/>
        <a:ea typeface="宋体" charset="-122"/>
        <a:cs typeface="+mn-cs"/>
      </a:defRPr>
    </a:lvl7pPr>
    <a:lvl8pPr marL="3200400" algn="l" defTabSz="914400" rtl="0" eaLnBrk="1" latinLnBrk="0" hangingPunct="1">
      <a:defRPr sz="2400" b="1" kern="1200">
        <a:solidFill>
          <a:schemeClr val="tx1"/>
        </a:solidFill>
        <a:latin typeface="Arial" charset="0"/>
        <a:ea typeface="宋体" charset="-122"/>
        <a:cs typeface="+mn-cs"/>
      </a:defRPr>
    </a:lvl8pPr>
    <a:lvl9pPr marL="3657600" algn="l" defTabSz="914400" rtl="0" eaLnBrk="1" latinLnBrk="0" hangingPunct="1">
      <a:defRPr sz="2400" b="1"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FF0000"/>
    <a:srgbClr val="009AD0"/>
    <a:srgbClr val="990000"/>
    <a:srgbClr val="0066FF"/>
    <a:srgbClr val="6699FF"/>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p:cViewPr varScale="1">
        <p:scale>
          <a:sx n="81" d="100"/>
          <a:sy n="81" d="100"/>
        </p:scale>
        <p:origin x="1733"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200" b="0">
                <a:ea typeface="宋体" pitchFamily="2" charset="-122"/>
              </a:defRPr>
            </a:lvl1pPr>
          </a:lstStyle>
          <a:p>
            <a:pPr>
              <a:defRPr/>
            </a:pPr>
            <a:endParaRPr lang="en-US" altLang="zh-CN"/>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ea typeface="宋体" pitchFamily="2"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ea typeface="宋体" pitchFamily="2" charset="-122"/>
              </a:defRPr>
            </a:lvl1pPr>
          </a:lstStyle>
          <a:p>
            <a:pPr>
              <a:defRPr/>
            </a:pPr>
            <a:endParaRPr lang="en-US" altLang="zh-CN"/>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ea typeface="宋体" pitchFamily="2" charset="-122"/>
              </a:defRPr>
            </a:lvl1pPr>
          </a:lstStyle>
          <a:p>
            <a:pPr>
              <a:defRPr/>
            </a:pPr>
            <a:fld id="{72BAF29A-9DC1-439D-888A-0D5149918C7A}" type="slidenum">
              <a:rPr lang="en-US" altLang="zh-CN"/>
              <a:pPr>
                <a:defRPr/>
              </a:pPr>
              <a:t>‹#›</a:t>
            </a:fld>
            <a:endParaRPr lang="en-US" altLang="zh-CN"/>
          </a:p>
        </p:txBody>
      </p:sp>
    </p:spTree>
    <p:extLst>
      <p:ext uri="{BB962C8B-B14F-4D97-AF65-F5344CB8AC3E}">
        <p14:creationId xmlns:p14="http://schemas.microsoft.com/office/powerpoint/2010/main" val="21762395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10</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550772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11</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40455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12</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165840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13</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8482146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14</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063007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15</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5048141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16</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2523421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17</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79604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18</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282841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19</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354711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1825620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20</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824134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21</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40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22</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53024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23</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70611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24</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9747676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25</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8066197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26</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6663433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27</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233948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28</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233563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29</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159363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78165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30</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604821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31</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9517096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32</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7387632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33</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85456728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34</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2701400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35</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463377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36</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4011025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37</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763289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38</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0538439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39</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18204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4</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487895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40</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84720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5</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319358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6</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194340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7</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345590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8</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559702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D191452F-EADE-414A-9860-8EA4B739F2D8}" type="slidenum">
              <a:rPr lang="en-US" altLang="zh-CN" smtClean="0">
                <a:ea typeface="宋体" charset="-122"/>
              </a:rPr>
              <a:pPr/>
              <a:t>9</a:t>
            </a:fld>
            <a:endParaRPr lang="en-US" altLang="zh-CN">
              <a:ea typeface="宋体" charset="-122"/>
            </a:endParaRPr>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zh-CN" altLang="zh-CN">
              <a:ea typeface="宋体" charset="-122"/>
            </a:endParaRPr>
          </a:p>
        </p:txBody>
      </p:sp>
    </p:spTree>
    <p:extLst>
      <p:ext uri="{BB962C8B-B14F-4D97-AF65-F5344CB8AC3E}">
        <p14:creationId xmlns:p14="http://schemas.microsoft.com/office/powerpoint/2010/main" val="282137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0419C82-CEE0-4CFE-8D4C-C92D0B120231}" type="slidenum">
              <a:rPr lang="en-US" altLang="zh-CN"/>
              <a:pPr>
                <a:defRPr/>
              </a:pPr>
              <a:t>‹#›</a:t>
            </a:fld>
            <a:endParaRPr lang="en-US" altLang="zh-CN"/>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3705EF-B371-47D8-A60B-2079DE148F08}" type="slidenum">
              <a:rPr lang="en-US" altLang="zh-CN"/>
              <a:pPr>
                <a:defRPr/>
              </a:pPr>
              <a:t>‹#›</a:t>
            </a:fld>
            <a:endParaRPr lang="en-US" altLang="zh-CN"/>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EC91DFB-7D76-4C8E-9B83-1401CC02E3E2}" type="slidenum">
              <a:rPr lang="en-US" altLang="zh-CN"/>
              <a:pPr>
                <a:defRPr/>
              </a:pPr>
              <a:t>‹#›</a:t>
            </a:fld>
            <a:endParaRPr lang="en-US" altLang="zh-CN"/>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6FD3609-ED32-4C4E-AAB3-AA3F85748940}" type="slidenum">
              <a:rPr lang="en-US" altLang="zh-CN"/>
              <a:pPr>
                <a:defRPr/>
              </a:pPr>
              <a:t>‹#›</a:t>
            </a:fld>
            <a:endParaRPr lang="en-US" altLang="zh-CN"/>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203B964-CA5C-49EB-B7EA-D975F61312E3}" type="slidenum">
              <a:rPr lang="en-US" altLang="zh-CN"/>
              <a:pPr>
                <a:defRPr/>
              </a:pPr>
              <a:t>‹#›</a:t>
            </a:fld>
            <a:endParaRPr lang="en-US" altLang="zh-CN"/>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9BBF811-EC76-4EC7-9BA4-E18B39C115CA}" type="slidenum">
              <a:rPr lang="en-US" altLang="zh-CN"/>
              <a:pPr>
                <a:defRPr/>
              </a:pPr>
              <a:t>‹#›</a:t>
            </a:fld>
            <a:endParaRPr lang="en-US" altLang="zh-CN"/>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D5C110A-2DF1-452E-8891-2C1C022122FF}" type="slidenum">
              <a:rPr lang="en-US" altLang="zh-CN"/>
              <a:pPr>
                <a:defRPr/>
              </a:pPr>
              <a:t>‹#›</a:t>
            </a:fld>
            <a:endParaRPr lang="en-US" altLang="zh-CN"/>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340A581-665A-4F7F-AFB0-9454A67F44EF}" type="slidenum">
              <a:rPr lang="en-US" altLang="zh-CN"/>
              <a:pPr>
                <a:defRPr/>
              </a:pPr>
              <a:t>‹#›</a:t>
            </a:fld>
            <a:endParaRPr lang="en-US" altLang="zh-CN"/>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5DC227-4A15-40DD-AD2F-4A7A9EEA710E}" type="slidenum">
              <a:rPr lang="en-US" altLang="zh-CN"/>
              <a:pPr>
                <a:defRPr/>
              </a:pPr>
              <a:t>‹#›</a:t>
            </a:fld>
            <a:endParaRPr lang="en-US" altLang="zh-CN"/>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4C2C427-6A7B-42AC-BECB-C04219790FB8}" type="slidenum">
              <a:rPr lang="en-US" altLang="zh-CN"/>
              <a:pPr>
                <a:defRPr/>
              </a:pPr>
              <a:t>‹#›</a:t>
            </a:fld>
            <a:endParaRPr lang="en-US" altLang="zh-CN"/>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8723B6C-162A-449E-9780-D42D5D6815D6}" type="slidenum">
              <a:rPr lang="en-US" altLang="zh-CN"/>
              <a:pPr>
                <a:defRPr/>
              </a:pPr>
              <a:t>‹#›</a:t>
            </a:fld>
            <a:endParaRPr lang="en-US" altLang="zh-CN"/>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b="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b="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b="0">
                <a:ea typeface="宋体" pitchFamily="2" charset="-122"/>
              </a:defRPr>
            </a:lvl1pPr>
          </a:lstStyle>
          <a:p>
            <a:pPr>
              <a:defRPr/>
            </a:pPr>
            <a:fld id="{1EAB46ED-AF46-4185-8F8F-3A911233B50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luogu.com.cn/problem/P3811"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luogu.com.cn/problem/P3811"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luogu.com.cn/problem/P3807"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https://www.luogu.com.cn/problem/P3807"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www.luogu.com.cn/problem/P8807"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luogu.com.cn/problem/P8807"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hyperlink" Target="https://www.luogu.com.cn/problem/P5505" TargetMode="Externa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hyperlink" Target="https://www.luogu.com.cn/problem/P5505"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www.luogu.com.cn/problem/P1595"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hyperlink" Target="https://www.luogu.com.cn/problem/P1595"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luogu.com.cn/problem/P1850"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hyperlink" Target="https://www.luogu.com.cn/problem/P1850"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hyperlink" Target="https://www.luogu.com.cn/problem/P1850"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hyperlink" Target="https://www.luogu.com.cn/problem/P1850"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115616" y="1772816"/>
            <a:ext cx="6912768" cy="1080120"/>
          </a:xfrm>
          <a:prstGeom prst="rect">
            <a:avLst/>
          </a:prstGeom>
          <a:noFill/>
          <a:ln w="9525">
            <a:noFill/>
            <a:miter lim="800000"/>
            <a:headEnd/>
            <a:tailEnd/>
          </a:ln>
        </p:spPr>
        <p:txBody>
          <a:bodyPr anchor="ctr"/>
          <a:lstStyle/>
          <a:p>
            <a:pPr algn="ctr">
              <a:spcBef>
                <a:spcPct val="20000"/>
              </a:spcBef>
            </a:pPr>
            <a:r>
              <a:rPr lang="zh-CN" altLang="en-US" sz="5400" dirty="0">
                <a:solidFill>
                  <a:srgbClr val="0070C0"/>
                </a:solidFill>
              </a:rPr>
              <a:t>组合数学与概率期望</a:t>
            </a:r>
          </a:p>
        </p:txBody>
      </p:sp>
      <p:sp>
        <p:nvSpPr>
          <p:cNvPr id="9" name="TextBox 12"/>
          <p:cNvSpPr txBox="1">
            <a:spLocks noChangeArrowheads="1"/>
          </p:cNvSpPr>
          <p:nvPr/>
        </p:nvSpPr>
        <p:spPr bwMode="auto">
          <a:xfrm>
            <a:off x="683568" y="3861048"/>
            <a:ext cx="7622053" cy="461665"/>
          </a:xfrm>
          <a:prstGeom prst="rect">
            <a:avLst/>
          </a:prstGeom>
          <a:noFill/>
          <a:ln w="9525">
            <a:noFill/>
            <a:miter lim="800000"/>
            <a:headEnd/>
            <a:tailEnd/>
          </a:ln>
        </p:spPr>
        <p:txBody>
          <a:bodyPr wrap="square">
            <a:spAutoFit/>
          </a:bodyPr>
          <a:lstStyle/>
          <a:p>
            <a:pPr algn="ctr">
              <a:spcBef>
                <a:spcPct val="20000"/>
              </a:spcBef>
            </a:pPr>
            <a:r>
              <a:rPr lang="en-US" altLang="zh-CN" b="0" dirty="0">
                <a:solidFill>
                  <a:srgbClr val="0070C0"/>
                </a:solidFill>
              </a:rPr>
              <a:t>2023.7.31</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费马小定理</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088538"/>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当</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latin typeface="Cambria Math" panose="02040503050406030204" pitchFamily="18" charset="0"/>
                  </a:rPr>
                  <a:t>为质数时，对任意自然数</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latin typeface="Cambria Math" panose="02040503050406030204" pitchFamily="18" charset="0"/>
                  </a:rPr>
                  <a:t>，等式</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𝒂</m:t>
                          </m:r>
                        </m:e>
                        <m:sup>
                          <m:r>
                            <a:rPr lang="en-US" altLang="zh-CN" sz="2200" b="1" i="1" smtClean="0">
                              <a:solidFill>
                                <a:srgbClr val="0070C0"/>
                              </a:solidFill>
                              <a:latin typeface="Cambria Math" panose="02040503050406030204" pitchFamily="18" charset="0"/>
                            </a:rPr>
                            <m:t>𝒑</m:t>
                          </m:r>
                        </m:sup>
                      </m:sSup>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𝒂</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𝒑</m:t>
                      </m:r>
                      <m:r>
                        <a:rPr lang="en-US" altLang="zh-CN" sz="2200" b="1" i="1" smtClean="0">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endParaRPr>
              </a:p>
              <a:p>
                <a:pPr algn="just">
                  <a:spcBef>
                    <a:spcPct val="20000"/>
                  </a:spcBef>
                </a:pPr>
                <a:r>
                  <a:rPr lang="zh-CN" altLang="en-US" sz="2200" dirty="0">
                    <a:solidFill>
                      <a:srgbClr val="0070C0"/>
                    </a:solidFill>
                  </a:rPr>
                  <a:t>恒成立。</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因此，当</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rPr>
                  <a:t>与</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rPr>
                  <a:t>互质时，我们可以得到恒等式</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𝒂</m:t>
                          </m:r>
                        </m:e>
                        <m:sup>
                          <m:r>
                            <a:rPr lang="en-US" altLang="zh-CN" sz="2200" b="1" i="1" smtClean="0">
                              <a:solidFill>
                                <a:srgbClr val="0070C0"/>
                              </a:solidFill>
                              <a:latin typeface="Cambria Math" panose="02040503050406030204" pitchFamily="18" charset="0"/>
                            </a:rPr>
                            <m:t>𝒑</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𝟐</m:t>
                          </m:r>
                        </m:sup>
                      </m:s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𝒂</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𝒑</m:t>
                      </m:r>
                      <m:r>
                        <a:rPr lang="en-US" altLang="zh-CN" sz="2200" b="1" i="1" smtClean="0">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endParaRPr>
              </a:p>
              <a:p>
                <a:pPr algn="just">
                  <a:spcBef>
                    <a:spcPct val="20000"/>
                  </a:spcBef>
                </a:pPr>
                <a:r>
                  <a:rPr lang="zh-CN" altLang="en-US" sz="2200" dirty="0">
                    <a:solidFill>
                      <a:srgbClr val="0070C0"/>
                    </a:solidFill>
                  </a:rPr>
                  <a:t>即</a:t>
                </a:r>
                <a14:m>
                  <m:oMath xmlns:m="http://schemas.openxmlformats.org/officeDocument/2006/math">
                    <m:r>
                      <a:rPr lang="en-US" altLang="zh-CN" sz="2200" b="1" i="1" smtClean="0">
                        <a:solidFill>
                          <a:srgbClr val="0070C0"/>
                        </a:solidFill>
                        <a:latin typeface="Cambria Math" panose="02040503050406030204" pitchFamily="18" charset="0"/>
                      </a:rPr>
                      <m:t>𝒙</m:t>
                    </m:r>
                    <m:r>
                      <a:rPr lang="en-US" altLang="zh-CN" sz="2200" b="1" i="1" smtClean="0">
                        <a:solidFill>
                          <a:srgbClr val="0070C0"/>
                        </a:solidFill>
                        <a:latin typeface="Cambria Math" panose="02040503050406030204" pitchFamily="18" charset="0"/>
                      </a:rPr>
                      <m:t>=</m:t>
                    </m:r>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𝒂</m:t>
                        </m:r>
                      </m:e>
                      <m:sup>
                        <m:r>
                          <a:rPr lang="en-US" altLang="zh-CN" sz="2200" b="1" i="1" smtClean="0">
                            <a:solidFill>
                              <a:srgbClr val="0070C0"/>
                            </a:solidFill>
                            <a:latin typeface="Cambria Math" panose="02040503050406030204" pitchFamily="18" charset="0"/>
                          </a:rPr>
                          <m:t>𝒑</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𝟐</m:t>
                        </m:r>
                      </m:sup>
                    </m:sSup>
                  </m:oMath>
                </a14:m>
                <a:r>
                  <a:rPr lang="zh-CN" altLang="en-US" sz="2200" dirty="0">
                    <a:solidFill>
                      <a:srgbClr val="0070C0"/>
                    </a:solidFill>
                  </a:rPr>
                  <a:t>。</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当</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rPr>
                  <a:t>较大时，直接暴力求</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不太现实，此时可以考虑快速幂运算，可以较快求出</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088538"/>
              </a:xfrm>
              <a:prstGeom prst="rect">
                <a:avLst/>
              </a:prstGeom>
              <a:blipFill>
                <a:blip r:embed="rId3"/>
                <a:stretch>
                  <a:fillRect l="-1040" t="-1972" r="-1040" b="-236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326190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线性递推</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826689"/>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当要求一连串数的逆元，需要线性时间内求出来时，上述两种方法就显得比较慢，此时就可以用线性递推。</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设</a:t>
                </a:r>
                <a14:m>
                  <m:oMath xmlns:m="http://schemas.openxmlformats.org/officeDocument/2006/math">
                    <m:r>
                      <a:rPr lang="en-US" altLang="zh-CN" sz="2200" b="1" i="1" smtClean="0">
                        <a:solidFill>
                          <a:srgbClr val="0070C0"/>
                        </a:solidFill>
                        <a:latin typeface="Cambria Math" panose="02040503050406030204" pitchFamily="18" charset="0"/>
                      </a:rPr>
                      <m:t>𝒑</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𝒌𝒊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𝒓</m:t>
                    </m:r>
                    <m:r>
                      <a:rPr lang="zh-CN" altLang="en-US" sz="2200" i="1">
                        <a:solidFill>
                          <a:srgbClr val="0070C0"/>
                        </a:solidFill>
                        <a:latin typeface="Cambria Math" panose="02040503050406030204" pitchFamily="18" charset="0"/>
                      </a:rPr>
                      <m:t>（</m:t>
                    </m:r>
                  </m:oMath>
                </a14:m>
                <a:r>
                  <a:rPr lang="zh-CN" altLang="en-US" sz="2200" dirty="0">
                    <a:solidFill>
                      <a:srgbClr val="0070C0"/>
                    </a:solidFill>
                  </a:rPr>
                  <a:t>即</a:t>
                </a:r>
                <a14:m>
                  <m:oMath xmlns:m="http://schemas.openxmlformats.org/officeDocument/2006/math">
                    <m:r>
                      <a:rPr lang="en-US" altLang="zh-CN" sz="2200" i="1" dirty="0" smtClean="0">
                        <a:solidFill>
                          <a:srgbClr val="0070C0"/>
                        </a:solidFill>
                        <a:latin typeface="Cambria Math" panose="02040503050406030204" pitchFamily="18" charset="0"/>
                      </a:rPr>
                      <m:t>𝑘</m:t>
                    </m:r>
                  </m:oMath>
                </a14:m>
                <a:r>
                  <a:rPr lang="zh-CN" altLang="en-US" sz="2200" dirty="0">
                    <a:solidFill>
                      <a:srgbClr val="0070C0"/>
                    </a:solidFill>
                  </a:rPr>
                  <a:t>为</a:t>
                </a:r>
                <a14:m>
                  <m:oMath xmlns:m="http://schemas.openxmlformats.org/officeDocument/2006/math">
                    <m:f>
                      <m:fPr>
                        <m:ctrlPr>
                          <a:rPr lang="en-US" altLang="zh-CN" sz="2200"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𝒑</m:t>
                        </m:r>
                      </m:num>
                      <m:den>
                        <m:r>
                          <a:rPr lang="en-US" altLang="zh-CN" sz="2200" b="1" i="1" smtClean="0">
                            <a:solidFill>
                              <a:srgbClr val="0070C0"/>
                            </a:solidFill>
                            <a:latin typeface="Cambria Math" panose="02040503050406030204" pitchFamily="18" charset="0"/>
                          </a:rPr>
                          <m:t>𝒊</m:t>
                        </m:r>
                      </m:den>
                    </m:f>
                    <m:r>
                      <a:rPr lang="zh-CN" altLang="en-US" sz="2200" i="1">
                        <a:solidFill>
                          <a:srgbClr val="0070C0"/>
                        </a:solidFill>
                        <a:latin typeface="Cambria Math" panose="02040503050406030204" pitchFamily="18" charset="0"/>
                      </a:rPr>
                      <m:t>的</m:t>
                    </m:r>
                  </m:oMath>
                </a14:m>
                <a:r>
                  <a:rPr lang="zh-CN" altLang="en-US" sz="2200" dirty="0">
                    <a:solidFill>
                      <a:srgbClr val="0070C0"/>
                    </a:solidFill>
                  </a:rPr>
                  <a:t>商，</a:t>
                </a:r>
                <a14:m>
                  <m:oMath xmlns:m="http://schemas.openxmlformats.org/officeDocument/2006/math">
                    <m:r>
                      <a:rPr lang="en-US" altLang="zh-CN" sz="2200" i="1" dirty="0" smtClean="0">
                        <a:solidFill>
                          <a:srgbClr val="0070C0"/>
                        </a:solidFill>
                        <a:latin typeface="Cambria Math" panose="02040503050406030204" pitchFamily="18" charset="0"/>
                      </a:rPr>
                      <m:t>𝑟</m:t>
                    </m:r>
                  </m:oMath>
                </a14:m>
                <a:r>
                  <a:rPr lang="zh-CN" altLang="en-US" sz="2200" dirty="0">
                    <a:solidFill>
                      <a:srgbClr val="0070C0"/>
                    </a:solidFill>
                  </a:rPr>
                  <a:t>为余数），则</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𝒌𝒊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𝒓</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𝟎</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𝒑</m:t>
                      </m:r>
                      <m:r>
                        <a:rPr lang="en-US" altLang="zh-CN" sz="2200" b="1" i="1" smtClean="0">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endParaRPr>
              </a:p>
              <a:p>
                <a:pPr algn="just">
                  <a:spcBef>
                    <a:spcPct val="20000"/>
                  </a:spcBef>
                </a:pPr>
                <a:r>
                  <a:rPr lang="zh-CN" altLang="en-US" sz="2200" dirty="0">
                    <a:solidFill>
                      <a:srgbClr val="0070C0"/>
                    </a:solidFill>
                  </a:rPr>
                  <a:t>乘以</a:t>
                </a:r>
                <a14:m>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𝒊</m:t>
                        </m:r>
                      </m:e>
                      <m: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p>
                    </m:sSup>
                  </m:oMath>
                </a14:m>
                <a:r>
                  <a:rPr lang="zh-CN" altLang="en-US" sz="2200" dirty="0">
                    <a:solidFill>
                      <a:srgbClr val="0070C0"/>
                    </a:solidFill>
                  </a:rPr>
                  <a:t>与</a:t>
                </a:r>
                <a14:m>
                  <m:oMath xmlns:m="http://schemas.openxmlformats.org/officeDocument/2006/math">
                    <m:sSup>
                      <m:sSupPr>
                        <m:ctrlPr>
                          <a:rPr lang="en-US" altLang="zh-CN" sz="2200" b="1" i="1" dirty="0" smtClean="0">
                            <a:solidFill>
                              <a:srgbClr val="0070C0"/>
                            </a:solidFill>
                            <a:latin typeface="Cambria Math" panose="02040503050406030204" pitchFamily="18" charset="0"/>
                          </a:rPr>
                        </m:ctrlPr>
                      </m:sSupPr>
                      <m:e>
                        <m:r>
                          <a:rPr lang="en-US" altLang="zh-CN" sz="2200" b="1" i="1" dirty="0" smtClean="0">
                            <a:solidFill>
                              <a:srgbClr val="0070C0"/>
                            </a:solidFill>
                            <a:latin typeface="Cambria Math" panose="02040503050406030204" pitchFamily="18" charset="0"/>
                          </a:rPr>
                          <m:t>𝒓</m:t>
                        </m:r>
                      </m:e>
                      <m:sup>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p>
                    </m:sSup>
                  </m:oMath>
                </a14:m>
                <a:r>
                  <a:rPr lang="zh-CN" altLang="en-US" sz="2200" dirty="0">
                    <a:solidFill>
                      <a:srgbClr val="0070C0"/>
                    </a:solidFill>
                  </a:rPr>
                  <a:t>后移项得</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𝒊</m:t>
                          </m:r>
                        </m:e>
                        <m: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p>
                      </m:sSup>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𝒌</m:t>
                      </m:r>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r>
                            <a:rPr lang="en-US" altLang="zh-CN" sz="2200" b="1" i="1" smtClean="0">
                              <a:solidFill>
                                <a:srgbClr val="0070C0"/>
                              </a:solidFill>
                              <a:latin typeface="Cambria Math" panose="02040503050406030204" pitchFamily="18" charset="0"/>
                              <a:ea typeface="Cambria Math" panose="02040503050406030204" pitchFamily="18" charset="0"/>
                            </a:rPr>
                            <m:t>𝒓</m:t>
                          </m:r>
                        </m:e>
                        <m:sup>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sup>
                      </m:sSup>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m:t>
                      </m:r>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i="1">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𝒑</m:t>
                      </m:r>
                      <m:r>
                        <a:rPr lang="en-US" altLang="zh-CN" sz="2200" i="1">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endParaRPr>
              </a:p>
              <a:p>
                <a:pPr algn="just">
                  <a:spcBef>
                    <a:spcPct val="20000"/>
                  </a:spcBef>
                </a:pPr>
                <a:r>
                  <a:rPr lang="zh-CN" altLang="en-US" sz="2200" dirty="0">
                    <a:solidFill>
                      <a:srgbClr val="0070C0"/>
                    </a:solidFill>
                  </a:rPr>
                  <a:t>即</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𝒊</m:t>
                          </m:r>
                        </m:e>
                        <m: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p>
                      </m:sSup>
                      <m:r>
                        <a:rPr lang="en-US" altLang="zh-CN" sz="2200" b="1"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2200" b="1" i="1" smtClean="0">
                              <a:solidFill>
                                <a:srgbClr val="0070C0"/>
                              </a:solidFill>
                              <a:latin typeface="Cambria Math" panose="02040503050406030204" pitchFamily="18" charset="0"/>
                              <a:ea typeface="Cambria Math" panose="02040503050406030204" pitchFamily="18" charset="0"/>
                            </a:rPr>
                          </m:ctrlPr>
                        </m:dPr>
                        <m:e>
                          <m:f>
                            <m:fP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𝒑</m:t>
                              </m:r>
                            </m:num>
                            <m:den>
                              <m:r>
                                <a:rPr lang="en-US" altLang="zh-CN" sz="2200" b="1" i="1" smtClean="0">
                                  <a:solidFill>
                                    <a:srgbClr val="0070C0"/>
                                  </a:solidFill>
                                  <a:latin typeface="Cambria Math" panose="02040503050406030204" pitchFamily="18" charset="0"/>
                                  <a:ea typeface="Cambria Math" panose="02040503050406030204" pitchFamily="18" charset="0"/>
                                </a:rPr>
                                <m:t>𝒊</m:t>
                              </m:r>
                            </m:den>
                          </m:f>
                        </m:e>
                      </m:d>
                      <m:r>
                        <a:rPr lang="en-US" altLang="zh-CN" sz="2200" b="1" i="1" smtClean="0">
                          <a:solidFill>
                            <a:srgbClr val="0070C0"/>
                          </a:solidFill>
                          <a:latin typeface="Cambria Math" panose="02040503050406030204" pitchFamily="18" charset="0"/>
                          <a:ea typeface="Cambria Math" panose="02040503050406030204" pitchFamily="18" charset="0"/>
                        </a:rPr>
                        <m:t>∗</m:t>
                      </m:r>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𝒑</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𝒊</m:t>
                              </m:r>
                            </m:e>
                          </m:d>
                        </m:e>
                        <m:sup>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sup>
                      </m:sSup>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b="1" i="1">
                              <a:solidFill>
                                <a:srgbClr val="0070C0"/>
                              </a:solidFill>
                              <a:latin typeface="Cambria Math" panose="02040503050406030204" pitchFamily="18" charset="0"/>
                              <a:ea typeface="Cambria Math" panose="02040503050406030204" pitchFamily="18" charset="0"/>
                            </a:rPr>
                          </m:ctrlPr>
                        </m:dPr>
                        <m:e>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i="1">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𝒑</m:t>
                          </m:r>
                        </m:e>
                      </m:d>
                    </m:oMath>
                  </m:oMathPara>
                </a14:m>
                <a:endParaRPr lang="en-US" altLang="zh-CN" sz="2200" dirty="0">
                  <a:solidFill>
                    <a:srgbClr val="0070C0"/>
                  </a:solidFill>
                </a:endParaRPr>
              </a:p>
              <a:p>
                <a:pPr algn="just">
                  <a:spcBef>
                    <a:spcPct val="20000"/>
                  </a:spcBef>
                </a:pPr>
                <a:r>
                  <a:rPr lang="zh-CN" altLang="en-US" sz="2200" dirty="0">
                    <a:solidFill>
                      <a:srgbClr val="0070C0"/>
                    </a:solidFill>
                  </a:rPr>
                  <a:t>那么由初始条件</a:t>
                </a:r>
                <a14:m>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𝟏</m:t>
                        </m:r>
                      </m:e>
                      <m: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p>
                    </m:sSup>
                    <m:r>
                      <a:rPr lang="en-US" altLang="zh-CN" sz="2200" i="1">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i="1">
                            <a:solidFill>
                              <a:srgbClr val="0070C0"/>
                            </a:solidFill>
                            <a:latin typeface="Cambria Math" panose="02040503050406030204" pitchFamily="18" charset="0"/>
                            <a:ea typeface="Cambria Math" panose="02040503050406030204" pitchFamily="18" charset="0"/>
                          </a:rPr>
                        </m:ctrlPr>
                      </m:dPr>
                      <m:e>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i="1">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𝒑</m:t>
                        </m:r>
                      </m:e>
                    </m:d>
                  </m:oMath>
                </a14:m>
                <a:r>
                  <a:rPr lang="zh-CN" altLang="en-US" sz="2200" dirty="0">
                    <a:solidFill>
                      <a:srgbClr val="0070C0"/>
                    </a:solidFill>
                  </a:rPr>
                  <a:t>就可以依次求出乘法逆元了。</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826689"/>
              </a:xfrm>
              <a:prstGeom prst="rect">
                <a:avLst/>
              </a:prstGeom>
              <a:blipFill>
                <a:blip r:embed="rId3"/>
                <a:stretch>
                  <a:fillRect l="-1040" t="-1592" r="-4720" b="-1911"/>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83268451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阶乘逆元</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320461"/>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与线性递推类似，由于有</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f>
                        <m:fPr>
                          <m:ctrlPr>
                            <a:rPr lang="en-US" altLang="zh-CN" sz="2200"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𝟏</m:t>
                          </m:r>
                        </m:num>
                        <m:den>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r>
                            <a:rPr lang="en-US" altLang="zh-CN" sz="2200" b="1" i="1" smtClean="0">
                              <a:solidFill>
                                <a:srgbClr val="0070C0"/>
                              </a:solidFill>
                              <a:latin typeface="Cambria Math" panose="02040503050406030204" pitchFamily="18" charset="0"/>
                            </a:rPr>
                            <m:t>)!</m:t>
                          </m:r>
                        </m:den>
                      </m:f>
                      <m:r>
                        <a:rPr lang="en-US" altLang="zh-CN" sz="2200" b="1" i="1" smtClean="0">
                          <a:solidFill>
                            <a:srgbClr val="0070C0"/>
                          </a:solidFill>
                          <a:latin typeface="Cambria Math" panose="02040503050406030204" pitchFamily="18" charset="0"/>
                        </a:rPr>
                        <m:t>∗</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e>
                      </m:d>
                      <m:r>
                        <a:rPr lang="en-US" altLang="zh-CN" sz="2200" i="1" smtClean="0">
                          <a:solidFill>
                            <a:srgbClr val="0070C0"/>
                          </a:solidFill>
                          <a:latin typeface="Cambria Math" panose="02040503050406030204" pitchFamily="18" charset="0"/>
                          <a:ea typeface="Cambria Math" panose="02040503050406030204" pitchFamily="18" charset="0"/>
                        </a:rPr>
                        <m:t>≡</m:t>
                      </m:r>
                      <m:f>
                        <m:fPr>
                          <m:ctrlPr>
                            <a:rPr lang="en-US" altLang="zh-CN" sz="2200"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𝟏</m:t>
                          </m:r>
                        </m:num>
                        <m:den>
                          <m: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den>
                      </m:f>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𝒑</m:t>
                          </m:r>
                        </m:e>
                      </m:d>
                    </m:oMath>
                  </m:oMathPara>
                </a14:m>
                <a:endParaRPr lang="en-US" altLang="zh-CN" sz="2200" b="1" dirty="0">
                  <a:solidFill>
                    <a:srgbClr val="0070C0"/>
                  </a:solidFill>
                  <a:ea typeface="Cambria Math" panose="02040503050406030204" pitchFamily="18" charset="0"/>
                </a:endParaRPr>
              </a:p>
              <a:p>
                <a:pPr algn="just">
                  <a:spcBef>
                    <a:spcPct val="20000"/>
                  </a:spcBef>
                </a:pPr>
                <a:r>
                  <a:rPr lang="zh-CN" altLang="en-US" sz="2200" dirty="0">
                    <a:solidFill>
                      <a:srgbClr val="0070C0"/>
                    </a:solidFill>
                  </a:rPr>
                  <a:t>因此，当我们求出</a:t>
                </a:r>
                <a14:m>
                  <m:oMath xmlns:m="http://schemas.openxmlformats.org/officeDocument/2006/math">
                    <m:r>
                      <a:rPr lang="en-US" altLang="zh-CN" sz="2200" i="1" dirty="0" smtClean="0">
                        <a:solidFill>
                          <a:srgbClr val="0070C0"/>
                        </a:solidFill>
                        <a:latin typeface="Cambria Math" panose="02040503050406030204" pitchFamily="18" charset="0"/>
                      </a:rPr>
                      <m:t>𝑛</m:t>
                    </m:r>
                    <m:r>
                      <a:rPr lang="en-US" altLang="zh-CN" sz="2200" i="1" dirty="0" smtClean="0">
                        <a:solidFill>
                          <a:srgbClr val="0070C0"/>
                        </a:solidFill>
                        <a:latin typeface="Cambria Math" panose="02040503050406030204" pitchFamily="18" charset="0"/>
                      </a:rPr>
                      <m:t>!</m:t>
                    </m:r>
                  </m:oMath>
                </a14:m>
                <a:r>
                  <a:rPr lang="zh-CN" altLang="en-US" sz="2200" dirty="0">
                    <a:solidFill>
                      <a:srgbClr val="0070C0"/>
                    </a:solidFill>
                  </a:rPr>
                  <a:t>的乘法逆元后，就可以倒推求出</a:t>
                </a:r>
                <a14:m>
                  <m:oMath xmlns:m="http://schemas.openxmlformats.org/officeDocument/2006/math">
                    <m:r>
                      <a:rPr lang="en-US" altLang="zh-CN" sz="2200" i="1" dirty="0" smtClean="0">
                        <a:solidFill>
                          <a:srgbClr val="0070C0"/>
                        </a:solidFill>
                        <a:latin typeface="Cambria Math" panose="02040503050406030204" pitchFamily="18" charset="0"/>
                      </a:rPr>
                      <m:t>𝑘</m:t>
                    </m:r>
                    <m:r>
                      <a:rPr lang="en-US" altLang="zh-CN" sz="2200" i="1" dirty="0" smtClean="0">
                        <a:solidFill>
                          <a:srgbClr val="0070C0"/>
                        </a:solidFill>
                        <a:latin typeface="Cambria Math" panose="02040503050406030204" pitchFamily="18" charset="0"/>
                      </a:rPr>
                      <m:t>!</m:t>
                    </m:r>
                  </m:oMath>
                </a14:m>
                <a:r>
                  <a:rPr lang="zh-CN" altLang="en-US" sz="2200" dirty="0">
                    <a:solidFill>
                      <a:srgbClr val="0070C0"/>
                    </a:solidFill>
                  </a:rPr>
                  <a:t>的乘法逆元了。</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同样，因为有</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f>
                        <m:fPr>
                          <m:ctrlPr>
                            <a:rPr lang="en-US" altLang="zh-CN" sz="2200"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𝟏</m:t>
                          </m:r>
                        </m:num>
                        <m:den>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den>
                      </m:f>
                      <m:r>
                        <a:rPr lang="en-US" altLang="zh-CN" sz="2200" b="1" i="1" smtClean="0">
                          <a:solidFill>
                            <a:srgbClr val="0070C0"/>
                          </a:solidFill>
                          <a:latin typeface="Cambria Math" panose="02040503050406030204" pitchFamily="18" charset="0"/>
                        </a:rPr>
                        <m:t>∗</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m:t>
                      </m:r>
                      <m:f>
                        <m:fP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𝟏</m:t>
                          </m:r>
                        </m:num>
                        <m:den>
                          <m:r>
                            <a:rPr lang="en-US" altLang="zh-CN" sz="2200" b="1" i="1" smtClean="0">
                              <a:solidFill>
                                <a:srgbClr val="0070C0"/>
                              </a:solidFill>
                              <a:latin typeface="Cambria Math" panose="02040503050406030204" pitchFamily="18" charset="0"/>
                              <a:ea typeface="Cambria Math" panose="02040503050406030204" pitchFamily="18" charset="0"/>
                            </a:rPr>
                            <m:t>𝒊</m:t>
                          </m:r>
                        </m:den>
                      </m:f>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i="1">
                              <a:solidFill>
                                <a:srgbClr val="0070C0"/>
                              </a:solidFill>
                              <a:latin typeface="Cambria Math" panose="02040503050406030204" pitchFamily="18" charset="0"/>
                              <a:ea typeface="Cambria Math" panose="02040503050406030204" pitchFamily="18" charset="0"/>
                            </a:rPr>
                          </m:ctrlPr>
                        </m:dPr>
                        <m:e>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i="1">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𝒑</m:t>
                          </m:r>
                        </m:e>
                      </m:d>
                    </m:oMath>
                  </m:oMathPara>
                </a14:m>
                <a:endParaRPr lang="en-US" altLang="zh-CN" sz="2200" dirty="0">
                  <a:solidFill>
                    <a:srgbClr val="0070C0"/>
                  </a:solidFill>
                  <a:ea typeface="Cambria Math" panose="02040503050406030204" pitchFamily="18" charset="0"/>
                </a:endParaRPr>
              </a:p>
              <a:p>
                <a:pPr algn="just">
                  <a:spcBef>
                    <a:spcPct val="20000"/>
                  </a:spcBef>
                </a:pPr>
                <a:r>
                  <a:rPr lang="zh-CN" altLang="en-US" sz="2200" dirty="0">
                    <a:solidFill>
                      <a:srgbClr val="0070C0"/>
                    </a:solidFill>
                  </a:rPr>
                  <a:t>所以我们可以用</a:t>
                </a:r>
                <a14:m>
                  <m:oMath xmlns:m="http://schemas.openxmlformats.org/officeDocument/2006/math">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𝑖</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rPr>
                  <a:t>与</a:t>
                </a:r>
                <a14:m>
                  <m:oMath xmlns:m="http://schemas.openxmlformats.org/officeDocument/2006/math">
                    <m:r>
                      <a:rPr lang="en-US" altLang="zh-CN" sz="2200" i="1" dirty="0" smtClean="0">
                        <a:solidFill>
                          <a:srgbClr val="0070C0"/>
                        </a:solidFill>
                        <a:latin typeface="Cambria Math" panose="02040503050406030204" pitchFamily="18" charset="0"/>
                      </a:rPr>
                      <m:t>𝑖</m:t>
                    </m:r>
                    <m:r>
                      <a:rPr lang="en-US" altLang="zh-CN" sz="2200" i="1" dirty="0">
                        <a:solidFill>
                          <a:srgbClr val="0070C0"/>
                        </a:solidFill>
                        <a:latin typeface="Cambria Math" panose="02040503050406030204" pitchFamily="18" charset="0"/>
                      </a:rPr>
                      <m:t>!</m:t>
                    </m:r>
                  </m:oMath>
                </a14:m>
                <a:r>
                  <a:rPr lang="zh-CN" altLang="en-US" sz="2200" dirty="0">
                    <a:solidFill>
                      <a:srgbClr val="0070C0"/>
                    </a:solidFill>
                  </a:rPr>
                  <a:t>的逆元相乘得到</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rPr>
                  <a:t>的逆元。</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320461"/>
              </a:xfrm>
              <a:prstGeom prst="rect">
                <a:avLst/>
              </a:prstGeom>
              <a:blipFill>
                <a:blip r:embed="rId3"/>
                <a:stretch>
                  <a:fillRect l="-1040" t="-1835" r="-1040" b="-2018"/>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70436269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P3811 </a:t>
            </a:r>
            <a:r>
              <a:rPr lang="zh-CN" altLang="en-US" sz="4400" b="0" dirty="0">
                <a:solidFill>
                  <a:schemeClr val="bg1"/>
                </a:solidFill>
                <a:ea typeface="黑体" pitchFamily="2" charset="-122"/>
                <a:hlinkClick r:id="rId3"/>
              </a:rPr>
              <a:t>乘法逆元</a:t>
            </a:r>
            <a:endParaRPr lang="en-US" altLang="zh-CN"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4FAEA84D-72CC-8A0C-BABE-8CC0EAA66FD2}"/>
              </a:ext>
            </a:extLst>
          </p:cNvPr>
          <p:cNvPicPr>
            <a:picLocks noChangeAspect="1"/>
          </p:cNvPicPr>
          <p:nvPr/>
        </p:nvPicPr>
        <p:blipFill>
          <a:blip r:embed="rId4"/>
          <a:stretch>
            <a:fillRect/>
          </a:stretch>
        </p:blipFill>
        <p:spPr>
          <a:xfrm>
            <a:off x="1331640" y="1196752"/>
            <a:ext cx="6480720" cy="522183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9853661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P3811 </a:t>
            </a:r>
            <a:r>
              <a:rPr lang="zh-CN" altLang="en-US" sz="4400" b="0" dirty="0">
                <a:solidFill>
                  <a:schemeClr val="bg1"/>
                </a:solidFill>
                <a:ea typeface="黑体" pitchFamily="2" charset="-122"/>
                <a:hlinkClick r:id="rId3"/>
              </a:rPr>
              <a:t>乘法逆元</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769441"/>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latin typeface="Cambria Math" panose="02040503050406030204" pitchFamily="18" charset="0"/>
                  </a:rPr>
                  <a:t>最大为</a:t>
                </a:r>
                <a14:m>
                  <m:oMath xmlns:m="http://schemas.openxmlformats.org/officeDocument/2006/math">
                    <m:r>
                      <a:rPr lang="en-US" altLang="zh-CN" sz="2200" i="1" dirty="0" smtClean="0">
                        <a:solidFill>
                          <a:srgbClr val="0070C0"/>
                        </a:solidFill>
                        <a:latin typeface="Cambria Math" panose="02040503050406030204" pitchFamily="18" charset="0"/>
                      </a:rPr>
                      <m:t>3</m:t>
                    </m:r>
                    <m:r>
                      <a:rPr lang="en-US" altLang="zh-CN" sz="2200" i="1" dirty="0" smtClean="0">
                        <a:solidFill>
                          <a:srgbClr val="0070C0"/>
                        </a:solidFill>
                        <a:latin typeface="Cambria Math" panose="02040503050406030204" pitchFamily="18" charset="0"/>
                      </a:rPr>
                      <m:t>𝑒</m:t>
                    </m:r>
                    <m:r>
                      <a:rPr lang="en-US" altLang="zh-CN" sz="2200" i="1" dirty="0" smtClean="0">
                        <a:solidFill>
                          <a:srgbClr val="0070C0"/>
                        </a:solidFill>
                        <a:latin typeface="Cambria Math" panose="02040503050406030204" pitchFamily="18" charset="0"/>
                      </a:rPr>
                      <m:t>6</m:t>
                    </m:r>
                    <m:r>
                      <a:rPr lang="zh-CN" altLang="en-US" sz="2200" i="1" dirty="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ea typeface="Cambria Math" panose="02040503050406030204" pitchFamily="18" charset="0"/>
                  </a:rPr>
                  <a:t>显然用拓展欧几里得与费马小定理会</a:t>
                </a:r>
                <a:r>
                  <a:rPr lang="en-US" altLang="zh-CN" sz="2200" dirty="0">
                    <a:solidFill>
                      <a:srgbClr val="0070C0"/>
                    </a:solidFill>
                    <a:latin typeface="Cambria Math" panose="02040503050406030204" pitchFamily="18" charset="0"/>
                    <a:ea typeface="Cambria Math" panose="02040503050406030204" pitchFamily="18" charset="0"/>
                  </a:rPr>
                  <a:t>T</a:t>
                </a:r>
                <a:r>
                  <a:rPr lang="zh-CN" altLang="en-US" sz="2200" dirty="0">
                    <a:solidFill>
                      <a:srgbClr val="0070C0"/>
                    </a:solidFill>
                    <a:latin typeface="Cambria Math" panose="02040503050406030204" pitchFamily="18" charset="0"/>
                    <a:ea typeface="Cambria Math" panose="02040503050406030204" pitchFamily="18" charset="0"/>
                  </a:rPr>
                  <a:t>掉，因此只能使用线性递推或阶乘逆元来求。</a:t>
                </a:r>
                <a:endParaRPr lang="en-US" altLang="zh-CN" sz="22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769441"/>
              </a:xfrm>
              <a:prstGeom prst="rect">
                <a:avLst/>
              </a:prstGeom>
              <a:blipFill>
                <a:blip r:embed="rId4"/>
                <a:stretch>
                  <a:fillRect l="-1040" t="-7937" r="-1040" b="-12698"/>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998BD16E-036E-0ABF-DE78-AB22C12476E7}"/>
              </a:ext>
            </a:extLst>
          </p:cNvPr>
          <p:cNvPicPr>
            <a:picLocks noChangeAspect="1"/>
          </p:cNvPicPr>
          <p:nvPr/>
        </p:nvPicPr>
        <p:blipFill>
          <a:blip r:embed="rId5"/>
          <a:stretch>
            <a:fillRect/>
          </a:stretch>
        </p:blipFill>
        <p:spPr>
          <a:xfrm>
            <a:off x="760973" y="2290229"/>
            <a:ext cx="7622053" cy="12312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图片 4">
            <a:extLst>
              <a:ext uri="{FF2B5EF4-FFF2-40B4-BE49-F238E27FC236}">
                <a16:creationId xmlns:a16="http://schemas.microsoft.com/office/drawing/2014/main" id="{6A4A144E-F074-C009-BA4A-81E18EB66057}"/>
              </a:ext>
            </a:extLst>
          </p:cNvPr>
          <p:cNvPicPr>
            <a:picLocks noChangeAspect="1"/>
          </p:cNvPicPr>
          <p:nvPr/>
        </p:nvPicPr>
        <p:blipFill>
          <a:blip r:embed="rId6"/>
          <a:stretch>
            <a:fillRect/>
          </a:stretch>
        </p:blipFill>
        <p:spPr>
          <a:xfrm>
            <a:off x="760973" y="4149080"/>
            <a:ext cx="7622053" cy="16892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85681763"/>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en-US" altLang="zh-CN" sz="4400" b="0" dirty="0">
                <a:solidFill>
                  <a:schemeClr val="bg1"/>
                </a:solidFill>
                <a:ea typeface="黑体" pitchFamily="2" charset="-122"/>
              </a:rPr>
              <a:t>Lucas</a:t>
            </a:r>
            <a:r>
              <a:rPr lang="zh-CN" altLang="en-US" sz="4400" b="0" dirty="0">
                <a:solidFill>
                  <a:schemeClr val="bg1"/>
                </a:solidFill>
                <a:ea typeface="黑体" pitchFamily="2" charset="-122"/>
              </a:rPr>
              <a:t>定理</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788298"/>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当</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latin typeface="Cambria Math" panose="02040503050406030204" pitchFamily="18" charset="0"/>
                  </a:rPr>
                  <a:t>，</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latin typeface="Cambria Math" panose="02040503050406030204" pitchFamily="18" charset="0"/>
                  </a:rPr>
                  <a:t>较大时，求出</a:t>
                </a:r>
                <a14:m>
                  <m:oMath xmlns:m="http://schemas.openxmlformats.org/officeDocument/2006/math">
                    <m:d>
                      <m:dPr>
                        <m:ctrlPr>
                          <a:rPr lang="en-US" altLang="zh-CN" sz="2200" i="1" smtClean="0">
                            <a:solidFill>
                              <a:srgbClr val="0070C0"/>
                            </a:solidFill>
                            <a:latin typeface="Cambria Math" panose="02040503050406030204" pitchFamily="18" charset="0"/>
                          </a:rPr>
                        </m:ctrlPr>
                      </m:dPr>
                      <m:e>
                        <m:f>
                          <m:fPr>
                            <m:type m:val="noBar"/>
                            <m:ctrlPr>
                              <a:rPr lang="en-US" altLang="zh-CN" sz="2200"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𝒎</m:t>
                            </m:r>
                          </m:den>
                        </m:f>
                      </m:e>
                    </m:d>
                  </m:oMath>
                </a14:m>
                <a:r>
                  <a:rPr lang="zh-CN" altLang="en-US" sz="2200" dirty="0">
                    <a:solidFill>
                      <a:srgbClr val="0070C0"/>
                    </a:solidFill>
                  </a:rPr>
                  <a:t>就有些不太现实了。不过当</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rPr>
                  <a:t>较小时，可以使用</a:t>
                </a:r>
                <a:r>
                  <a:rPr lang="en-US" altLang="zh-CN" sz="2200" dirty="0">
                    <a:solidFill>
                      <a:srgbClr val="0070C0"/>
                    </a:solidFill>
                  </a:rPr>
                  <a:t>Lucas</a:t>
                </a:r>
                <a:r>
                  <a:rPr lang="zh-CN" altLang="en-US" sz="2200" dirty="0">
                    <a:solidFill>
                      <a:srgbClr val="0070C0"/>
                    </a:solidFill>
                  </a:rPr>
                  <a:t>定理求出来。</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对于非负整数</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与质数</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rPr>
                  <a:t>，不妨设</a:t>
                </a:r>
                <a14:m>
                  <m:oMath xmlns:m="http://schemas.openxmlformats.org/officeDocument/2006/math">
                    <m:r>
                      <a:rPr lang="en-US" altLang="zh-CN" sz="2200" b="1" i="1" smtClean="0">
                        <a:solidFill>
                          <a:srgbClr val="0070C0"/>
                        </a:solidFill>
                        <a:latin typeface="Cambria Math" panose="02040503050406030204" pitchFamily="18" charset="0"/>
                      </a:rPr>
                      <m:t>𝒎</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𝒎</m:t>
                        </m:r>
                      </m:e>
                      <m:sub>
                        <m:r>
                          <a:rPr lang="en-US" altLang="zh-CN" sz="2200" b="1" i="1" smtClean="0">
                            <a:solidFill>
                              <a:srgbClr val="0070C0"/>
                            </a:solidFill>
                            <a:latin typeface="Cambria Math" panose="02040503050406030204" pitchFamily="18" charset="0"/>
                          </a:rPr>
                          <m:t>𝒌</m:t>
                        </m:r>
                      </m:sub>
                    </m:sSub>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𝒑</m:t>
                        </m:r>
                      </m:e>
                      <m:sup>
                        <m:r>
                          <a:rPr lang="en-US" altLang="zh-CN" sz="2200" b="1" i="1" smtClean="0">
                            <a:solidFill>
                              <a:srgbClr val="0070C0"/>
                            </a:solidFill>
                            <a:latin typeface="Cambria Math" panose="02040503050406030204" pitchFamily="18" charset="0"/>
                          </a:rPr>
                          <m:t>𝒌</m:t>
                        </m:r>
                      </m:sup>
                    </m:s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𝒎</m:t>
                        </m:r>
                      </m:e>
                      <m:sub>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𝒑</m:t>
                    </m:r>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𝒎</m:t>
                        </m:r>
                      </m:e>
                      <m:sub>
                        <m:r>
                          <a:rPr lang="en-US" altLang="zh-CN" sz="2200" b="1" i="1" smtClean="0">
                            <a:solidFill>
                              <a:srgbClr val="0070C0"/>
                            </a:solidFill>
                            <a:latin typeface="Cambria Math" panose="02040503050406030204" pitchFamily="18" charset="0"/>
                            <a:ea typeface="Cambria Math" panose="02040503050406030204" pitchFamily="18" charset="0"/>
                          </a:rPr>
                          <m:t>𝟎</m:t>
                        </m:r>
                      </m:sub>
                    </m:sSub>
                  </m:oMath>
                </a14:m>
                <a:r>
                  <a:rPr lang="zh-CN" altLang="en-US" sz="2200" dirty="0">
                    <a:solidFill>
                      <a:srgbClr val="0070C0"/>
                    </a:solidFill>
                  </a:rPr>
                  <a:t>，</a:t>
                </a:r>
                <a14:m>
                  <m:oMath xmlns:m="http://schemas.openxmlformats.org/officeDocument/2006/math">
                    <m:r>
                      <a:rPr lang="en-US" altLang="zh-CN" sz="2200" b="1" i="1" dirty="0" smtClean="0">
                        <a:solidFill>
                          <a:srgbClr val="0070C0"/>
                        </a:solidFill>
                        <a:latin typeface="Cambria Math" panose="02040503050406030204" pitchFamily="18" charset="0"/>
                      </a:rPr>
                      <m:t>𝒏</m:t>
                    </m:r>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𝒏</m:t>
                        </m:r>
                      </m:e>
                      <m:sub>
                        <m:r>
                          <a:rPr lang="en-US" altLang="zh-CN" sz="2200" b="1" i="1" dirty="0" smtClean="0">
                            <a:solidFill>
                              <a:srgbClr val="0070C0"/>
                            </a:solidFill>
                            <a:latin typeface="Cambria Math" panose="02040503050406030204" pitchFamily="18" charset="0"/>
                          </a:rPr>
                          <m:t>𝒌</m:t>
                        </m:r>
                      </m:sub>
                    </m:sSub>
                    <m:sSup>
                      <m:sSupPr>
                        <m:ctrlPr>
                          <a:rPr lang="en-US" altLang="zh-CN" sz="2200" b="1" i="1" dirty="0" smtClean="0">
                            <a:solidFill>
                              <a:srgbClr val="0070C0"/>
                            </a:solidFill>
                            <a:latin typeface="Cambria Math" panose="02040503050406030204" pitchFamily="18" charset="0"/>
                          </a:rPr>
                        </m:ctrlPr>
                      </m:sSupPr>
                      <m:e>
                        <m:r>
                          <a:rPr lang="en-US" altLang="zh-CN" sz="2200" b="1" i="1" dirty="0" smtClean="0">
                            <a:solidFill>
                              <a:srgbClr val="0070C0"/>
                            </a:solidFill>
                            <a:latin typeface="Cambria Math" panose="02040503050406030204" pitchFamily="18" charset="0"/>
                          </a:rPr>
                          <m:t>𝒑</m:t>
                        </m:r>
                      </m:e>
                      <m:sup>
                        <m:r>
                          <a:rPr lang="en-US" altLang="zh-CN" sz="2200" b="1" i="1" dirty="0" smtClean="0">
                            <a:solidFill>
                              <a:srgbClr val="0070C0"/>
                            </a:solidFill>
                            <a:latin typeface="Cambria Math" panose="02040503050406030204" pitchFamily="18" charset="0"/>
                          </a:rPr>
                          <m:t>𝒌</m:t>
                        </m:r>
                      </m:sup>
                    </m:sSup>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𝒏</m:t>
                        </m:r>
                      </m:e>
                      <m:sub>
                        <m:r>
                          <a:rPr lang="en-US" altLang="zh-CN" sz="2200" b="1" i="1" dirty="0" smtClean="0">
                            <a:solidFill>
                              <a:srgbClr val="0070C0"/>
                            </a:solidFill>
                            <a:latin typeface="Cambria Math" panose="02040503050406030204" pitchFamily="18" charset="0"/>
                            <a:ea typeface="Cambria Math" panose="02040503050406030204" pitchFamily="18" charset="0"/>
                          </a:rPr>
                          <m:t>𝟏</m:t>
                        </m:r>
                      </m:sub>
                    </m:sSub>
                    <m:r>
                      <a:rPr lang="en-US" altLang="zh-CN" sz="2200" b="1" i="1" dirty="0" smtClean="0">
                        <a:solidFill>
                          <a:srgbClr val="0070C0"/>
                        </a:solidFill>
                        <a:latin typeface="Cambria Math" panose="02040503050406030204" pitchFamily="18" charset="0"/>
                        <a:ea typeface="Cambria Math" panose="02040503050406030204" pitchFamily="18" charset="0"/>
                      </a:rPr>
                      <m:t>𝒑</m:t>
                    </m:r>
                    <m:r>
                      <a:rPr lang="en-US" altLang="zh-CN" sz="2200" b="1" i="1" dirty="0" smtClean="0">
                        <a:solidFill>
                          <a:srgbClr val="0070C0"/>
                        </a:solidFill>
                        <a:latin typeface="Cambria Math" panose="02040503050406030204" pitchFamily="18" charset="0"/>
                        <a:ea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𝒏</m:t>
                        </m:r>
                      </m:e>
                      <m:sub>
                        <m:r>
                          <a:rPr lang="en-US" altLang="zh-CN" sz="2200" b="1" i="1" dirty="0" smtClean="0">
                            <a:solidFill>
                              <a:srgbClr val="0070C0"/>
                            </a:solidFill>
                            <a:latin typeface="Cambria Math" panose="02040503050406030204" pitchFamily="18" charset="0"/>
                            <a:ea typeface="Cambria Math" panose="02040503050406030204" pitchFamily="18" charset="0"/>
                          </a:rPr>
                          <m:t>𝟎</m:t>
                        </m:r>
                      </m:sub>
                    </m:sSub>
                    <m:r>
                      <a:rPr lang="zh-CN" altLang="en-US" sz="2200" i="1" dirty="0">
                        <a:solidFill>
                          <a:srgbClr val="0070C0"/>
                        </a:solidFill>
                        <a:latin typeface="Cambria Math" panose="02040503050406030204" pitchFamily="18" charset="0"/>
                        <a:ea typeface="Cambria Math" panose="02040503050406030204" pitchFamily="18" charset="0"/>
                      </a:rPr>
                      <m:t>是</m:t>
                    </m:r>
                    <m:r>
                      <a:rPr lang="en-US" altLang="zh-CN" sz="2200" b="1" i="1" dirty="0" smtClean="0">
                        <a:solidFill>
                          <a:srgbClr val="0070C0"/>
                        </a:solidFill>
                        <a:latin typeface="Cambria Math" panose="02040503050406030204" pitchFamily="18" charset="0"/>
                        <a:ea typeface="Cambria Math" panose="02040503050406030204" pitchFamily="18" charset="0"/>
                      </a:rPr>
                      <m:t>𝒎</m:t>
                    </m:r>
                  </m:oMath>
                </a14:m>
                <a:r>
                  <a:rPr lang="zh-CN" altLang="en-US" sz="2200" b="1" dirty="0">
                    <a:solidFill>
                      <a:srgbClr val="0070C0"/>
                    </a:solidFill>
                    <a:ea typeface="Cambria Math" panose="02040503050406030204" pitchFamily="18" charset="0"/>
                  </a:rPr>
                  <a:t>，</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𝒏</m:t>
                    </m:r>
                  </m:oMath>
                </a14:m>
                <a:r>
                  <a:rPr lang="zh-CN" altLang="en-US" sz="2200" b="1" dirty="0">
                    <a:solidFill>
                      <a:srgbClr val="0070C0"/>
                    </a:solidFill>
                    <a:ea typeface="Cambria Math" panose="02040503050406030204" pitchFamily="18" charset="0"/>
                  </a:rPr>
                  <a:t>的</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𝒑</m:t>
                    </m:r>
                  </m:oMath>
                </a14:m>
                <a:r>
                  <a:rPr lang="zh-CN" altLang="en-US" sz="2200" b="1" dirty="0">
                    <a:solidFill>
                      <a:srgbClr val="0070C0"/>
                    </a:solidFill>
                    <a:ea typeface="Cambria Math" panose="02040503050406030204" pitchFamily="18" charset="0"/>
                  </a:rPr>
                  <a:t>进制展开，那么则有</a:t>
                </a:r>
                <a:endParaRPr lang="en-US" altLang="zh-CN" sz="2200" b="1" dirty="0">
                  <a:solidFill>
                    <a:srgbClr val="0070C0"/>
                  </a:solidFill>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𝒏</m:t>
                              </m:r>
                            </m:num>
                            <m:den>
                              <m:r>
                                <a:rPr lang="en-US" altLang="zh-CN" sz="2200" b="1" i="1" smtClean="0">
                                  <a:solidFill>
                                    <a:srgbClr val="0070C0"/>
                                  </a:solidFill>
                                  <a:latin typeface="Cambria Math" panose="02040503050406030204" pitchFamily="18" charset="0"/>
                                  <a:ea typeface="Cambria Math" panose="02040503050406030204" pitchFamily="18" charset="0"/>
                                </a:rPr>
                                <m:t>𝒎</m:t>
                              </m:r>
                            </m:den>
                          </m:f>
                        </m:e>
                      </m:d>
                      <m:r>
                        <a:rPr lang="en-US" altLang="zh-CN" sz="2200" b="1" i="1" smtClean="0">
                          <a:solidFill>
                            <a:srgbClr val="0070C0"/>
                          </a:solidFill>
                          <a:latin typeface="Cambria Math" panose="02040503050406030204" pitchFamily="18" charset="0"/>
                          <a:ea typeface="Cambria Math" panose="02040503050406030204" pitchFamily="18" charset="0"/>
                        </a:rPr>
                        <m:t>≡</m:t>
                      </m:r>
                      <m:nary>
                        <m:naryPr>
                          <m:chr m:val="∏"/>
                          <m:limLoc m:val="subSup"/>
                          <m:ctrlPr>
                            <a:rPr lang="en-US" altLang="zh-CN" sz="2200" b="1" i="1" smtClean="0">
                              <a:solidFill>
                                <a:srgbClr val="0070C0"/>
                              </a:solidFill>
                              <a:latin typeface="Cambria Math" panose="02040503050406030204" pitchFamily="18" charset="0"/>
                              <a:ea typeface="Cambria Math" panose="02040503050406030204" pitchFamily="18" charset="0"/>
                            </a:rPr>
                          </m:ctrlPr>
                        </m:naryPr>
                        <m:sub>
                          <m:r>
                            <m:rPr>
                              <m:brk m:alnAt="25"/>
                            </m:rP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𝟎</m:t>
                          </m:r>
                        </m:sub>
                        <m:sup>
                          <m:r>
                            <a:rPr lang="en-US" altLang="zh-CN" sz="2200" b="1" i="1" smtClean="0">
                              <a:solidFill>
                                <a:srgbClr val="0070C0"/>
                              </a:solidFill>
                              <a:latin typeface="Cambria Math" panose="02040503050406030204" pitchFamily="18" charset="0"/>
                              <a:ea typeface="Cambria Math" panose="02040503050406030204" pitchFamily="18" charset="0"/>
                            </a:rPr>
                            <m:t>𝒌</m:t>
                          </m:r>
                        </m:sup>
                        <m:e>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ea typeface="Cambria Math" panose="02040503050406030204" pitchFamily="18" charset="0"/>
                                    </a:rPr>
                                  </m:ctrlPr>
                                </m:fPr>
                                <m:num>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𝒏</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num>
                                <m:den>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𝒎</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den>
                              </m:f>
                            </m:e>
                          </m:d>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𝒑</m:t>
                              </m:r>
                            </m:e>
                          </m:d>
                        </m:e>
                      </m:nary>
                    </m:oMath>
                  </m:oMathPara>
                </a14:m>
                <a:endParaRPr lang="en-US" altLang="zh-CN" sz="2200" b="1" dirty="0">
                  <a:solidFill>
                    <a:srgbClr val="0070C0"/>
                  </a:solidFill>
                  <a:ea typeface="Cambria Math" panose="02040503050406030204" pitchFamily="18" charset="0"/>
                </a:endParaRPr>
              </a:p>
              <a:p>
                <a:pPr algn="just">
                  <a:spcBef>
                    <a:spcPct val="20000"/>
                  </a:spcBef>
                </a:pPr>
                <a:r>
                  <a:rPr lang="zh-CN" altLang="en-US" sz="2200" dirty="0">
                    <a:solidFill>
                      <a:srgbClr val="0070C0"/>
                    </a:solidFill>
                    <a:ea typeface="Cambria Math" panose="02040503050406030204" pitchFamily="18" charset="0"/>
                  </a:rPr>
                  <a:t>即</a:t>
                </a:r>
                <a:endParaRPr lang="en-US" altLang="zh-CN" sz="2200" dirty="0">
                  <a:solidFill>
                    <a:srgbClr val="0070C0"/>
                  </a:solidFill>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ea typeface="Cambria Math" panose="02040503050406030204" pitchFamily="18" charset="0"/>
                                </a:rPr>
                              </m:ctrlPr>
                            </m:fPr>
                            <m:num>
                              <m:r>
                                <a:rPr lang="en-US" altLang="zh-CN" sz="2200">
                                  <a:solidFill>
                                    <a:srgbClr val="0070C0"/>
                                  </a:solidFill>
                                  <a:latin typeface="Cambria Math" panose="02040503050406030204" pitchFamily="18" charset="0"/>
                                  <a:ea typeface="Cambria Math" panose="02040503050406030204" pitchFamily="18" charset="0"/>
                                </a:rPr>
                                <m:t>𝒏</m:t>
                              </m:r>
                            </m:num>
                            <m:den>
                              <m:r>
                                <a:rPr lang="en-US" altLang="zh-CN" sz="2200">
                                  <a:solidFill>
                                    <a:srgbClr val="0070C0"/>
                                  </a:solidFill>
                                  <a:latin typeface="Cambria Math" panose="02040503050406030204" pitchFamily="18" charset="0"/>
                                  <a:ea typeface="Cambria Math" panose="02040503050406030204" pitchFamily="18" charset="0"/>
                                </a:rPr>
                                <m:t>𝒎</m:t>
                              </m:r>
                            </m:den>
                          </m:f>
                        </m:e>
                      </m:d>
                      <m:r>
                        <a:rPr lang="en-US" altLang="zh-CN" sz="2200">
                          <a:solidFill>
                            <a:srgbClr val="0070C0"/>
                          </a:solidFill>
                          <a:latin typeface="Cambria Math" panose="02040503050406030204" pitchFamily="18" charset="0"/>
                          <a:ea typeface="Cambria Math" panose="02040503050406030204" pitchFamily="18" charset="0"/>
                        </a:rPr>
                        <m:t>≡</m:t>
                      </m:r>
                      <m:d>
                        <m:dPr>
                          <m:ctrlPr>
                            <a:rPr lang="en-US" altLang="zh-CN" sz="2200" i="1">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ea typeface="Cambria Math" panose="02040503050406030204" pitchFamily="18" charset="0"/>
                                </a:rPr>
                              </m:ctrlPr>
                            </m:fPr>
                            <m:num>
                              <m:r>
                                <a:rPr lang="en-US" altLang="zh-CN" sz="2200">
                                  <a:solidFill>
                                    <a:srgbClr val="0070C0"/>
                                  </a:solidFill>
                                  <a:latin typeface="Cambria Math" panose="02040503050406030204" pitchFamily="18" charset="0"/>
                                  <a:ea typeface="Cambria Math" panose="02040503050406030204" pitchFamily="18" charset="0"/>
                                </a:rPr>
                                <m:t>𝒏</m:t>
                              </m:r>
                              <m:r>
                                <a:rPr lang="en-US" altLang="zh-CN" sz="220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𝒑</m:t>
                              </m:r>
                            </m:num>
                            <m:den>
                              <m:r>
                                <a:rPr lang="en-US" altLang="zh-CN" sz="2200">
                                  <a:solidFill>
                                    <a:srgbClr val="0070C0"/>
                                  </a:solidFill>
                                  <a:latin typeface="Cambria Math" panose="02040503050406030204" pitchFamily="18" charset="0"/>
                                  <a:ea typeface="Cambria Math" panose="02040503050406030204" pitchFamily="18" charset="0"/>
                                </a:rPr>
                                <m:t>𝒎</m:t>
                              </m:r>
                              <m:r>
                                <a:rPr lang="en-US" altLang="zh-CN" sz="220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𝒑</m:t>
                              </m:r>
                            </m:den>
                          </m:f>
                        </m:e>
                      </m:d>
                      <m:r>
                        <a:rPr lang="en-US" altLang="zh-CN" sz="2200">
                          <a:solidFill>
                            <a:srgbClr val="0070C0"/>
                          </a:solidFill>
                          <a:latin typeface="Cambria Math" panose="02040503050406030204" pitchFamily="18" charset="0"/>
                          <a:ea typeface="Cambria Math" panose="02040503050406030204" pitchFamily="18" charset="0"/>
                        </a:rPr>
                        <m:t>∗</m:t>
                      </m:r>
                      <m:d>
                        <m:dPr>
                          <m:ctrlPr>
                            <a:rPr lang="en-US" altLang="zh-CN" sz="2200" i="1">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ea typeface="Cambria Math" panose="02040503050406030204" pitchFamily="18" charset="0"/>
                                </a:rPr>
                              </m:ctrlPr>
                            </m:fPr>
                            <m:num>
                              <m:d>
                                <m:dPr>
                                  <m:begChr m:val="⌊"/>
                                  <m:endChr m:val="⌋"/>
                                  <m:ctrlPr>
                                    <a:rPr lang="en-US" altLang="zh-CN" sz="2200" i="1">
                                      <a:solidFill>
                                        <a:srgbClr val="0070C0"/>
                                      </a:solidFill>
                                      <a:latin typeface="Cambria Math" panose="02040503050406030204" pitchFamily="18" charset="0"/>
                                      <a:ea typeface="Cambria Math" panose="02040503050406030204" pitchFamily="18" charset="0"/>
                                    </a:rPr>
                                  </m:ctrlPr>
                                </m:dPr>
                                <m:e>
                                  <m:f>
                                    <m:fPr>
                                      <m:ctrlPr>
                                        <a:rPr lang="en-US" altLang="zh-CN" sz="2200" i="1">
                                          <a:solidFill>
                                            <a:srgbClr val="0070C0"/>
                                          </a:solidFill>
                                          <a:latin typeface="Cambria Math" panose="02040503050406030204" pitchFamily="18" charset="0"/>
                                          <a:ea typeface="Cambria Math" panose="02040503050406030204" pitchFamily="18" charset="0"/>
                                        </a:rPr>
                                      </m:ctrlPr>
                                    </m:fPr>
                                    <m:num>
                                      <m:r>
                                        <a:rPr lang="en-US" altLang="zh-CN" sz="2200">
                                          <a:solidFill>
                                            <a:srgbClr val="0070C0"/>
                                          </a:solidFill>
                                          <a:latin typeface="Cambria Math" panose="02040503050406030204" pitchFamily="18" charset="0"/>
                                          <a:ea typeface="Cambria Math" panose="02040503050406030204" pitchFamily="18" charset="0"/>
                                        </a:rPr>
                                        <m:t>𝒏</m:t>
                                      </m:r>
                                    </m:num>
                                    <m:den>
                                      <m:r>
                                        <a:rPr lang="en-US" altLang="zh-CN" sz="2200">
                                          <a:solidFill>
                                            <a:srgbClr val="0070C0"/>
                                          </a:solidFill>
                                          <a:latin typeface="Cambria Math" panose="02040503050406030204" pitchFamily="18" charset="0"/>
                                          <a:ea typeface="Cambria Math" panose="02040503050406030204" pitchFamily="18" charset="0"/>
                                        </a:rPr>
                                        <m:t>𝒑</m:t>
                                      </m:r>
                                    </m:den>
                                  </m:f>
                                </m:e>
                              </m:d>
                            </m:num>
                            <m:den>
                              <m:d>
                                <m:dPr>
                                  <m:begChr m:val="⌊"/>
                                  <m:endChr m:val="⌋"/>
                                  <m:ctrlPr>
                                    <a:rPr lang="en-US" altLang="zh-CN" sz="2200" i="1">
                                      <a:solidFill>
                                        <a:srgbClr val="0070C0"/>
                                      </a:solidFill>
                                      <a:latin typeface="Cambria Math" panose="02040503050406030204" pitchFamily="18" charset="0"/>
                                      <a:ea typeface="Cambria Math" panose="02040503050406030204" pitchFamily="18" charset="0"/>
                                    </a:rPr>
                                  </m:ctrlPr>
                                </m:dPr>
                                <m:e>
                                  <m:f>
                                    <m:fPr>
                                      <m:ctrlPr>
                                        <a:rPr lang="en-US" altLang="zh-CN" sz="2200" i="1">
                                          <a:solidFill>
                                            <a:srgbClr val="0070C0"/>
                                          </a:solidFill>
                                          <a:latin typeface="Cambria Math" panose="02040503050406030204" pitchFamily="18" charset="0"/>
                                          <a:ea typeface="Cambria Math" panose="02040503050406030204" pitchFamily="18" charset="0"/>
                                        </a:rPr>
                                      </m:ctrlPr>
                                    </m:fPr>
                                    <m:num>
                                      <m:r>
                                        <a:rPr lang="en-US" altLang="zh-CN" sz="2200">
                                          <a:solidFill>
                                            <a:srgbClr val="0070C0"/>
                                          </a:solidFill>
                                          <a:latin typeface="Cambria Math" panose="02040503050406030204" pitchFamily="18" charset="0"/>
                                          <a:ea typeface="Cambria Math" panose="02040503050406030204" pitchFamily="18" charset="0"/>
                                        </a:rPr>
                                        <m:t>𝒎</m:t>
                                      </m:r>
                                    </m:num>
                                    <m:den>
                                      <m:r>
                                        <a:rPr lang="en-US" altLang="zh-CN" sz="2200">
                                          <a:solidFill>
                                            <a:srgbClr val="0070C0"/>
                                          </a:solidFill>
                                          <a:latin typeface="Cambria Math" panose="02040503050406030204" pitchFamily="18" charset="0"/>
                                          <a:ea typeface="Cambria Math" panose="02040503050406030204" pitchFamily="18" charset="0"/>
                                        </a:rPr>
                                        <m:t>𝒑</m:t>
                                      </m:r>
                                    </m:den>
                                  </m:f>
                                </m:e>
                              </m:d>
                            </m:den>
                          </m:f>
                        </m:e>
                      </m:d>
                      <m:r>
                        <a:rPr lang="en-US" altLang="zh-CN" sz="220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b="1" i="0" smtClean="0">
                          <a:solidFill>
                            <a:srgbClr val="0070C0"/>
                          </a:solidFill>
                          <a:latin typeface="Cambria Math" panose="02040503050406030204" pitchFamily="18" charset="0"/>
                          <a:ea typeface="Cambria Math" panose="02040503050406030204" pitchFamily="18" charset="0"/>
                        </a:rPr>
                        <m:t> </m:t>
                      </m:r>
                      <m:r>
                        <a:rPr lang="en-US" altLang="zh-CN" sz="2200">
                          <a:solidFill>
                            <a:srgbClr val="0070C0"/>
                          </a:solidFill>
                          <a:latin typeface="Cambria Math" panose="02040503050406030204" pitchFamily="18" charset="0"/>
                          <a:ea typeface="Cambria Math" panose="02040503050406030204" pitchFamily="18" charset="0"/>
                        </a:rPr>
                        <m:t>𝒑</m:t>
                      </m:r>
                      <m:r>
                        <a:rPr lang="en-US" altLang="zh-CN" sz="2200">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先预处理出来前面的组合数，后面可以通过递归来求。</a:t>
                </a:r>
                <a:endParaRPr lang="en-US" altLang="zh-CN" sz="22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788298"/>
              </a:xfrm>
              <a:prstGeom prst="rect">
                <a:avLst/>
              </a:prstGeom>
              <a:blipFill>
                <a:blip r:embed="rId3"/>
                <a:stretch>
                  <a:fillRect l="-1040" t="-1019" r="-1040" b="-1274"/>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78608939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P3807 Lucas </a:t>
            </a:r>
            <a:r>
              <a:rPr lang="zh-CN" altLang="en-US" sz="4400" b="0" dirty="0">
                <a:solidFill>
                  <a:schemeClr val="bg1"/>
                </a:solidFill>
                <a:ea typeface="黑体" pitchFamily="2" charset="-122"/>
                <a:hlinkClick r:id="rId3"/>
              </a:rPr>
              <a:t>定理</a:t>
            </a:r>
            <a:endParaRPr lang="en-US" altLang="zh-CN"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EEECC16E-7123-AF65-FF19-452D88688938}"/>
              </a:ext>
            </a:extLst>
          </p:cNvPr>
          <p:cNvPicPr>
            <a:picLocks noChangeAspect="1"/>
          </p:cNvPicPr>
          <p:nvPr/>
        </p:nvPicPr>
        <p:blipFill>
          <a:blip r:embed="rId4"/>
          <a:stretch>
            <a:fillRect/>
          </a:stretch>
        </p:blipFill>
        <p:spPr>
          <a:xfrm>
            <a:off x="1511300" y="1196752"/>
            <a:ext cx="6121400" cy="5212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8998441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P3807 Lucas </a:t>
            </a:r>
            <a:r>
              <a:rPr lang="zh-CN" altLang="en-US" sz="4400" b="0" dirty="0">
                <a:solidFill>
                  <a:schemeClr val="bg1"/>
                </a:solidFill>
                <a:ea typeface="黑体" pitchFamily="2" charset="-122"/>
                <a:hlinkClick r:id="rId3"/>
              </a:rPr>
              <a:t>定理</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1107996"/>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14:m>
                  <m:oMath xmlns:m="http://schemas.openxmlformats.org/officeDocument/2006/math">
                    <m:r>
                      <a:rPr lang="en-US" altLang="zh-CN" sz="2200" i="1" dirty="0" smtClean="0">
                        <a:solidFill>
                          <a:srgbClr val="0070C0"/>
                        </a:solidFill>
                        <a:latin typeface="Cambria Math" panose="02040503050406030204" pitchFamily="18" charset="0"/>
                      </a:rPr>
                      <m:t>𝑝</m:t>
                    </m:r>
                  </m:oMath>
                </a14:m>
                <a:r>
                  <a:rPr lang="zh-CN" altLang="en-US" sz="2200" dirty="0">
                    <a:solidFill>
                      <a:srgbClr val="0070C0"/>
                    </a:solidFill>
                    <a:latin typeface="Cambria Math" panose="02040503050406030204" pitchFamily="18" charset="0"/>
                  </a:rPr>
                  <a:t>最大为</a:t>
                </a:r>
                <a14:m>
                  <m:oMath xmlns:m="http://schemas.openxmlformats.org/officeDocument/2006/math">
                    <m:r>
                      <a:rPr lang="en-US" altLang="zh-CN" sz="2200" i="1" dirty="0" smtClean="0">
                        <a:solidFill>
                          <a:srgbClr val="0070C0"/>
                        </a:solidFill>
                        <a:latin typeface="Cambria Math" panose="02040503050406030204" pitchFamily="18" charset="0"/>
                      </a:rPr>
                      <m:t>1</m:t>
                    </m:r>
                    <m:r>
                      <a:rPr lang="en-US" altLang="zh-CN" sz="2200" i="1" dirty="0" smtClean="0">
                        <a:solidFill>
                          <a:srgbClr val="0070C0"/>
                        </a:solidFill>
                        <a:latin typeface="Cambria Math" panose="02040503050406030204" pitchFamily="18" charset="0"/>
                      </a:rPr>
                      <m:t>𝑒</m:t>
                    </m:r>
                    <m:r>
                      <a:rPr lang="en-US" altLang="zh-CN" sz="2200" i="1" dirty="0" smtClean="0">
                        <a:solidFill>
                          <a:srgbClr val="0070C0"/>
                        </a:solidFill>
                        <a:latin typeface="Cambria Math" panose="02040503050406030204" pitchFamily="18" charset="0"/>
                      </a:rPr>
                      <m:t>5</m:t>
                    </m:r>
                  </m:oMath>
                </a14:m>
                <a:r>
                  <a:rPr lang="zh-CN" altLang="en-US" sz="2200" dirty="0">
                    <a:solidFill>
                      <a:srgbClr val="0070C0"/>
                    </a:solidFill>
                    <a:latin typeface="Cambria Math" panose="02040503050406030204" pitchFamily="18" charset="0"/>
                    <a:ea typeface="Cambria Math" panose="02040503050406030204" pitchFamily="18" charset="0"/>
                  </a:rPr>
                  <a:t>，因此可以用</a:t>
                </a:r>
                <a:r>
                  <a:rPr lang="en-US" altLang="zh-CN" sz="2200" dirty="0">
                    <a:solidFill>
                      <a:srgbClr val="0070C0"/>
                    </a:solidFill>
                    <a:latin typeface="Cambria Math" panose="02040503050406030204" pitchFamily="18" charset="0"/>
                    <a:ea typeface="Cambria Math" panose="02040503050406030204" pitchFamily="18" charset="0"/>
                  </a:rPr>
                  <a:t>Lucas</a:t>
                </a:r>
                <a:r>
                  <a:rPr lang="zh-CN" altLang="en-US" sz="2200" dirty="0">
                    <a:solidFill>
                      <a:srgbClr val="0070C0"/>
                    </a:solidFill>
                    <a:latin typeface="Cambria Math" panose="02040503050406030204" pitchFamily="18" charset="0"/>
                    <a:ea typeface="Cambria Math" panose="02040503050406030204" pitchFamily="18" charset="0"/>
                  </a:rPr>
                  <a:t>来做。先预处理出来组合数（如先求出阶乘及其逆元，然后用组合数公式直接算出来），然后递归调用</a:t>
                </a:r>
                <a:r>
                  <a:rPr lang="en-US" altLang="zh-CN" sz="2200" dirty="0">
                    <a:solidFill>
                      <a:srgbClr val="0070C0"/>
                    </a:solidFill>
                    <a:latin typeface="Cambria Math" panose="02040503050406030204" pitchFamily="18" charset="0"/>
                    <a:ea typeface="Cambria Math" panose="02040503050406030204" pitchFamily="18" charset="0"/>
                  </a:rPr>
                  <a:t>Lucas</a:t>
                </a:r>
                <a:r>
                  <a:rPr lang="zh-CN" altLang="en-US" sz="2200" dirty="0">
                    <a:solidFill>
                      <a:srgbClr val="0070C0"/>
                    </a:solidFill>
                    <a:latin typeface="Cambria Math" panose="02040503050406030204" pitchFamily="18" charset="0"/>
                    <a:ea typeface="Cambria Math" panose="02040503050406030204" pitchFamily="18" charset="0"/>
                  </a:rPr>
                  <a:t>函数即可，注意边界时的情况。</a:t>
                </a:r>
                <a:endParaRPr lang="en-US" altLang="zh-CN" sz="22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1107996"/>
              </a:xfrm>
              <a:prstGeom prst="rect">
                <a:avLst/>
              </a:prstGeom>
              <a:blipFill>
                <a:blip r:embed="rId4"/>
                <a:stretch>
                  <a:fillRect l="-1040" t="-5495" r="-1040" b="-9890"/>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F399BAF6-DC24-C758-ABE9-AF88D64180DC}"/>
              </a:ext>
            </a:extLst>
          </p:cNvPr>
          <p:cNvPicPr>
            <a:picLocks noChangeAspect="1"/>
          </p:cNvPicPr>
          <p:nvPr/>
        </p:nvPicPr>
        <p:blipFill>
          <a:blip r:embed="rId5"/>
          <a:stretch>
            <a:fillRect/>
          </a:stretch>
        </p:blipFill>
        <p:spPr>
          <a:xfrm>
            <a:off x="781412" y="2881482"/>
            <a:ext cx="7622054" cy="7897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1027200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鸽笼原理</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848618"/>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将</a:t>
                </a:r>
                <a14:m>
                  <m:oMath xmlns:m="http://schemas.openxmlformats.org/officeDocument/2006/math">
                    <m:r>
                      <a:rPr lang="en-US" altLang="zh-CN" sz="2200" i="1" dirty="0" smtClean="0">
                        <a:solidFill>
                          <a:srgbClr val="0070C0"/>
                        </a:solidFill>
                        <a:latin typeface="Cambria Math" panose="02040503050406030204" pitchFamily="18" charset="0"/>
                      </a:rPr>
                      <m:t>𝑛</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个球放入</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latin typeface="Cambria Math" panose="02040503050406030204" pitchFamily="18" charset="0"/>
                  </a:rPr>
                  <a:t>个盒子中，则至少有一个盒子多于一个球。</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进一步来讲，任意取</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𝑘</m:t>
                    </m:r>
                  </m:oMath>
                </a14:m>
                <a:r>
                  <a:rPr lang="zh-CN" altLang="en-US" sz="2200" dirty="0">
                    <a:solidFill>
                      <a:srgbClr val="0070C0"/>
                    </a:solidFill>
                    <a:latin typeface="Cambria Math" panose="02040503050406030204" pitchFamily="18" charset="0"/>
                    <a:ea typeface="Cambria Math" panose="02040503050406030204" pitchFamily="18" charset="0"/>
                  </a:rPr>
                  <a:t>个正整数</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𝟐</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𝒌</m:t>
                        </m:r>
                      </m:sub>
                    </m:sSub>
                    <m:r>
                      <a:rPr lang="zh-CN" altLang="en-US" sz="2200" i="1">
                        <a:solidFill>
                          <a:srgbClr val="0070C0"/>
                        </a:solidFill>
                        <a:latin typeface="Cambria Math" panose="02040503050406030204" pitchFamily="18" charset="0"/>
                        <a:ea typeface="Cambria Math" panose="02040503050406030204" pitchFamily="18" charset="0"/>
                      </a:rPr>
                      <m:t>，</m:t>
                    </m:r>
                  </m:oMath>
                </a14:m>
                <a:r>
                  <a:rPr lang="zh-CN" altLang="en-US" sz="2200" dirty="0">
                    <a:solidFill>
                      <a:srgbClr val="0070C0"/>
                    </a:solidFill>
                    <a:latin typeface="Cambria Math" panose="02040503050406030204" pitchFamily="18" charset="0"/>
                    <a:ea typeface="Cambria Math" panose="02040503050406030204" pitchFamily="18" charset="0"/>
                  </a:rPr>
                  <a:t>将</a:t>
                </a:r>
                <a14:m>
                  <m:oMath xmlns:m="http://schemas.openxmlformats.org/officeDocument/2006/math">
                    <m:r>
                      <a:rPr lang="en-US" altLang="zh-CN" sz="2200" b="1" i="0" smtClean="0">
                        <a:solidFill>
                          <a:srgbClr val="0070C0"/>
                        </a:solidFill>
                        <a:latin typeface="Cambria Math" panose="02040503050406030204" pitchFamily="18" charset="0"/>
                        <a:ea typeface="Cambria Math" panose="02040503050406030204" pitchFamily="18" charset="0"/>
                      </a:rPr>
                      <m:t>𝟏</m:t>
                    </m:r>
                    <m:r>
                      <a:rPr lang="en-US" altLang="zh-CN" sz="2200" b="1" i="0" smtClean="0">
                        <a:solidFill>
                          <a:srgbClr val="0070C0"/>
                        </a:solidFill>
                        <a:latin typeface="Cambria Math" panose="02040503050406030204" pitchFamily="18" charset="0"/>
                        <a:ea typeface="Cambria Math" panose="02040503050406030204" pitchFamily="18" charset="0"/>
                      </a:rPr>
                      <m:t>+</m:t>
                    </m:r>
                    <m:nary>
                      <m:naryPr>
                        <m:chr m:val="∑"/>
                        <m:limLoc m:val="subSup"/>
                        <m:ctrlPr>
                          <a:rPr lang="zh-CN" altLang="en-US" sz="2200" i="1" smtClean="0">
                            <a:solidFill>
                              <a:srgbClr val="0070C0"/>
                            </a:solidFill>
                            <a:latin typeface="Cambria Math" panose="02040503050406030204" pitchFamily="18" charset="0"/>
                            <a:ea typeface="Cambria Math" panose="02040503050406030204" pitchFamily="18" charset="0"/>
                          </a:rPr>
                        </m:ctrlPr>
                      </m:naryPr>
                      <m:sub>
                        <m:r>
                          <m:rPr>
                            <m:brk m:alnAt="25"/>
                          </m:rP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sub>
                      <m:sup>
                        <m:r>
                          <a:rPr lang="en-US" altLang="zh-CN" sz="2200" b="1" i="1" smtClean="0">
                            <a:solidFill>
                              <a:srgbClr val="0070C0"/>
                            </a:solidFill>
                            <a:latin typeface="Cambria Math" panose="02040503050406030204" pitchFamily="18" charset="0"/>
                            <a:ea typeface="Cambria Math" panose="02040503050406030204" pitchFamily="18" charset="0"/>
                          </a:rPr>
                          <m:t>𝒌</m:t>
                        </m:r>
                      </m:sup>
                      <m:e>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e>
                    </m:nary>
                  </m:oMath>
                </a14:m>
                <a:r>
                  <a:rPr lang="zh-CN" altLang="en-US" sz="2200" dirty="0">
                    <a:solidFill>
                      <a:srgbClr val="0070C0"/>
                    </a:solidFill>
                    <a:latin typeface="Cambria Math" panose="02040503050406030204" pitchFamily="18" charset="0"/>
                    <a:ea typeface="Cambria Math" panose="02040503050406030204" pitchFamily="18" charset="0"/>
                  </a:rPr>
                  <a:t>个球放进</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𝑘</m:t>
                    </m:r>
                  </m:oMath>
                </a14:m>
                <a:r>
                  <a:rPr lang="zh-CN" altLang="en-US" sz="2200" dirty="0">
                    <a:solidFill>
                      <a:srgbClr val="0070C0"/>
                    </a:solidFill>
                    <a:latin typeface="Cambria Math" panose="02040503050406030204" pitchFamily="18" charset="0"/>
                    <a:ea typeface="Cambria Math" panose="02040503050406030204" pitchFamily="18" charset="0"/>
                  </a:rPr>
                  <a:t>个盒子，则至少有一个盒子</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𝑖</m:t>
                    </m:r>
                  </m:oMath>
                </a14:m>
                <a:r>
                  <a:rPr lang="zh-CN" altLang="en-US" sz="2200" dirty="0">
                    <a:solidFill>
                      <a:srgbClr val="0070C0"/>
                    </a:solidFill>
                    <a:latin typeface="Cambria Math" panose="02040503050406030204" pitchFamily="18" charset="0"/>
                    <a:ea typeface="Cambria Math" panose="02040503050406030204" pitchFamily="18" charset="0"/>
                  </a:rPr>
                  <a:t>有多于</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oMath>
                </a14:m>
                <a:r>
                  <a:rPr lang="zh-CN" altLang="en-US" sz="2200" dirty="0">
                    <a:solidFill>
                      <a:srgbClr val="0070C0"/>
                    </a:solidFill>
                    <a:latin typeface="Cambria Math" panose="02040503050406030204" pitchFamily="18" charset="0"/>
                    <a:ea typeface="Cambria Math" panose="02040503050406030204" pitchFamily="18" charset="0"/>
                  </a:rPr>
                  <a:t>个球。</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对于任意</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𝑛</m:t>
                    </m:r>
                  </m:oMath>
                </a14:m>
                <a:r>
                  <a:rPr lang="zh-CN" altLang="en-US" sz="2200" dirty="0">
                    <a:solidFill>
                      <a:srgbClr val="0070C0"/>
                    </a:solidFill>
                    <a:latin typeface="Cambria Math" panose="02040503050406030204" pitchFamily="18" charset="0"/>
                    <a:ea typeface="Cambria Math" panose="02040503050406030204" pitchFamily="18" charset="0"/>
                  </a:rPr>
                  <a:t>个整数</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𝟐</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𝒙</m:t>
                        </m:r>
                      </m:e>
                      <m:sub>
                        <m:r>
                          <a:rPr lang="en-US" altLang="zh-CN" sz="2200" b="1" i="1" smtClean="0">
                            <a:solidFill>
                              <a:srgbClr val="0070C0"/>
                            </a:solidFill>
                            <a:latin typeface="Cambria Math" panose="02040503050406030204" pitchFamily="18" charset="0"/>
                            <a:ea typeface="Cambria Math" panose="02040503050406030204" pitchFamily="18" charset="0"/>
                          </a:rPr>
                          <m:t>𝒏</m:t>
                        </m:r>
                      </m:sub>
                    </m:sSub>
                  </m:oMath>
                </a14:m>
                <a:r>
                  <a:rPr lang="zh-CN" altLang="en-US" sz="2200" dirty="0">
                    <a:solidFill>
                      <a:srgbClr val="0070C0"/>
                    </a:solidFill>
                    <a:latin typeface="Cambria Math" panose="02040503050406030204" pitchFamily="18" charset="0"/>
                    <a:ea typeface="Cambria Math" panose="02040503050406030204" pitchFamily="18" charset="0"/>
                  </a:rPr>
                  <a:t>，存在整数</a:t>
                </a:r>
                <a14:m>
                  <m:oMath xmlns:m="http://schemas.openxmlformats.org/officeDocument/2006/math">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𝒍</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𝒓</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𝒏</m:t>
                    </m:r>
                  </m:oMath>
                </a14:m>
                <a:r>
                  <a:rPr lang="zh-CN" altLang="en-US" sz="2200" dirty="0">
                    <a:solidFill>
                      <a:srgbClr val="0070C0"/>
                    </a:solidFill>
                    <a:latin typeface="Cambria Math" panose="02040503050406030204" pitchFamily="18" charset="0"/>
                    <a:ea typeface="Cambria Math" panose="02040503050406030204" pitchFamily="18" charset="0"/>
                  </a:rPr>
                  <a:t>，满足</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𝑛</m:t>
                    </m:r>
                  </m:oMath>
                </a14:m>
                <a:r>
                  <a:rPr lang="zh-CN" altLang="en-US" sz="2200" dirty="0">
                    <a:solidFill>
                      <a:srgbClr val="0070C0"/>
                    </a:solidFill>
                    <a:latin typeface="Cambria Math" panose="02040503050406030204" pitchFamily="18" charset="0"/>
                    <a:ea typeface="Cambria Math" panose="02040503050406030204" pitchFamily="18" charset="0"/>
                  </a:rPr>
                  <a:t>整除</a:t>
                </a:r>
                <a14:m>
                  <m:oMath xmlns:m="http://schemas.openxmlformats.org/officeDocument/2006/math">
                    <m:nary>
                      <m:naryPr>
                        <m:chr m:val="∑"/>
                        <m:ctrlPr>
                          <a:rPr lang="en-US" altLang="zh-CN" sz="22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𝒍</m:t>
                        </m:r>
                      </m:sub>
                      <m:sup>
                        <m:r>
                          <a:rPr lang="en-US" altLang="zh-CN" sz="2200" b="1" i="1" smtClean="0">
                            <a:solidFill>
                              <a:srgbClr val="0070C0"/>
                            </a:solidFill>
                            <a:latin typeface="Cambria Math" panose="02040503050406030204" pitchFamily="18" charset="0"/>
                            <a:ea typeface="Cambria Math" panose="02040503050406030204" pitchFamily="18" charset="0"/>
                          </a:rPr>
                          <m:t>𝒓</m:t>
                        </m:r>
                      </m:sup>
                      <m:e>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𝒂</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e>
                    </m:nary>
                  </m:oMath>
                </a14:m>
                <a:r>
                  <a:rPr lang="zh-CN" altLang="en-US" sz="2200" dirty="0">
                    <a:solidFill>
                      <a:srgbClr val="0070C0"/>
                    </a:solidFill>
                    <a:latin typeface="Cambria Math" panose="02040503050406030204" pitchFamily="18" charset="0"/>
                    <a:ea typeface="Cambria Math" panose="02040503050406030204" pitchFamily="18" charset="0"/>
                  </a:rPr>
                  <a:t>。</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任意</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𝑛</m:t>
                    </m:r>
                    <m:r>
                      <a:rPr lang="en-US" altLang="zh-CN" sz="2200" i="1" dirty="0" smtClean="0">
                        <a:solidFill>
                          <a:srgbClr val="0070C0"/>
                        </a:solidFill>
                        <a:latin typeface="Cambria Math" panose="02040503050406030204" pitchFamily="18" charset="0"/>
                        <a:ea typeface="Cambria Math" panose="02040503050406030204" pitchFamily="18" charset="0"/>
                      </a:rPr>
                      <m:t>+1</m:t>
                    </m:r>
                  </m:oMath>
                </a14:m>
                <a:r>
                  <a:rPr lang="zh-CN" altLang="en-US" sz="2200" dirty="0">
                    <a:solidFill>
                      <a:srgbClr val="0070C0"/>
                    </a:solidFill>
                    <a:latin typeface="Cambria Math" panose="02040503050406030204" pitchFamily="18" charset="0"/>
                    <a:ea typeface="Cambria Math" panose="02040503050406030204" pitchFamily="18" charset="0"/>
                  </a:rPr>
                  <a:t>个数中，至少有两个数满足两者之差能被</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𝑛</m:t>
                    </m:r>
                  </m:oMath>
                </a14:m>
                <a:r>
                  <a:rPr lang="zh-CN" altLang="en-US" sz="2200" dirty="0">
                    <a:solidFill>
                      <a:srgbClr val="0070C0"/>
                    </a:solidFill>
                    <a:latin typeface="Cambria Math" panose="02040503050406030204" pitchFamily="18" charset="0"/>
                    <a:ea typeface="Cambria Math" panose="02040503050406030204" pitchFamily="18" charset="0"/>
                  </a:rPr>
                  <a:t>整除。</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任意</a:t>
                </a:r>
                <a:r>
                  <a:rPr lang="en-US" altLang="zh-CN" sz="2200" dirty="0">
                    <a:solidFill>
                      <a:srgbClr val="0070C0"/>
                    </a:solidFill>
                    <a:latin typeface="Cambria Math" panose="02040503050406030204" pitchFamily="18" charset="0"/>
                    <a:ea typeface="Cambria Math" panose="02040503050406030204" pitchFamily="18" charset="0"/>
                  </a:rPr>
                  <a:t>6</a:t>
                </a:r>
                <a:r>
                  <a:rPr lang="zh-CN" altLang="en-US" sz="2200" dirty="0">
                    <a:solidFill>
                      <a:srgbClr val="0070C0"/>
                    </a:solidFill>
                    <a:latin typeface="Cambria Math" panose="02040503050406030204" pitchFamily="18" charset="0"/>
                    <a:ea typeface="Cambria Math" panose="02040503050406030204" pitchFamily="18" charset="0"/>
                  </a:rPr>
                  <a:t>个人中，至少有</a:t>
                </a:r>
                <a:r>
                  <a:rPr lang="en-US" altLang="zh-CN" sz="2200" dirty="0">
                    <a:solidFill>
                      <a:srgbClr val="0070C0"/>
                    </a:solidFill>
                    <a:latin typeface="Cambria Math" panose="02040503050406030204" pitchFamily="18" charset="0"/>
                    <a:ea typeface="Cambria Math" panose="02040503050406030204" pitchFamily="18" charset="0"/>
                  </a:rPr>
                  <a:t>3</a:t>
                </a:r>
                <a:r>
                  <a:rPr lang="zh-CN" altLang="en-US" sz="2200" dirty="0">
                    <a:solidFill>
                      <a:srgbClr val="0070C0"/>
                    </a:solidFill>
                    <a:latin typeface="Cambria Math" panose="02040503050406030204" pitchFamily="18" charset="0"/>
                    <a:ea typeface="Cambria Math" panose="02040503050406030204" pitchFamily="18" charset="0"/>
                  </a:rPr>
                  <a:t>人相互认识，或相互不认识。</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Ramsey</a:t>
                </a:r>
                <a:r>
                  <a:rPr lang="zh-CN" altLang="en-US" sz="2200" dirty="0">
                    <a:solidFill>
                      <a:srgbClr val="0070C0"/>
                    </a:solidFill>
                    <a:latin typeface="Cambria Math" panose="02040503050406030204" pitchFamily="18" charset="0"/>
                    <a:ea typeface="Cambria Math" panose="02040503050406030204" pitchFamily="18" charset="0"/>
                  </a:rPr>
                  <a:t>定理</a:t>
                </a:r>
                <a:endParaRPr lang="en-US" altLang="zh-CN" sz="22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848618"/>
              </a:xfrm>
              <a:prstGeom prst="rect">
                <a:avLst/>
              </a:prstGeom>
              <a:blipFill>
                <a:blip r:embed="rId3"/>
                <a:stretch>
                  <a:fillRect l="-5600" t="-1585" r="-4720" b="-221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98755553"/>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P8807 </a:t>
            </a:r>
            <a:r>
              <a:rPr lang="zh-CN" altLang="en-US" sz="4400" b="0" dirty="0">
                <a:solidFill>
                  <a:schemeClr val="bg1"/>
                </a:solidFill>
                <a:ea typeface="黑体" pitchFamily="2" charset="-122"/>
                <a:hlinkClick r:id="rId3"/>
              </a:rPr>
              <a:t>取模</a:t>
            </a:r>
            <a:endParaRPr lang="en-US" altLang="zh-CN"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080D5825-B480-BEA5-C6A5-F73049E77D9D}"/>
              </a:ext>
            </a:extLst>
          </p:cNvPr>
          <p:cNvPicPr>
            <a:picLocks noChangeAspect="1"/>
          </p:cNvPicPr>
          <p:nvPr/>
        </p:nvPicPr>
        <p:blipFill>
          <a:blip r:embed="rId4"/>
          <a:stretch>
            <a:fillRect/>
          </a:stretch>
        </p:blipFill>
        <p:spPr>
          <a:xfrm>
            <a:off x="891982" y="1196753"/>
            <a:ext cx="7360035" cy="5184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901754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排列与组合</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5173724"/>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rPr>
                  <a:t>	</a:t>
                </a:r>
                <a:r>
                  <a:rPr lang="zh-CN" altLang="en-US" sz="2200" dirty="0">
                    <a:solidFill>
                      <a:srgbClr val="0070C0"/>
                    </a:solidFill>
                  </a:rPr>
                  <a:t>排列组合是组合学最基本的概念。所谓排列，就是指从给定个数的元素中取出指定个数的元素进行排序。组合则是指从给定个数的元素中仅仅取出指定个数的元素，不考虑排序。排列组合与古典概率论关系密切。</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排列的定义：从</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个不同元素中，任取</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个元素的所有排列的个数，叫做从</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个不同元素中取出</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个元素的排列数，记为</a:t>
                </a:r>
                <a14:m>
                  <m:oMath xmlns:m="http://schemas.openxmlformats.org/officeDocument/2006/math">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err="1">
                        <a:solidFill>
                          <a:srgbClr val="0070C0"/>
                        </a:solidFill>
                        <a:latin typeface="Cambria Math" panose="02040503050406030204" pitchFamily="18" charset="0"/>
                      </a:rPr>
                      <m:t>𝑛</m:t>
                    </m:r>
                    <m:r>
                      <a:rPr lang="en-US" altLang="zh-CN" sz="2200" i="1" dirty="0" err="1">
                        <a:solidFill>
                          <a:srgbClr val="0070C0"/>
                        </a:solidFill>
                        <a:latin typeface="Cambria Math" panose="02040503050406030204" pitchFamily="18" charset="0"/>
                      </a:rPr>
                      <m:t>,</m:t>
                    </m:r>
                    <m:r>
                      <a:rPr lang="en-US" altLang="zh-CN" sz="2200" i="1" dirty="0" err="1">
                        <a:solidFill>
                          <a:srgbClr val="0070C0"/>
                        </a:solidFill>
                        <a:latin typeface="Cambria Math" panose="02040503050406030204" pitchFamily="18" charset="0"/>
                      </a:rPr>
                      <m:t>𝑚</m:t>
                    </m:r>
                    <m:r>
                      <a:rPr lang="en-US" altLang="zh-CN" sz="2200" i="1" dirty="0">
                        <a:solidFill>
                          <a:srgbClr val="0070C0"/>
                        </a:solidFill>
                        <a:latin typeface="Cambria Math" panose="02040503050406030204" pitchFamily="18" charset="0"/>
                      </a:rPr>
                      <m:t>)</m:t>
                    </m:r>
                  </m:oMath>
                </a14:m>
                <a:r>
                  <a:rPr lang="zh-CN" altLang="en-US" sz="2200" dirty="0">
                    <a:solidFill>
                      <a:srgbClr val="0070C0"/>
                    </a:solidFill>
                  </a:rPr>
                  <a:t>，用符号</a:t>
                </a:r>
                <a14:m>
                  <m:oMath xmlns:m="http://schemas.openxmlformats.org/officeDocument/2006/math">
                    <m:sSubSup>
                      <m:sSubSupPr>
                        <m:ctrlPr>
                          <a:rPr lang="en-US" altLang="zh-CN" sz="2200" b="1" i="1" smtClean="0">
                            <a:solidFill>
                              <a:srgbClr val="0070C0"/>
                            </a:solidFill>
                            <a:latin typeface="Cambria Math" panose="02040503050406030204" pitchFamily="18" charset="0"/>
                          </a:rPr>
                        </m:ctrlPr>
                      </m:sSubSup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oMath>
                </a14:m>
                <a:r>
                  <a:rPr lang="zh-CN" altLang="en-US" sz="2200" dirty="0">
                    <a:solidFill>
                      <a:srgbClr val="0070C0"/>
                    </a:solidFill>
                  </a:rPr>
                  <a:t>表示。</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bSup>
                        <m:sSubSupPr>
                          <m:ctrlPr>
                            <a:rPr lang="en-US" altLang="zh-CN" sz="2200" b="1" i="1" smtClean="0">
                              <a:solidFill>
                                <a:srgbClr val="0070C0"/>
                              </a:solidFill>
                              <a:latin typeface="Cambria Math" panose="02040503050406030204" pitchFamily="18" charset="0"/>
                            </a:rPr>
                          </m:ctrlPr>
                        </m:sSubSup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𝒏</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e>
                      </m:d>
                      <m:r>
                        <a:rPr lang="en-US" altLang="zh-CN" sz="2200" b="1" i="1" smtClean="0">
                          <a:solidFill>
                            <a:srgbClr val="0070C0"/>
                          </a:solidFill>
                          <a:latin typeface="Cambria Math" panose="02040503050406030204" pitchFamily="18" charset="0"/>
                          <a:ea typeface="Cambria Math" panose="02040503050406030204" pitchFamily="18" charset="0"/>
                        </a:rPr>
                        <m:t>⋯</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𝒎</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e>
                      </m:d>
                      <m:r>
                        <a:rPr lang="en-US" altLang="zh-CN" sz="2200" b="1" i="1" smtClean="0">
                          <a:solidFill>
                            <a:srgbClr val="0070C0"/>
                          </a:solidFill>
                          <a:latin typeface="Cambria Math" panose="02040503050406030204" pitchFamily="18" charset="0"/>
                          <a:ea typeface="Cambria Math" panose="02040503050406030204" pitchFamily="18" charset="0"/>
                        </a:rPr>
                        <m:t>=</m:t>
                      </m:r>
                      <m:f>
                        <m:fP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num>
                        <m:den>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𝒎</m:t>
                          </m:r>
                          <m:r>
                            <a:rPr lang="en-US" altLang="zh-CN" sz="2200" b="1" i="1" smtClean="0">
                              <a:solidFill>
                                <a:srgbClr val="0070C0"/>
                              </a:solidFill>
                              <a:latin typeface="Cambria Math" panose="02040503050406030204" pitchFamily="18" charset="0"/>
                              <a:ea typeface="Cambria Math" panose="02040503050406030204" pitchFamily="18" charset="0"/>
                            </a:rPr>
                            <m:t>)!</m:t>
                          </m:r>
                        </m:den>
                      </m:f>
                    </m:oMath>
                  </m:oMathPara>
                </a14:m>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组合的定义：从</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个不同元素中，取出</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个元素的所有组合的个数，叫做从</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个不同元素中取出</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个元素的组合数。记为</a:t>
                </a:r>
                <a14:m>
                  <m:oMath xmlns:m="http://schemas.openxmlformats.org/officeDocument/2006/math">
                    <m:r>
                      <a:rPr lang="en-US" altLang="zh-CN" sz="2200" i="1" dirty="0" smtClean="0">
                        <a:solidFill>
                          <a:srgbClr val="0070C0"/>
                        </a:solidFill>
                        <a:latin typeface="Cambria Math" panose="02040503050406030204" pitchFamily="18" charset="0"/>
                      </a:rPr>
                      <m:t>𝐶</m:t>
                    </m:r>
                    <m:r>
                      <a:rPr lang="en-US" altLang="zh-CN" sz="2200" i="1" dirty="0" smtClean="0">
                        <a:solidFill>
                          <a:srgbClr val="0070C0"/>
                        </a:solidFill>
                        <a:latin typeface="Cambria Math" panose="02040503050406030204" pitchFamily="18" charset="0"/>
                      </a:rPr>
                      <m:t>(</m:t>
                    </m:r>
                    <m:r>
                      <a:rPr lang="en-US" altLang="zh-CN" sz="2200" i="1" dirty="0" err="1">
                        <a:solidFill>
                          <a:srgbClr val="0070C0"/>
                        </a:solidFill>
                        <a:latin typeface="Cambria Math" panose="02040503050406030204" pitchFamily="18" charset="0"/>
                      </a:rPr>
                      <m:t>𝑛</m:t>
                    </m:r>
                    <m:r>
                      <a:rPr lang="en-US" altLang="zh-CN" sz="2200" i="1" dirty="0" err="1">
                        <a:solidFill>
                          <a:srgbClr val="0070C0"/>
                        </a:solidFill>
                        <a:latin typeface="Cambria Math" panose="02040503050406030204" pitchFamily="18" charset="0"/>
                      </a:rPr>
                      <m:t>,</m:t>
                    </m:r>
                    <m:r>
                      <a:rPr lang="en-US" altLang="zh-CN" sz="2200" i="1" dirty="0" err="1">
                        <a:solidFill>
                          <a:srgbClr val="0070C0"/>
                        </a:solidFill>
                        <a:latin typeface="Cambria Math" panose="02040503050406030204" pitchFamily="18" charset="0"/>
                      </a:rPr>
                      <m:t>𝑚</m:t>
                    </m:r>
                    <m:r>
                      <a:rPr lang="en-US" altLang="zh-CN" sz="2200" i="1" dirty="0">
                        <a:solidFill>
                          <a:srgbClr val="0070C0"/>
                        </a:solidFill>
                        <a:latin typeface="Cambria Math" panose="02040503050406030204" pitchFamily="18" charset="0"/>
                      </a:rPr>
                      <m:t>)</m:t>
                    </m:r>
                  </m:oMath>
                </a14:m>
                <a:r>
                  <a:rPr lang="zh-CN" altLang="en-US" sz="2200" dirty="0">
                    <a:solidFill>
                      <a:srgbClr val="0070C0"/>
                    </a:solidFill>
                  </a:rPr>
                  <a:t>，用符号</a:t>
                </a:r>
                <a14:m>
                  <m:oMath xmlns:m="http://schemas.openxmlformats.org/officeDocument/2006/math">
                    <m:sSubSup>
                      <m:sSubSupPr>
                        <m:ctrlPr>
                          <a:rPr lang="en-US" altLang="zh-CN" sz="2200" b="1" i="1" dirty="0" smtClean="0">
                            <a:solidFill>
                              <a:srgbClr val="0070C0"/>
                            </a:solidFill>
                            <a:latin typeface="Cambria Math" panose="02040503050406030204" pitchFamily="18" charset="0"/>
                          </a:rPr>
                        </m:ctrlPr>
                      </m:sSubSupPr>
                      <m:e>
                        <m:r>
                          <a:rPr lang="en-US" altLang="zh-CN" sz="2200" b="1" i="1" dirty="0" smtClean="0">
                            <a:solidFill>
                              <a:srgbClr val="0070C0"/>
                            </a:solidFill>
                            <a:latin typeface="Cambria Math" panose="02040503050406030204" pitchFamily="18" charset="0"/>
                          </a:rPr>
                          <m:t>𝑪</m:t>
                        </m:r>
                      </m:e>
                      <m:sub>
                        <m:r>
                          <a:rPr lang="en-US" altLang="zh-CN" sz="2200" b="1" i="1" dirty="0" err="1" smtClean="0">
                            <a:solidFill>
                              <a:srgbClr val="0070C0"/>
                            </a:solidFill>
                            <a:latin typeface="Cambria Math" panose="02040503050406030204" pitchFamily="18" charset="0"/>
                          </a:rPr>
                          <m:t>𝒏</m:t>
                        </m:r>
                      </m:sub>
                      <m:sup>
                        <m:r>
                          <a:rPr lang="en-US" altLang="zh-CN" sz="2200" b="1" i="1" dirty="0" err="1" smtClean="0">
                            <a:solidFill>
                              <a:srgbClr val="0070C0"/>
                            </a:solidFill>
                            <a:latin typeface="Cambria Math" panose="02040503050406030204" pitchFamily="18" charset="0"/>
                          </a:rPr>
                          <m:t>𝒎</m:t>
                        </m:r>
                      </m:sup>
                    </m:sSubSup>
                  </m:oMath>
                </a14:m>
                <a:r>
                  <a:rPr lang="zh-CN" altLang="en-US" sz="2200" dirty="0">
                    <a:solidFill>
                      <a:srgbClr val="0070C0"/>
                    </a:solidFill>
                  </a:rPr>
                  <a:t>或</a:t>
                </a:r>
                <a14:m>
                  <m:oMath xmlns:m="http://schemas.openxmlformats.org/officeDocument/2006/math">
                    <m:d>
                      <m:dPr>
                        <m:ctrlPr>
                          <a:rPr lang="en-US" altLang="zh-CN" sz="2200" b="1" i="1" dirty="0" smtClean="0">
                            <a:solidFill>
                              <a:srgbClr val="0070C0"/>
                            </a:solidFill>
                            <a:latin typeface="Cambria Math" panose="02040503050406030204" pitchFamily="18" charset="0"/>
                          </a:rPr>
                        </m:ctrlPr>
                      </m:dPr>
                      <m:e>
                        <m:f>
                          <m:fPr>
                            <m:type m:val="noBar"/>
                            <m:ctrlPr>
                              <a:rPr lang="en-US" altLang="zh-CN" sz="2200" b="1" i="1" dirty="0" smtClean="0">
                                <a:solidFill>
                                  <a:srgbClr val="0070C0"/>
                                </a:solidFill>
                                <a:latin typeface="Cambria Math" panose="02040503050406030204" pitchFamily="18" charset="0"/>
                              </a:rPr>
                            </m:ctrlPr>
                          </m:fPr>
                          <m:num>
                            <m:r>
                              <a:rPr lang="en-US" altLang="zh-CN" sz="2200" b="1" i="1" dirty="0" smtClean="0">
                                <a:solidFill>
                                  <a:srgbClr val="0070C0"/>
                                </a:solidFill>
                                <a:latin typeface="Cambria Math" panose="02040503050406030204" pitchFamily="18" charset="0"/>
                              </a:rPr>
                              <m:t>𝒏</m:t>
                            </m:r>
                          </m:num>
                          <m:den>
                            <m:r>
                              <a:rPr lang="en-US" altLang="zh-CN" sz="2200" b="1" i="1" dirty="0" smtClean="0">
                                <a:solidFill>
                                  <a:srgbClr val="0070C0"/>
                                </a:solidFill>
                                <a:latin typeface="Cambria Math" panose="02040503050406030204" pitchFamily="18" charset="0"/>
                              </a:rPr>
                              <m:t>𝒎</m:t>
                            </m:r>
                          </m:den>
                        </m:f>
                      </m:e>
                    </m:d>
                  </m:oMath>
                </a14:m>
                <a:r>
                  <a:rPr lang="zh-CN" altLang="en-US" sz="2200" dirty="0">
                    <a:solidFill>
                      <a:srgbClr val="0070C0"/>
                    </a:solidFill>
                  </a:rPr>
                  <a:t>表示。</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bSup>
                        <m:sSubSupPr>
                          <m:ctrlPr>
                            <a:rPr lang="en-US" altLang="zh-CN" sz="2200" b="1" i="1" smtClean="0">
                              <a:solidFill>
                                <a:srgbClr val="0070C0"/>
                              </a:solidFill>
                              <a:latin typeface="Cambria Math" panose="02040503050406030204" pitchFamily="18" charset="0"/>
                            </a:rPr>
                          </m:ctrlPr>
                        </m:sSubSupPr>
                        <m:e>
                          <m:r>
                            <a:rPr lang="en-US" altLang="zh-CN" sz="2200" b="1" i="1" smtClean="0">
                              <a:solidFill>
                                <a:srgbClr val="0070C0"/>
                              </a:solidFill>
                              <a:latin typeface="Cambria Math" panose="02040503050406030204" pitchFamily="18" charset="0"/>
                            </a:rPr>
                            <m:t>𝑪</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sSubSup>
                            <m:sSubSupPr>
                              <m:ctrlPr>
                                <a:rPr lang="en-US" altLang="zh-CN" sz="2200" b="1" i="1" smtClean="0">
                                  <a:solidFill>
                                    <a:srgbClr val="0070C0"/>
                                  </a:solidFill>
                                  <a:latin typeface="Cambria Math" panose="02040503050406030204" pitchFamily="18" charset="0"/>
                                </a:rPr>
                              </m:ctrlPr>
                            </m:sSubSup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num>
                        <m:den>
                          <m:r>
                            <a:rPr lang="en-US" altLang="zh-CN" sz="2200" b="1" i="1" smtClean="0">
                              <a:solidFill>
                                <a:srgbClr val="0070C0"/>
                              </a:solidFill>
                              <a:latin typeface="Cambria Math" panose="02040503050406030204" pitchFamily="18" charset="0"/>
                            </a:rPr>
                            <m:t>𝒎</m:t>
                          </m:r>
                          <m:r>
                            <a:rPr lang="en-US" altLang="zh-CN" sz="2200" b="1" i="1" smtClean="0">
                              <a:solidFill>
                                <a:srgbClr val="0070C0"/>
                              </a:solidFill>
                              <a:latin typeface="Cambria Math" panose="02040503050406030204" pitchFamily="18" charset="0"/>
                            </a:rPr>
                            <m:t>!</m:t>
                          </m:r>
                        </m:den>
                      </m:f>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num>
                        <m:den>
                          <m:r>
                            <a:rPr lang="en-US" altLang="zh-CN" sz="2200" b="1" i="1" smtClean="0">
                              <a:solidFill>
                                <a:srgbClr val="0070C0"/>
                              </a:solidFill>
                              <a:latin typeface="Cambria Math" panose="02040503050406030204" pitchFamily="18" charset="0"/>
                            </a:rPr>
                            <m:t>𝒎</m:t>
                          </m:r>
                          <m:r>
                            <a:rPr lang="en-US" altLang="zh-CN" sz="2200" b="1" i="1" smtClean="0">
                              <a:solidFill>
                                <a:srgbClr val="0070C0"/>
                              </a:solidFill>
                              <a:latin typeface="Cambria Math" panose="02040503050406030204" pitchFamily="18" charset="0"/>
                            </a:rPr>
                            <m:t>!</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𝒎</m:t>
                              </m:r>
                            </m:e>
                          </m:d>
                          <m:r>
                            <a:rPr lang="en-US" altLang="zh-CN" sz="2200" b="1" i="1" smtClean="0">
                              <a:solidFill>
                                <a:srgbClr val="0070C0"/>
                              </a:solidFill>
                              <a:latin typeface="Cambria Math" panose="02040503050406030204" pitchFamily="18" charset="0"/>
                            </a:rPr>
                            <m:t>!</m:t>
                          </m:r>
                        </m:den>
                      </m:f>
                    </m:oMath>
                  </m:oMathPara>
                </a14:m>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5173724"/>
              </a:xfrm>
              <a:prstGeom prst="rect">
                <a:avLst/>
              </a:prstGeom>
              <a:blipFill>
                <a:blip r:embed="rId3"/>
                <a:stretch>
                  <a:fillRect l="-1040" t="-1178" r="-104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41570376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P8807 </a:t>
            </a:r>
            <a:r>
              <a:rPr lang="zh-CN" altLang="en-US" sz="4400" b="0" dirty="0">
                <a:solidFill>
                  <a:schemeClr val="bg1"/>
                </a:solidFill>
                <a:ea typeface="黑体" pitchFamily="2" charset="-122"/>
                <a:hlinkClick r:id="rId3"/>
              </a:rPr>
              <a:t>取模</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2394502"/>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我们不妨假定不存在这样的两个数。即对</a:t>
                </a:r>
                <a14:m>
                  <m:oMath xmlns:m="http://schemas.openxmlformats.org/officeDocument/2006/math">
                    <m:r>
                      <a:rPr lang="zh-CN" altLang="en-US" sz="2200"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𝒙</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𝒎</m:t>
                    </m:r>
                    <m:r>
                      <a:rPr lang="en-US" altLang="zh-CN" sz="2200" b="1" i="1" smtClean="0">
                        <a:solidFill>
                          <a:srgbClr val="0070C0"/>
                        </a:solidFill>
                        <a:latin typeface="Cambria Math" panose="02040503050406030204" pitchFamily="18" charset="0"/>
                        <a:ea typeface="Cambria Math" panose="02040503050406030204" pitchFamily="18" charset="0"/>
                      </a:rPr>
                      <m:t>]</m:t>
                    </m:r>
                  </m:oMath>
                </a14:m>
                <a:r>
                  <a:rPr lang="zh-CN" altLang="en-US" sz="2200" dirty="0">
                    <a:solidFill>
                      <a:srgbClr val="0070C0"/>
                    </a:solidFill>
                    <a:latin typeface="Cambria Math" panose="02040503050406030204" pitchFamily="18" charset="0"/>
                  </a:rPr>
                  <a:t>，</a:t>
                </a:r>
                <a14:m>
                  <m:oMath xmlns:m="http://schemas.openxmlformats.org/officeDocument/2006/math">
                    <m:r>
                      <a:rPr lang="en-US" altLang="zh-CN" sz="2200" b="1" i="1" dirty="0" smtClean="0">
                        <a:solidFill>
                          <a:srgbClr val="0070C0"/>
                        </a:solidFill>
                        <a:latin typeface="Cambria Math" panose="02040503050406030204" pitchFamily="18" charset="0"/>
                      </a:rPr>
                      <m:t>𝒏</m:t>
                    </m:r>
                    <m:r>
                      <a:rPr lang="en-US" altLang="zh-CN" sz="2200" b="1" i="1" dirty="0" smtClean="0">
                        <a:solidFill>
                          <a:srgbClr val="0070C0"/>
                        </a:solidFill>
                        <a:latin typeface="Cambria Math" panose="02040503050406030204" pitchFamily="18" charset="0"/>
                      </a:rPr>
                      <m:t> </m:t>
                    </m:r>
                    <m:r>
                      <m:rPr>
                        <m:sty m:val="p"/>
                      </m:rPr>
                      <a:rPr lang="en-US" altLang="zh-CN" sz="2200" i="1" dirty="0">
                        <a:solidFill>
                          <a:srgbClr val="0070C0"/>
                        </a:solidFill>
                        <a:latin typeface="Cambria Math" panose="02040503050406030204" pitchFamily="18" charset="0"/>
                      </a:rPr>
                      <m:t>mod</m:t>
                    </m:r>
                    <m:r>
                      <a:rPr lang="en-US" altLang="zh-CN" sz="2200" b="1" i="1" dirty="0" smtClean="0">
                        <a:solidFill>
                          <a:srgbClr val="0070C0"/>
                        </a:solidFill>
                        <a:latin typeface="Cambria Math" panose="02040503050406030204" pitchFamily="18" charset="0"/>
                      </a:rPr>
                      <m:t> </m:t>
                    </m:r>
                    <m:r>
                      <a:rPr lang="en-US" altLang="zh-CN" sz="2200" b="1" i="1" dirty="0" smtClean="0">
                        <a:solidFill>
                          <a:srgbClr val="0070C0"/>
                        </a:solidFill>
                        <a:latin typeface="Cambria Math" panose="02040503050406030204" pitchFamily="18" charset="0"/>
                      </a:rPr>
                      <m:t>𝒙</m:t>
                    </m:r>
                  </m:oMath>
                </a14:m>
                <a:r>
                  <a:rPr lang="zh-CN" altLang="en-US" sz="2200" dirty="0">
                    <a:solidFill>
                      <a:srgbClr val="0070C0"/>
                    </a:solidFill>
                    <a:latin typeface="Cambria Math" panose="02040503050406030204" pitchFamily="18" charset="0"/>
                  </a:rPr>
                  <a:t>没有重复的值。</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当</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𝒙</m:t>
                    </m:r>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𝟏</m:t>
                    </m:r>
                  </m:oMath>
                </a14:m>
                <a:r>
                  <a:rPr lang="zh-CN" altLang="en-US" sz="2200" dirty="0">
                    <a:solidFill>
                      <a:srgbClr val="0070C0"/>
                    </a:solidFill>
                    <a:latin typeface="Cambria Math" panose="02040503050406030204" pitchFamily="18" charset="0"/>
                    <a:ea typeface="Cambria Math" panose="02040503050406030204" pitchFamily="18" charset="0"/>
                  </a:rPr>
                  <a:t>时，</a:t>
                </a:r>
                <a14:m>
                  <m:oMath xmlns:m="http://schemas.openxmlformats.org/officeDocument/2006/math">
                    <m:r>
                      <a:rPr lang="en-US" altLang="zh-CN" sz="2200" i="1" dirty="0">
                        <a:solidFill>
                          <a:srgbClr val="0070C0"/>
                        </a:solidFill>
                        <a:latin typeface="Cambria Math" panose="02040503050406030204" pitchFamily="18" charset="0"/>
                      </a:rPr>
                      <m:t>𝒏</m:t>
                    </m:r>
                    <m:r>
                      <a:rPr lang="en-US" altLang="zh-CN" sz="2200" i="1" dirty="0">
                        <a:solidFill>
                          <a:srgbClr val="0070C0"/>
                        </a:solidFill>
                        <a:latin typeface="Cambria Math" panose="02040503050406030204" pitchFamily="18" charset="0"/>
                      </a:rPr>
                      <m:t> </m:t>
                    </m:r>
                    <m:r>
                      <m:rPr>
                        <m:sty m:val="p"/>
                      </m:rPr>
                      <a:rPr lang="en-US" altLang="zh-CN" sz="2200" i="1" dirty="0">
                        <a:solidFill>
                          <a:srgbClr val="0070C0"/>
                        </a:solidFill>
                        <a:latin typeface="Cambria Math" panose="02040503050406030204" pitchFamily="18" charset="0"/>
                      </a:rPr>
                      <m:t>mod</m:t>
                    </m:r>
                    <m:r>
                      <a:rPr lang="en-US" altLang="zh-CN" sz="2200" i="1" dirty="0">
                        <a:solidFill>
                          <a:srgbClr val="0070C0"/>
                        </a:solidFill>
                        <a:latin typeface="Cambria Math" panose="02040503050406030204" pitchFamily="18" charset="0"/>
                      </a:rPr>
                      <m:t> </m:t>
                    </m:r>
                    <m:r>
                      <a:rPr lang="en-US" altLang="zh-CN" sz="2200" i="1" dirty="0">
                        <a:solidFill>
                          <a:srgbClr val="0070C0"/>
                        </a:solidFill>
                        <a:latin typeface="Cambria Math" panose="02040503050406030204" pitchFamily="18" charset="0"/>
                      </a:rPr>
                      <m:t>𝒙</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𝟎</m:t>
                    </m:r>
                  </m:oMath>
                </a14:m>
                <a:r>
                  <a:rPr lang="zh-CN" altLang="en-US" sz="2200" dirty="0">
                    <a:solidFill>
                      <a:srgbClr val="0070C0"/>
                    </a:solidFill>
                    <a:latin typeface="Cambria Math" panose="02040503050406030204" pitchFamily="18" charset="0"/>
                    <a:ea typeface="Cambria Math" panose="02040503050406030204" pitchFamily="18" charset="0"/>
                  </a:rPr>
                  <a:t>。</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当</a:t>
                </a:r>
                <a14:m>
                  <m:oMath xmlns:m="http://schemas.openxmlformats.org/officeDocument/2006/math">
                    <m:r>
                      <a:rPr lang="zh-CN" altLang="en-US" sz="2200" i="1" dirty="0" smtClean="0">
                        <a:solidFill>
                          <a:srgbClr val="0070C0"/>
                        </a:solidFill>
                        <a:latin typeface="Cambria Math" panose="02040503050406030204" pitchFamily="18" charset="0"/>
                        <a:ea typeface="Cambria Math" panose="02040503050406030204" pitchFamily="18" charset="0"/>
                      </a:rPr>
                      <m:t>𝒙</m:t>
                    </m:r>
                    <m:r>
                      <a:rPr lang="en-US" altLang="zh-CN" sz="2200" i="1" dirty="0" smtClean="0">
                        <a:solidFill>
                          <a:srgbClr val="0070C0"/>
                        </a:solidFill>
                        <a:latin typeface="Cambria Math" panose="02040503050406030204" pitchFamily="18" charset="0"/>
                        <a:ea typeface="Cambria Math" panose="02040503050406030204" pitchFamily="18" charset="0"/>
                      </a:rPr>
                      <m:t>=2</m:t>
                    </m:r>
                  </m:oMath>
                </a14:m>
                <a:r>
                  <a:rPr lang="zh-CN" altLang="en-US" sz="2200" dirty="0">
                    <a:solidFill>
                      <a:srgbClr val="0070C0"/>
                    </a:solidFill>
                    <a:latin typeface="Cambria Math" panose="02040503050406030204" pitchFamily="18" charset="0"/>
                    <a:ea typeface="Cambria Math" panose="02040503050406030204" pitchFamily="18" charset="0"/>
                  </a:rPr>
                  <a:t>时，想要不重复，那么只能</a:t>
                </a:r>
                <a14:m>
                  <m:oMath xmlns:m="http://schemas.openxmlformats.org/officeDocument/2006/math">
                    <m:r>
                      <a:rPr lang="zh-CN" altLang="en-US" sz="2200" i="1" dirty="0" smtClean="0">
                        <a:solidFill>
                          <a:srgbClr val="0070C0"/>
                        </a:solidFill>
                        <a:latin typeface="Cambria Math" panose="02040503050406030204" pitchFamily="18" charset="0"/>
                        <a:ea typeface="Cambria Math" panose="02040503050406030204" pitchFamily="18" charset="0"/>
                      </a:rPr>
                      <m:t>𝒏</m:t>
                    </m:r>
                    <m:r>
                      <a:rPr lang="zh-CN" altLang="en-US" sz="2200" i="1" dirty="0" smtClean="0">
                        <a:solidFill>
                          <a:srgbClr val="0070C0"/>
                        </a:solidFill>
                        <a:latin typeface="Cambria Math" panose="02040503050406030204" pitchFamily="18" charset="0"/>
                        <a:ea typeface="Cambria Math" panose="02040503050406030204" pitchFamily="18" charset="0"/>
                      </a:rPr>
                      <m:t> </m:t>
                    </m:r>
                    <m:r>
                      <a:rPr lang="en-US" altLang="zh-CN" sz="2200" i="1" dirty="0" smtClean="0">
                        <a:solidFill>
                          <a:srgbClr val="0070C0"/>
                        </a:solidFill>
                        <a:latin typeface="Cambria Math" panose="02040503050406030204" pitchFamily="18" charset="0"/>
                        <a:ea typeface="Cambria Math" panose="02040503050406030204" pitchFamily="18" charset="0"/>
                      </a:rPr>
                      <m:t>𝑚𝑜𝑑</m:t>
                    </m:r>
                    <m:r>
                      <a:rPr lang="en-US" altLang="zh-CN" sz="2200" i="1" dirty="0" smtClean="0">
                        <a:solidFill>
                          <a:srgbClr val="0070C0"/>
                        </a:solidFill>
                        <a:latin typeface="Cambria Math" panose="02040503050406030204" pitchFamily="18" charset="0"/>
                        <a:ea typeface="Cambria Math" panose="02040503050406030204" pitchFamily="18" charset="0"/>
                      </a:rPr>
                      <m:t> </m:t>
                    </m:r>
                    <m:r>
                      <a:rPr lang="zh-CN" altLang="en-US" sz="2200" i="1" dirty="0" smtClean="0">
                        <a:solidFill>
                          <a:srgbClr val="0070C0"/>
                        </a:solidFill>
                        <a:latin typeface="Cambria Math" panose="02040503050406030204" pitchFamily="18" charset="0"/>
                        <a:ea typeface="Cambria Math" panose="02040503050406030204" pitchFamily="18" charset="0"/>
                      </a:rPr>
                      <m:t>𝒙</m:t>
                    </m:r>
                    <m:r>
                      <a:rPr lang="en-US" altLang="zh-CN" sz="2200" i="1" dirty="0" smtClean="0">
                        <a:solidFill>
                          <a:srgbClr val="0070C0"/>
                        </a:solidFill>
                        <a:latin typeface="Cambria Math" panose="02040503050406030204" pitchFamily="18" charset="0"/>
                        <a:ea typeface="Cambria Math" panose="02040503050406030204" pitchFamily="18" charset="0"/>
                      </a:rPr>
                      <m:t>=1</m:t>
                    </m:r>
                  </m:oMath>
                </a14:m>
                <a:r>
                  <a:rPr lang="zh-CN" altLang="en-US" sz="2200" dirty="0">
                    <a:solidFill>
                      <a:srgbClr val="0070C0"/>
                    </a:solidFill>
                    <a:latin typeface="Cambria Math" panose="02040503050406030204" pitchFamily="18" charset="0"/>
                    <a:ea typeface="Cambria Math" panose="02040503050406030204" pitchFamily="18" charset="0"/>
                  </a:rPr>
                  <a:t>。</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同理，当</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𝒙</m:t>
                    </m:r>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𝟑</m:t>
                    </m:r>
                  </m:oMath>
                </a14:m>
                <a:r>
                  <a:rPr lang="zh-CN" altLang="en-US" sz="2200" dirty="0">
                    <a:solidFill>
                      <a:srgbClr val="0070C0"/>
                    </a:solidFill>
                    <a:latin typeface="Cambria Math" panose="02040503050406030204" pitchFamily="18" charset="0"/>
                    <a:ea typeface="Cambria Math" panose="02040503050406030204" pitchFamily="18" charset="0"/>
                  </a:rPr>
                  <a:t>时，</a:t>
                </a:r>
                <a14:m>
                  <m:oMath xmlns:m="http://schemas.openxmlformats.org/officeDocument/2006/math">
                    <m:r>
                      <a:rPr lang="en-US" altLang="zh-CN" sz="2200" i="1" dirty="0">
                        <a:solidFill>
                          <a:srgbClr val="0070C0"/>
                        </a:solidFill>
                        <a:latin typeface="Cambria Math" panose="02040503050406030204" pitchFamily="18" charset="0"/>
                      </a:rPr>
                      <m:t>𝒏</m:t>
                    </m:r>
                    <m:r>
                      <a:rPr lang="en-US" altLang="zh-CN" sz="2200" i="1" dirty="0">
                        <a:solidFill>
                          <a:srgbClr val="0070C0"/>
                        </a:solidFill>
                        <a:latin typeface="Cambria Math" panose="02040503050406030204" pitchFamily="18" charset="0"/>
                      </a:rPr>
                      <m:t> </m:t>
                    </m:r>
                    <m:r>
                      <m:rPr>
                        <m:sty m:val="p"/>
                      </m:rPr>
                      <a:rPr lang="en-US" altLang="zh-CN" sz="2200" i="1" dirty="0">
                        <a:solidFill>
                          <a:srgbClr val="0070C0"/>
                        </a:solidFill>
                        <a:latin typeface="Cambria Math" panose="02040503050406030204" pitchFamily="18" charset="0"/>
                      </a:rPr>
                      <m:t>mod</m:t>
                    </m:r>
                    <m:r>
                      <a:rPr lang="en-US" altLang="zh-CN" sz="2200" i="1" dirty="0">
                        <a:solidFill>
                          <a:srgbClr val="0070C0"/>
                        </a:solidFill>
                        <a:latin typeface="Cambria Math" panose="02040503050406030204" pitchFamily="18" charset="0"/>
                      </a:rPr>
                      <m:t> </m:t>
                    </m:r>
                    <m:r>
                      <a:rPr lang="en-US" altLang="zh-CN" sz="2200" i="1" dirty="0">
                        <a:solidFill>
                          <a:srgbClr val="0070C0"/>
                        </a:solidFill>
                        <a:latin typeface="Cambria Math" panose="02040503050406030204" pitchFamily="18" charset="0"/>
                      </a:rPr>
                      <m:t>𝒙</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𝟐</m:t>
                    </m:r>
                  </m:oMath>
                </a14:m>
                <a:r>
                  <a:rPr lang="zh-CN" altLang="en-US" sz="2200" dirty="0">
                    <a:solidFill>
                      <a:srgbClr val="0070C0"/>
                    </a:solidFill>
                    <a:latin typeface="Cambria Math" panose="02040503050406030204" pitchFamily="18" charset="0"/>
                    <a:ea typeface="Cambria Math" panose="02040503050406030204" pitchFamily="18" charset="0"/>
                  </a:rPr>
                  <a:t>，依此类推。</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如果判断完条件均成立，那么不存在，反之存在。</a:t>
                </a: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2394502"/>
              </a:xfrm>
              <a:prstGeom prst="rect">
                <a:avLst/>
              </a:prstGeom>
              <a:blipFill>
                <a:blip r:embed="rId4"/>
                <a:stretch>
                  <a:fillRect t="-2545" r="-1040" b="-3308"/>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E70F0BC9-4FB2-7CB1-9B61-5DD97A46C38A}"/>
              </a:ext>
            </a:extLst>
          </p:cNvPr>
          <p:cNvPicPr>
            <a:picLocks noChangeAspect="1"/>
          </p:cNvPicPr>
          <p:nvPr/>
        </p:nvPicPr>
        <p:blipFill>
          <a:blip r:embed="rId5"/>
          <a:stretch>
            <a:fillRect/>
          </a:stretch>
        </p:blipFill>
        <p:spPr>
          <a:xfrm>
            <a:off x="760971" y="4167988"/>
            <a:ext cx="7622053" cy="18381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589149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容斥</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5143011"/>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容斥原理是一种为了防止重叠部分被重复计算，先忽略重叠部分进行计算，再将重复计算的重叠部分排除的计数方法。</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设</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𝑈</m:t>
                    </m:r>
                  </m:oMath>
                </a14:m>
                <a:r>
                  <a:rPr lang="zh-CN" altLang="en-US" sz="2200" dirty="0">
                    <a:solidFill>
                      <a:srgbClr val="0070C0"/>
                    </a:solidFill>
                    <a:latin typeface="Cambria Math" panose="02040503050406030204" pitchFamily="18" charset="0"/>
                    <a:ea typeface="Cambria Math" panose="02040503050406030204" pitchFamily="18" charset="0"/>
                  </a:rPr>
                  <a:t>中元素有</a:t>
                </a:r>
                <a14:m>
                  <m:oMath xmlns:m="http://schemas.openxmlformats.org/officeDocument/2006/math">
                    <m:r>
                      <a:rPr lang="en-US" altLang="zh-CN" sz="2200" b="0" i="1" dirty="0" smtClean="0">
                        <a:solidFill>
                          <a:srgbClr val="0070C0"/>
                        </a:solidFill>
                        <a:latin typeface="Cambria Math" panose="02040503050406030204" pitchFamily="18" charset="0"/>
                        <a:ea typeface="Cambria Math" panose="02040503050406030204" pitchFamily="18" charset="0"/>
                      </a:rPr>
                      <m:t>𝑛</m:t>
                    </m:r>
                  </m:oMath>
                </a14:m>
                <a:r>
                  <a:rPr lang="zh-CN" altLang="en-US" sz="2200" dirty="0">
                    <a:solidFill>
                      <a:srgbClr val="0070C0"/>
                    </a:solidFill>
                    <a:latin typeface="Cambria Math" panose="02040503050406030204" pitchFamily="18" charset="0"/>
                    <a:ea typeface="Cambria Math" panose="02040503050406030204" pitchFamily="18" charset="0"/>
                  </a:rPr>
                  <a:t>种不同的属性，而第</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𝑖</m:t>
                    </m:r>
                  </m:oMath>
                </a14:m>
                <a:r>
                  <a:rPr lang="zh-CN" altLang="en-US" sz="2200" dirty="0">
                    <a:solidFill>
                      <a:srgbClr val="0070C0"/>
                    </a:solidFill>
                    <a:latin typeface="Cambria Math" panose="02040503050406030204" pitchFamily="18" charset="0"/>
                    <a:ea typeface="Cambria Math" panose="02040503050406030204" pitchFamily="18" charset="0"/>
                  </a:rPr>
                  <a:t>种属性称为</a:t>
                </a:r>
                <a14:m>
                  <m:oMath xmlns:m="http://schemas.openxmlformats.org/officeDocument/2006/math">
                    <m:sSub>
                      <m:sSubPr>
                        <m:ctrlPr>
                          <a:rPr lang="en-US" altLang="zh-CN" sz="2200" b="0" i="1" smtClean="0">
                            <a:solidFill>
                              <a:srgbClr val="0070C0"/>
                            </a:solidFill>
                            <a:latin typeface="Cambria Math" panose="02040503050406030204" pitchFamily="18" charset="0"/>
                            <a:ea typeface="Cambria Math" panose="02040503050406030204" pitchFamily="18" charset="0"/>
                          </a:rPr>
                        </m:ctrlPr>
                      </m:sSubPr>
                      <m:e>
                        <m:r>
                          <a:rPr lang="en-US" altLang="zh-CN" sz="2200" b="0" i="1" smtClean="0">
                            <a:solidFill>
                              <a:srgbClr val="0070C0"/>
                            </a:solidFill>
                            <a:latin typeface="Cambria Math" panose="02040503050406030204" pitchFamily="18" charset="0"/>
                            <a:ea typeface="Cambria Math" panose="02040503050406030204" pitchFamily="18" charset="0"/>
                          </a:rPr>
                          <m:t>𝑃</m:t>
                        </m:r>
                      </m:e>
                      <m:sub>
                        <m:r>
                          <a:rPr lang="en-US" altLang="zh-CN" sz="2200" b="0" i="1" smtClean="0">
                            <a:solidFill>
                              <a:srgbClr val="0070C0"/>
                            </a:solidFill>
                            <a:latin typeface="Cambria Math" panose="02040503050406030204" pitchFamily="18" charset="0"/>
                            <a:ea typeface="Cambria Math" panose="02040503050406030204" pitchFamily="18" charset="0"/>
                          </a:rPr>
                          <m:t>𝑖</m:t>
                        </m:r>
                      </m:sub>
                    </m:sSub>
                  </m:oMath>
                </a14:m>
                <a:r>
                  <a:rPr lang="zh-CN" altLang="en-US" sz="2200" dirty="0">
                    <a:solidFill>
                      <a:srgbClr val="0070C0"/>
                    </a:solidFill>
                    <a:latin typeface="Cambria Math" panose="02040503050406030204" pitchFamily="18" charset="0"/>
                    <a:ea typeface="Cambria Math" panose="02040503050406030204" pitchFamily="18" charset="0"/>
                  </a:rPr>
                  <a:t>，拥有属性</a:t>
                </a:r>
                <a14:m>
                  <m:oMath xmlns:m="http://schemas.openxmlformats.org/officeDocument/2006/math">
                    <m:sSub>
                      <m:sSubPr>
                        <m:ctrlPr>
                          <a:rPr lang="en-US" altLang="zh-CN" sz="2200" b="0" i="1" smtClean="0">
                            <a:solidFill>
                              <a:srgbClr val="0070C0"/>
                            </a:solidFill>
                            <a:latin typeface="Cambria Math" panose="02040503050406030204" pitchFamily="18" charset="0"/>
                            <a:ea typeface="Cambria Math" panose="02040503050406030204" pitchFamily="18" charset="0"/>
                          </a:rPr>
                        </m:ctrlPr>
                      </m:sSubPr>
                      <m:e>
                        <m:r>
                          <a:rPr lang="en-US" altLang="zh-CN" sz="2200" b="0" i="1" smtClean="0">
                            <a:solidFill>
                              <a:srgbClr val="0070C0"/>
                            </a:solidFill>
                            <a:latin typeface="Cambria Math" panose="02040503050406030204" pitchFamily="18" charset="0"/>
                            <a:ea typeface="Cambria Math" panose="02040503050406030204" pitchFamily="18" charset="0"/>
                          </a:rPr>
                          <m:t>𝑃</m:t>
                        </m:r>
                      </m:e>
                      <m:sub>
                        <m:r>
                          <a:rPr lang="en-US" altLang="zh-CN" sz="2200" b="0" i="1" smtClean="0">
                            <a:solidFill>
                              <a:srgbClr val="0070C0"/>
                            </a:solidFill>
                            <a:latin typeface="Cambria Math" panose="02040503050406030204" pitchFamily="18" charset="0"/>
                            <a:ea typeface="Cambria Math" panose="02040503050406030204" pitchFamily="18" charset="0"/>
                          </a:rPr>
                          <m:t>𝑖</m:t>
                        </m:r>
                      </m:sub>
                    </m:sSub>
                  </m:oMath>
                </a14:m>
                <a:r>
                  <a:rPr lang="zh-CN" altLang="en-US" sz="2200" dirty="0">
                    <a:solidFill>
                      <a:srgbClr val="0070C0"/>
                    </a:solidFill>
                    <a:latin typeface="Cambria Math" panose="02040503050406030204" pitchFamily="18" charset="0"/>
                    <a:ea typeface="Cambria Math" panose="02040503050406030204" pitchFamily="18" charset="0"/>
                  </a:rPr>
                  <a:t>的元素构成集合</a:t>
                </a:r>
                <a14:m>
                  <m:oMath xmlns:m="http://schemas.openxmlformats.org/officeDocument/2006/math">
                    <m:sSub>
                      <m:sSubPr>
                        <m:ctrlPr>
                          <a:rPr lang="en-US" altLang="zh-CN" sz="2200" b="0" i="1" dirty="0" smtClean="0">
                            <a:solidFill>
                              <a:srgbClr val="0070C0"/>
                            </a:solidFill>
                            <a:latin typeface="Cambria Math" panose="02040503050406030204" pitchFamily="18" charset="0"/>
                            <a:ea typeface="Cambria Math" panose="02040503050406030204" pitchFamily="18" charset="0"/>
                          </a:rPr>
                        </m:ctrlPr>
                      </m:sSubPr>
                      <m:e>
                        <m:r>
                          <a:rPr lang="en-US" altLang="zh-CN" sz="2200" b="0" i="1" dirty="0" smtClean="0">
                            <a:solidFill>
                              <a:srgbClr val="0070C0"/>
                            </a:solidFill>
                            <a:latin typeface="Cambria Math" panose="02040503050406030204" pitchFamily="18" charset="0"/>
                            <a:ea typeface="Cambria Math" panose="02040503050406030204" pitchFamily="18" charset="0"/>
                          </a:rPr>
                          <m:t>𝑆</m:t>
                        </m:r>
                      </m:e>
                      <m:sub>
                        <m:r>
                          <a:rPr lang="en-US" altLang="zh-CN" sz="2200" b="0" i="1" dirty="0" err="1" smtClean="0">
                            <a:solidFill>
                              <a:srgbClr val="0070C0"/>
                            </a:solidFill>
                            <a:latin typeface="Cambria Math" panose="02040503050406030204" pitchFamily="18" charset="0"/>
                            <a:ea typeface="Cambria Math" panose="02040503050406030204" pitchFamily="18" charset="0"/>
                          </a:rPr>
                          <m:t>𝑖</m:t>
                        </m:r>
                      </m:sub>
                    </m:sSub>
                  </m:oMath>
                </a14:m>
                <a:r>
                  <a:rPr lang="zh-CN" altLang="en-US" sz="2200" dirty="0">
                    <a:solidFill>
                      <a:srgbClr val="0070C0"/>
                    </a:solidFill>
                    <a:latin typeface="Cambria Math" panose="02040503050406030204" pitchFamily="18" charset="0"/>
                    <a:ea typeface="Cambria Math" panose="02040503050406030204" pitchFamily="18" charset="0"/>
                  </a:rPr>
                  <a:t>，那么</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1400"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i="1" smtClean="0">
                                  <a:solidFill>
                                    <a:srgbClr val="0070C0"/>
                                  </a:solidFill>
                                  <a:latin typeface="Cambria Math" panose="02040503050406030204" pitchFamily="18" charset="0"/>
                                  <a:ea typeface="Cambria Math" panose="02040503050406030204" pitchFamily="18" charset="0"/>
                                </a:rPr>
                              </m:ctrlPr>
                            </m:naryPr>
                            <m:sub>
                              <m: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m:rPr>
                                  <m:sty m:val="p"/>
                                </m:rPr>
                                <a:rPr lang="en-US" altLang="zh-CN" sz="1400" i="1">
                                  <a:solidFill>
                                    <a:srgbClr val="0070C0"/>
                                  </a:solidFill>
                                  <a:latin typeface="Cambria Math" panose="02040503050406030204" pitchFamily="18" charset="0"/>
                                  <a:ea typeface="Cambria Math" panose="02040503050406030204" pitchFamily="18" charset="0"/>
                                </a:rPr>
                                <m:t>n</m:t>
                              </m:r>
                            </m:sup>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e>
                          </m:nary>
                        </m:e>
                      </m:d>
                      <m:r>
                        <a:rPr lang="en-US" altLang="zh-CN" sz="1400" b="1" i="1" smtClean="0">
                          <a:solidFill>
                            <a:srgbClr val="0070C0"/>
                          </a:solidFill>
                          <a:latin typeface="Cambria Math" panose="02040503050406030204" pitchFamily="18" charset="0"/>
                          <a:ea typeface="Cambria Math" panose="02040503050406030204" pitchFamily="18" charset="0"/>
                        </a:rPr>
                        <m:t>=</m:t>
                      </m:r>
                      <m:nary>
                        <m:naryPr>
                          <m:chr m:val="∑"/>
                          <m:supHide m:val="on"/>
                          <m:ctrlPr>
                            <a:rPr lang="en-US" altLang="zh-CN" sz="1400" b="1" i="1" smtClean="0">
                              <a:solidFill>
                                <a:srgbClr val="0070C0"/>
                              </a:solidFill>
                              <a:latin typeface="Cambria Math" panose="02040503050406030204" pitchFamily="18" charset="0"/>
                              <a:ea typeface="Cambria Math" panose="02040503050406030204" pitchFamily="18" charset="0"/>
                            </a:rPr>
                          </m:ctrlPr>
                        </m:naryPr>
                        <m: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𝒊</m:t>
                          </m:r>
                        </m:sub>
                        <m:sup/>
                        <m:e>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e>
                          </m:d>
                          <m:r>
                            <a:rPr lang="en-US" altLang="zh-CN" sz="1400" b="1" i="1" smtClean="0">
                              <a:solidFill>
                                <a:srgbClr val="0070C0"/>
                              </a:solidFill>
                              <a:latin typeface="Cambria Math" panose="02040503050406030204" pitchFamily="18" charset="0"/>
                              <a:ea typeface="Cambria Math" panose="02040503050406030204" pitchFamily="18" charset="0"/>
                            </a:rPr>
                            <m:t>−</m:t>
                          </m:r>
                        </m:e>
                      </m:nary>
                      <m:nary>
                        <m:naryPr>
                          <m:chr m:val="∑"/>
                          <m:supHide m:val="on"/>
                          <m:ctrlPr>
                            <a:rPr lang="en-US" altLang="zh-CN" sz="1400" i="1">
                              <a:solidFill>
                                <a:srgbClr val="0070C0"/>
                              </a:solidFill>
                              <a:latin typeface="Cambria Math" panose="02040503050406030204" pitchFamily="18" charset="0"/>
                              <a:ea typeface="Cambria Math" panose="02040503050406030204" pitchFamily="18" charset="0"/>
                            </a:rPr>
                          </m:ctrlPr>
                        </m:naryPr>
                        <m:sub>
                          <m:r>
                            <m:rPr>
                              <m:brk m:alnAt="7"/>
                            </m:rPr>
                            <a:rPr lang="en-US" altLang="zh-CN" sz="1400" i="1">
                              <a:solidFill>
                                <a:srgbClr val="0070C0"/>
                              </a:solidFill>
                              <a:latin typeface="Cambria Math" panose="02040503050406030204" pitchFamily="18" charset="0"/>
                              <a:ea typeface="Cambria Math" panose="02040503050406030204" pitchFamily="18" charset="0"/>
                            </a:rPr>
                            <m:t>𝒊</m:t>
                          </m:r>
                          <m:r>
                            <m:rPr>
                              <m:brk m:alnAt="7"/>
                            </m:rPr>
                            <a:rPr lang="en-US" altLang="zh-CN" sz="1400" b="1" i="1" smtClean="0">
                              <a:solidFill>
                                <a:srgbClr val="0070C0"/>
                              </a:solidFill>
                              <a:latin typeface="Cambria Math" panose="02040503050406030204" pitchFamily="18" charset="0"/>
                              <a:ea typeface="Cambria Math" panose="02040503050406030204" pitchFamily="18" charset="0"/>
                            </a:rPr>
                            <m:t>&lt;</m:t>
                          </m:r>
                          <m:r>
                            <a:rPr lang="en-US" altLang="zh-CN" sz="1400" b="1" i="1" smtClean="0">
                              <a:solidFill>
                                <a:srgbClr val="0070C0"/>
                              </a:solidFill>
                              <a:latin typeface="Cambria Math" panose="02040503050406030204" pitchFamily="18" charset="0"/>
                              <a:ea typeface="Cambria Math" panose="02040503050406030204" pitchFamily="18" charset="0"/>
                            </a:rPr>
                            <m:t>𝒋</m:t>
                          </m:r>
                        </m:sub>
                        <m:sup/>
                        <m:e>
                          <m:d>
                            <m:dPr>
                              <m:begChr m:val="|"/>
                              <m:endChr m:val="|"/>
                              <m:ctrlPr>
                                <a:rPr lang="en-US" altLang="zh-CN" sz="1400" i="1">
                                  <a:solidFill>
                                    <a:srgbClr val="0070C0"/>
                                  </a:solidFill>
                                  <a:latin typeface="Cambria Math" panose="02040503050406030204" pitchFamily="18" charset="0"/>
                                  <a:ea typeface="Cambria Math" panose="02040503050406030204" pitchFamily="18" charset="0"/>
                                </a:rPr>
                              </m:ctrlPr>
                            </m:dPr>
                            <m:e>
                              <m:sSub>
                                <m:sSubPr>
                                  <m:ctrlPr>
                                    <a:rPr lang="en-US" altLang="zh-CN" sz="1400" i="1">
                                      <a:solidFill>
                                        <a:srgbClr val="0070C0"/>
                                      </a:solidFill>
                                      <a:latin typeface="Cambria Math" panose="02040503050406030204" pitchFamily="18" charset="0"/>
                                      <a:ea typeface="Cambria Math" panose="02040503050406030204" pitchFamily="18" charset="0"/>
                                    </a:rPr>
                                  </m:ctrlPr>
                                </m:sSubPr>
                                <m:e>
                                  <m:r>
                                    <a:rPr lang="en-US" altLang="zh-CN" sz="1400" i="1">
                                      <a:solidFill>
                                        <a:srgbClr val="0070C0"/>
                                      </a:solidFill>
                                      <a:latin typeface="Cambria Math" panose="02040503050406030204" pitchFamily="18" charset="0"/>
                                      <a:ea typeface="Cambria Math" panose="02040503050406030204" pitchFamily="18" charset="0"/>
                                    </a:rPr>
                                    <m:t>𝑺</m:t>
                                  </m:r>
                                </m:e>
                                <m:sub>
                                  <m:r>
                                    <a:rPr lang="en-US" altLang="zh-CN" sz="1400" i="1">
                                      <a:solidFill>
                                        <a:srgbClr val="0070C0"/>
                                      </a:solidFill>
                                      <a:latin typeface="Cambria Math" panose="02040503050406030204" pitchFamily="18" charset="0"/>
                                      <a:ea typeface="Cambria Math" panose="02040503050406030204" pitchFamily="18" charset="0"/>
                                    </a:rPr>
                                    <m:t>𝒊</m:t>
                                  </m:r>
                                </m:sub>
                              </m:sSub>
                              <m:r>
                                <a:rPr lang="en-US" altLang="zh-CN" sz="1400" i="1" smtClean="0">
                                  <a:solidFill>
                                    <a:srgbClr val="0070C0"/>
                                  </a:solidFill>
                                  <a:latin typeface="Cambria Math" panose="02040503050406030204" pitchFamily="18" charset="0"/>
                                  <a:ea typeface="Cambria Math" panose="02040503050406030204" pitchFamily="18" charset="0"/>
                                </a:rPr>
                                <m:t>∩</m:t>
                              </m:r>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𝒋</m:t>
                                  </m:r>
                                </m:sub>
                              </m:sSub>
                            </m:e>
                          </m:d>
                        </m:e>
                      </m:nary>
                      <m:r>
                        <a:rPr lang="en-US" altLang="zh-CN" sz="1400" b="1" i="1" smtClean="0">
                          <a:solidFill>
                            <a:srgbClr val="0070C0"/>
                          </a:solidFill>
                          <a:latin typeface="Cambria Math" panose="02040503050406030204" pitchFamily="18" charset="0"/>
                          <a:ea typeface="Cambria Math" panose="02040503050406030204" pitchFamily="18" charset="0"/>
                        </a:rPr>
                        <m:t>+⋯+</m:t>
                      </m:r>
                      <m:sSup>
                        <m:sSupPr>
                          <m:ctrlPr>
                            <a:rPr lang="en-US" altLang="zh-CN" sz="14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1400" b="1" i="1" smtClean="0">
                                  <a:solidFill>
                                    <a:srgbClr val="0070C0"/>
                                  </a:solidFill>
                                  <a:latin typeface="Cambria Math" panose="02040503050406030204" pitchFamily="18" charset="0"/>
                                  <a:ea typeface="Cambria Math" panose="02040503050406030204" pitchFamily="18" charset="0"/>
                                </a:rPr>
                              </m:ctrlPr>
                            </m:dPr>
                            <m:e>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e>
                          </m:d>
                        </m:e>
                        <m:sup>
                          <m:r>
                            <a:rPr lang="en-US" altLang="zh-CN" sz="1400" b="1" i="1" smtClean="0">
                              <a:solidFill>
                                <a:srgbClr val="0070C0"/>
                              </a:solidFill>
                              <a:latin typeface="Cambria Math" panose="02040503050406030204" pitchFamily="18" charset="0"/>
                              <a:ea typeface="Cambria Math" panose="02040503050406030204" pitchFamily="18" charset="0"/>
                            </a:rPr>
                            <m:t>𝒎</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p>
                      </m:sSup>
                      <m:nary>
                        <m:naryPr>
                          <m:chr m:val="∑"/>
                          <m:supHide m:val="on"/>
                          <m:ctrlPr>
                            <a:rPr lang="en-US" altLang="zh-CN" sz="1400" b="1" i="1" smtClean="0">
                              <a:solidFill>
                                <a:srgbClr val="0070C0"/>
                              </a:solidFill>
                              <a:latin typeface="Cambria Math" panose="02040503050406030204" pitchFamily="18" charset="0"/>
                              <a:ea typeface="Cambria Math" panose="02040503050406030204" pitchFamily="18" charset="0"/>
                            </a:rPr>
                          </m:ctrlPr>
                        </m:naryPr>
                        <m:sub>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𝒂</m:t>
                              </m:r>
                            </m:e>
                            <m: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𝒊</m:t>
                              </m:r>
                            </m:sub>
                          </m:s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&lt;</m:t>
                          </m:r>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𝒂</m:t>
                              </m:r>
                            </m:e>
                            <m: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Sub>
                        </m:sub>
                        <m:sup/>
                        <m:e>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a:rPr lang="en-US" altLang="zh-CN" sz="1400" b="1" i="1" smtClean="0">
                                      <a:solidFill>
                                        <a:srgbClr val="0070C0"/>
                                      </a:solidFill>
                                      <a:latin typeface="Cambria Math" panose="02040503050406030204" pitchFamily="18" charset="0"/>
                                      <a:ea typeface="Cambria Math" panose="02040503050406030204" pitchFamily="18" charset="0"/>
                                    </a:rPr>
                                    <m:t>𝒎</m:t>
                                  </m:r>
                                </m:sup>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𝒂</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sub>
                                  </m:sSub>
                                </m:e>
                              </m:nary>
                            </m:e>
                          </m:d>
                        </m:e>
                      </m:nary>
                      <m:r>
                        <a:rPr lang="en-US" altLang="zh-CN" sz="1400" b="1" i="1" smtClean="0">
                          <a:solidFill>
                            <a:srgbClr val="0070C0"/>
                          </a:solidFill>
                          <a:latin typeface="Cambria Math" panose="02040503050406030204" pitchFamily="18" charset="0"/>
                          <a:ea typeface="Cambria Math" panose="02040503050406030204" pitchFamily="18" charset="0"/>
                        </a:rPr>
                        <m:t>+⋯+</m:t>
                      </m:r>
                      <m:sSup>
                        <m:sSupPr>
                          <m:ctrlPr>
                            <a:rPr lang="en-US" altLang="zh-CN" sz="14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1400" b="1" i="1" smtClean="0">
                                  <a:solidFill>
                                    <a:srgbClr val="0070C0"/>
                                  </a:solidFill>
                                  <a:latin typeface="Cambria Math" panose="02040503050406030204" pitchFamily="18" charset="0"/>
                                  <a:ea typeface="Cambria Math" panose="02040503050406030204" pitchFamily="18" charset="0"/>
                                </a:rPr>
                              </m:ctrlPr>
                            </m:dPr>
                            <m:e>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e>
                          </m:d>
                        </m:e>
                        <m:sup>
                          <m:r>
                            <a:rPr lang="en-US" altLang="zh-CN" sz="1400" b="1" i="1" smtClean="0">
                              <a:solidFill>
                                <a:srgbClr val="0070C0"/>
                              </a:solidFill>
                              <a:latin typeface="Cambria Math" panose="02040503050406030204" pitchFamily="18" charset="0"/>
                              <a:ea typeface="Cambria Math" panose="02040503050406030204" pitchFamily="18" charset="0"/>
                            </a:rPr>
                            <m:t>𝒏</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p>
                      </m:sSup>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𝟏</m:t>
                              </m:r>
                            </m:sub>
                          </m:sSub>
                          <m:r>
                            <a:rPr lang="en-US" altLang="zh-CN" sz="1400" i="1">
                              <a:solidFill>
                                <a:srgbClr val="0070C0"/>
                              </a:solidFill>
                              <a:latin typeface="Cambria Math" panose="02040503050406030204" pitchFamily="18" charset="0"/>
                              <a:ea typeface="Cambria Math" panose="02040503050406030204" pitchFamily="18" charset="0"/>
                            </a:rPr>
                            <m:t>∩</m:t>
                          </m:r>
                          <m:r>
                            <a:rPr lang="en-US" altLang="zh-CN" sz="1400" i="1" smtClean="0">
                              <a:solidFill>
                                <a:srgbClr val="0070C0"/>
                              </a:solidFill>
                              <a:latin typeface="Cambria Math" panose="02040503050406030204" pitchFamily="18" charset="0"/>
                              <a:ea typeface="Cambria Math" panose="02040503050406030204" pitchFamily="18" charset="0"/>
                            </a:rPr>
                            <m:t>⋯∩</m:t>
                          </m:r>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𝒏</m:t>
                              </m:r>
                            </m:sub>
                          </m:sSub>
                        </m:e>
                      </m:d>
                    </m:oMath>
                  </m:oMathPara>
                </a14:m>
                <a:endParaRPr lang="en-US" altLang="zh-CN" sz="14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ea typeface="Cambria Math" panose="02040503050406030204" pitchFamily="18" charset="0"/>
                  </a:rPr>
                  <a:t>即</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1400"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i="1" smtClean="0">
                                  <a:solidFill>
                                    <a:srgbClr val="0070C0"/>
                                  </a:solidFill>
                                  <a:latin typeface="Cambria Math" panose="02040503050406030204" pitchFamily="18" charset="0"/>
                                  <a:ea typeface="Cambria Math" panose="02040503050406030204" pitchFamily="18" charset="0"/>
                                </a:rPr>
                              </m:ctrlPr>
                            </m:naryPr>
                            <m:sub>
                              <m: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m:rPr>
                                  <m:sty m:val="p"/>
                                </m:rPr>
                                <a:rPr lang="en-US" altLang="zh-CN" sz="1400" i="1">
                                  <a:solidFill>
                                    <a:srgbClr val="0070C0"/>
                                  </a:solidFill>
                                  <a:latin typeface="Cambria Math" panose="02040503050406030204" pitchFamily="18" charset="0"/>
                                  <a:ea typeface="Cambria Math" panose="02040503050406030204" pitchFamily="18" charset="0"/>
                                </a:rPr>
                                <m:t>n</m:t>
                              </m:r>
                            </m:sup>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e>
                          </m:nary>
                        </m:e>
                      </m:d>
                      <m:r>
                        <a:rPr lang="en-US" altLang="zh-CN" sz="1400" b="1" i="1" smtClean="0">
                          <a:solidFill>
                            <a:srgbClr val="0070C0"/>
                          </a:solidFill>
                          <a:latin typeface="Cambria Math" panose="02040503050406030204" pitchFamily="18" charset="0"/>
                          <a:ea typeface="Cambria Math" panose="02040503050406030204" pitchFamily="18" charset="0"/>
                        </a:rPr>
                        <m:t>=</m:t>
                      </m:r>
                      <m:nary>
                        <m:naryPr>
                          <m:chr m:val="∑"/>
                          <m:ctrlPr>
                            <a:rPr lang="en-US" altLang="zh-CN" sz="14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400" b="1" i="1" smtClean="0">
                              <a:solidFill>
                                <a:srgbClr val="0070C0"/>
                              </a:solidFill>
                              <a:latin typeface="Cambria Math" panose="02040503050406030204" pitchFamily="18" charset="0"/>
                              <a:ea typeface="Cambria Math" panose="02040503050406030204" pitchFamily="18" charset="0"/>
                            </a:rPr>
                            <m:t>𝒎</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m:rPr>
                              <m:sty m:val="p"/>
                            </m:rPr>
                            <a:rPr lang="en-US" altLang="zh-CN" sz="1400" i="1">
                              <a:solidFill>
                                <a:srgbClr val="0070C0"/>
                              </a:solidFill>
                              <a:latin typeface="Cambria Math" panose="02040503050406030204" pitchFamily="18" charset="0"/>
                              <a:ea typeface="Cambria Math" panose="02040503050406030204" pitchFamily="18" charset="0"/>
                            </a:rPr>
                            <m:t>n</m:t>
                          </m:r>
                        </m:sup>
                        <m:e>
                          <m:sSup>
                            <m:sSupPr>
                              <m:ctrlPr>
                                <a:rPr lang="en-US" altLang="zh-CN" sz="14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1400" b="1" i="1" smtClean="0">
                                      <a:solidFill>
                                        <a:srgbClr val="0070C0"/>
                                      </a:solidFill>
                                      <a:latin typeface="Cambria Math" panose="02040503050406030204" pitchFamily="18" charset="0"/>
                                      <a:ea typeface="Cambria Math" panose="02040503050406030204" pitchFamily="18" charset="0"/>
                                    </a:rPr>
                                  </m:ctrlPr>
                                </m:dPr>
                                <m:e>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e>
                              </m:d>
                            </m:e>
                            <m:sup>
                              <m:r>
                                <a:rPr lang="en-US" altLang="zh-CN" sz="1400" b="1" i="1" smtClean="0">
                                  <a:solidFill>
                                    <a:srgbClr val="0070C0"/>
                                  </a:solidFill>
                                  <a:latin typeface="Cambria Math" panose="02040503050406030204" pitchFamily="18" charset="0"/>
                                  <a:ea typeface="Cambria Math" panose="02040503050406030204" pitchFamily="18" charset="0"/>
                                </a:rPr>
                                <m:t>𝒎</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p>
                          </m:sSup>
                          <m:nary>
                            <m:naryPr>
                              <m:chr m:val="∑"/>
                              <m:supHide m:val="on"/>
                              <m:ctrlPr>
                                <a:rPr lang="en-US" altLang="zh-CN" sz="1400" b="1" i="1" smtClean="0">
                                  <a:solidFill>
                                    <a:srgbClr val="0070C0"/>
                                  </a:solidFill>
                                  <a:latin typeface="Cambria Math" panose="02040503050406030204" pitchFamily="18" charset="0"/>
                                  <a:ea typeface="Cambria Math" panose="02040503050406030204" pitchFamily="18" charset="0"/>
                                </a:rPr>
                              </m:ctrlPr>
                            </m:naryPr>
                            <m:sub>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𝒂</m:t>
                                  </m:r>
                                </m:e>
                                <m: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𝒊</m:t>
                                  </m:r>
                                </m:sub>
                              </m:s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&lt;</m:t>
                              </m:r>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𝒂</m:t>
                                  </m:r>
                                </m:e>
                                <m:sub>
                                  <m:r>
                                    <m:rPr>
                                      <m:brk m:alnAt="7"/>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Sub>
                            </m:sub>
                            <m:sup/>
                            <m:e>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a:rPr lang="en-US" altLang="zh-CN" sz="1400" b="1" i="1" smtClean="0">
                                          <a:solidFill>
                                            <a:srgbClr val="0070C0"/>
                                          </a:solidFill>
                                          <a:latin typeface="Cambria Math" panose="02040503050406030204" pitchFamily="18" charset="0"/>
                                          <a:ea typeface="Cambria Math" panose="02040503050406030204" pitchFamily="18" charset="0"/>
                                        </a:rPr>
                                        <m:t>𝒎</m:t>
                                      </m:r>
                                    </m:sup>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𝒂</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sub>
                                      </m:sSub>
                                    </m:e>
                                  </m:nary>
                                </m:e>
                              </m:d>
                            </m:e>
                          </m:nary>
                        </m:e>
                      </m:nary>
                    </m:oMath>
                  </m:oMathPara>
                </a14:m>
                <a:endParaRPr lang="en-US" altLang="zh-CN" sz="14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ea typeface="Cambria Math" panose="02040503050406030204" pitchFamily="18" charset="0"/>
                  </a:rPr>
                  <a:t>例如</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1600" i="1" smtClean="0">
                              <a:solidFill>
                                <a:srgbClr val="0070C0"/>
                              </a:solidFill>
                              <a:latin typeface="Cambria Math" panose="02040503050406030204" pitchFamily="18" charset="0"/>
                              <a:ea typeface="Cambria Math" panose="02040503050406030204" pitchFamily="18" charset="0"/>
                            </a:rPr>
                          </m:ctrlPr>
                        </m:dPr>
                        <m:e>
                          <m:r>
                            <a:rPr lang="en-US" altLang="zh-CN" sz="1600" b="1" i="1" smtClean="0">
                              <a:solidFill>
                                <a:srgbClr val="0070C0"/>
                              </a:solidFill>
                              <a:latin typeface="Cambria Math" panose="02040503050406030204" pitchFamily="18" charset="0"/>
                              <a:ea typeface="Cambria Math" panose="02040503050406030204" pitchFamily="18" charset="0"/>
                            </a:rPr>
                            <m:t>𝑨</m:t>
                          </m:r>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𝑩</m:t>
                          </m:r>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𝑪</m:t>
                          </m:r>
                        </m:e>
                      </m:d>
                      <m:r>
                        <a:rPr lang="en-US" altLang="zh-CN" sz="1600" b="1"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𝑨</m:t>
                          </m:r>
                        </m:e>
                      </m:d>
                      <m:r>
                        <a:rPr lang="en-US" altLang="zh-CN" sz="1600" i="1">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𝑩</m:t>
                          </m:r>
                        </m:e>
                      </m:d>
                      <m:r>
                        <a:rPr lang="en-US" altLang="zh-CN" sz="1600" b="1"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b="1" i="1" smtClean="0">
                              <a:solidFill>
                                <a:srgbClr val="0070C0"/>
                              </a:solidFill>
                              <a:latin typeface="Cambria Math" panose="02040503050406030204" pitchFamily="18" charset="0"/>
                              <a:ea typeface="Cambria Math" panose="02040503050406030204" pitchFamily="18" charset="0"/>
                            </a:rPr>
                          </m:ctrlPr>
                        </m:dPr>
                        <m:e>
                          <m:r>
                            <a:rPr lang="en-US" altLang="zh-CN" sz="1600" b="1" i="1" smtClean="0">
                              <a:solidFill>
                                <a:srgbClr val="0070C0"/>
                              </a:solidFill>
                              <a:latin typeface="Cambria Math" panose="02040503050406030204" pitchFamily="18" charset="0"/>
                              <a:ea typeface="Cambria Math" panose="02040503050406030204" pitchFamily="18" charset="0"/>
                            </a:rPr>
                            <m:t>𝑪</m:t>
                          </m:r>
                        </m:e>
                      </m:d>
                      <m:r>
                        <a:rPr lang="en-US" altLang="zh-CN" sz="1600" i="1">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𝑨</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𝑩</m:t>
                          </m:r>
                        </m:e>
                      </m:d>
                      <m:r>
                        <a:rPr lang="en-US" altLang="zh-CN" sz="1600" i="1">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𝑩</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𝑪</m:t>
                          </m:r>
                        </m:e>
                      </m:d>
                      <m:r>
                        <a:rPr lang="en-US" altLang="zh-CN" sz="1600" i="1">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𝑨</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𝑪</m:t>
                          </m:r>
                        </m:e>
                      </m:d>
                      <m:r>
                        <a:rPr lang="en-US" altLang="zh-CN" sz="1600">
                          <a:solidFill>
                            <a:srgbClr val="0070C0"/>
                          </a:solidFill>
                          <a:latin typeface="Cambria Math" panose="02040503050406030204" pitchFamily="18" charset="0"/>
                          <a:ea typeface="Cambria Math" panose="02040503050406030204" pitchFamily="18" charset="0"/>
                        </a:rPr>
                        <m:t>+</m:t>
                      </m:r>
                      <m:d>
                        <m:dPr>
                          <m:begChr m:val="|"/>
                          <m:endChr m:val="|"/>
                          <m:ctrlPr>
                            <a:rPr lang="en-US" altLang="zh-CN" sz="1600" i="1">
                              <a:solidFill>
                                <a:srgbClr val="0070C0"/>
                              </a:solidFill>
                              <a:latin typeface="Cambria Math" panose="02040503050406030204" pitchFamily="18" charset="0"/>
                              <a:ea typeface="Cambria Math" panose="02040503050406030204" pitchFamily="18" charset="0"/>
                            </a:rPr>
                          </m:ctrlPr>
                        </m:dPr>
                        <m:e>
                          <m:r>
                            <a:rPr lang="en-US" altLang="zh-CN" sz="1600" i="1">
                              <a:solidFill>
                                <a:srgbClr val="0070C0"/>
                              </a:solidFill>
                              <a:latin typeface="Cambria Math" panose="02040503050406030204" pitchFamily="18" charset="0"/>
                              <a:ea typeface="Cambria Math" panose="02040503050406030204" pitchFamily="18" charset="0"/>
                            </a:rPr>
                            <m:t>𝑨</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𝑩</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𝑪</m:t>
                          </m:r>
                        </m:e>
                      </m:d>
                    </m:oMath>
                  </m:oMathPara>
                </a14:m>
                <a:endParaRPr lang="en-US" altLang="zh-CN" sz="16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同理，我们可得</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begChr m:val="|"/>
                          <m:endChr m:val="|"/>
                          <m:ctrlPr>
                            <a:rPr lang="en-US" altLang="zh-CN" sz="1400"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a:rPr lang="en-US" altLang="zh-CN" sz="1400" b="1" i="1" smtClean="0">
                                  <a:solidFill>
                                    <a:srgbClr val="0070C0"/>
                                  </a:solidFill>
                                  <a:latin typeface="Cambria Math" panose="02040503050406030204" pitchFamily="18" charset="0"/>
                                  <a:ea typeface="Cambria Math" panose="02040503050406030204" pitchFamily="18" charset="0"/>
                                </a:rPr>
                                <m:t>𝒏</m:t>
                              </m:r>
                            </m:sup>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e>
                          </m:nary>
                        </m:e>
                      </m:d>
                      <m:r>
                        <a:rPr lang="en-US" altLang="zh-CN" sz="1400" b="1"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r>
                            <a:rPr lang="en-US" altLang="zh-CN" sz="1400" b="1" i="1" smtClean="0">
                              <a:solidFill>
                                <a:srgbClr val="0070C0"/>
                              </a:solidFill>
                              <a:latin typeface="Cambria Math" panose="02040503050406030204" pitchFamily="18" charset="0"/>
                              <a:ea typeface="Cambria Math" panose="02040503050406030204" pitchFamily="18" charset="0"/>
                            </a:rPr>
                            <m:t>𝑼</m:t>
                          </m:r>
                        </m:e>
                      </m:d>
                      <m:r>
                        <a:rPr lang="en-US" altLang="zh-CN" sz="1400" b="1" i="1" smtClean="0">
                          <a:solidFill>
                            <a:srgbClr val="0070C0"/>
                          </a:solidFill>
                          <a:latin typeface="Cambria Math" panose="02040503050406030204" pitchFamily="18" charset="0"/>
                          <a:ea typeface="Cambria Math" panose="02040503050406030204" pitchFamily="18" charset="0"/>
                        </a:rPr>
                        <m:t>−</m:t>
                      </m:r>
                      <m:d>
                        <m:dPr>
                          <m:begChr m:val="|"/>
                          <m:endChr m:val="|"/>
                          <m:ctrlPr>
                            <a:rPr lang="en-US" altLang="zh-CN" sz="1400" b="1" i="1" smtClean="0">
                              <a:solidFill>
                                <a:srgbClr val="0070C0"/>
                              </a:solidFill>
                              <a:latin typeface="Cambria Math" panose="02040503050406030204" pitchFamily="18" charset="0"/>
                              <a:ea typeface="Cambria Math" panose="02040503050406030204" pitchFamily="18" charset="0"/>
                            </a:rPr>
                          </m:ctrlPr>
                        </m:dPr>
                        <m:e>
                          <m:nary>
                            <m:naryPr>
                              <m:chr m:val="⋃"/>
                              <m:ctrlPr>
                                <a:rPr lang="en-US" altLang="zh-CN" sz="14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400" b="1" i="1" smtClean="0">
                                  <a:solidFill>
                                    <a:srgbClr val="0070C0"/>
                                  </a:solidFill>
                                  <a:latin typeface="Cambria Math" panose="02040503050406030204" pitchFamily="18" charset="0"/>
                                  <a:ea typeface="Cambria Math" panose="02040503050406030204" pitchFamily="18" charset="0"/>
                                </a:rPr>
                                <m:t>𝒊</m:t>
                              </m:r>
                              <m:r>
                                <a:rPr lang="en-US" altLang="zh-CN" sz="1400" b="1" i="1" smtClean="0">
                                  <a:solidFill>
                                    <a:srgbClr val="0070C0"/>
                                  </a:solidFill>
                                  <a:latin typeface="Cambria Math" panose="02040503050406030204" pitchFamily="18" charset="0"/>
                                  <a:ea typeface="Cambria Math" panose="02040503050406030204" pitchFamily="18" charset="0"/>
                                </a:rPr>
                                <m:t>=</m:t>
                              </m:r>
                              <m:r>
                                <a:rPr lang="en-US" altLang="zh-CN" sz="1400" b="1" i="1" smtClean="0">
                                  <a:solidFill>
                                    <a:srgbClr val="0070C0"/>
                                  </a:solidFill>
                                  <a:latin typeface="Cambria Math" panose="02040503050406030204" pitchFamily="18" charset="0"/>
                                  <a:ea typeface="Cambria Math" panose="02040503050406030204" pitchFamily="18" charset="0"/>
                                </a:rPr>
                                <m:t>𝟏</m:t>
                              </m:r>
                            </m:sub>
                            <m:sup>
                              <m:r>
                                <a:rPr lang="en-US" altLang="zh-CN" sz="1400" b="1" i="1" smtClean="0">
                                  <a:solidFill>
                                    <a:srgbClr val="0070C0"/>
                                  </a:solidFill>
                                  <a:latin typeface="Cambria Math" panose="02040503050406030204" pitchFamily="18" charset="0"/>
                                  <a:ea typeface="Cambria Math" panose="02040503050406030204" pitchFamily="18" charset="0"/>
                                </a:rPr>
                                <m:t>𝒏</m:t>
                              </m:r>
                            </m:sup>
                            <m:e>
                              <m:acc>
                                <m:accPr>
                                  <m:chr m:val="̅"/>
                                  <m:ctrlPr>
                                    <a:rPr lang="en-US" altLang="zh-CN" sz="1400" b="1" i="1" smtClean="0">
                                      <a:solidFill>
                                        <a:srgbClr val="0070C0"/>
                                      </a:solidFill>
                                      <a:latin typeface="Cambria Math" panose="02040503050406030204" pitchFamily="18" charset="0"/>
                                      <a:ea typeface="Cambria Math" panose="02040503050406030204" pitchFamily="18" charset="0"/>
                                    </a:rPr>
                                  </m:ctrlPr>
                                </m:accPr>
                                <m:e>
                                  <m:sSub>
                                    <m:sSubPr>
                                      <m:ctrlPr>
                                        <a:rPr lang="en-US" altLang="zh-CN" sz="1400" b="1" i="1" smtClean="0">
                                          <a:solidFill>
                                            <a:srgbClr val="0070C0"/>
                                          </a:solidFill>
                                          <a:latin typeface="Cambria Math" panose="02040503050406030204" pitchFamily="18" charset="0"/>
                                          <a:ea typeface="Cambria Math" panose="02040503050406030204" pitchFamily="18" charset="0"/>
                                        </a:rPr>
                                      </m:ctrlPr>
                                    </m:sSubPr>
                                    <m:e>
                                      <m:r>
                                        <a:rPr lang="en-US" altLang="zh-CN" sz="1400" b="1" i="1" smtClean="0">
                                          <a:solidFill>
                                            <a:srgbClr val="0070C0"/>
                                          </a:solidFill>
                                          <a:latin typeface="Cambria Math" panose="02040503050406030204" pitchFamily="18" charset="0"/>
                                          <a:ea typeface="Cambria Math" panose="02040503050406030204" pitchFamily="18" charset="0"/>
                                        </a:rPr>
                                        <m:t>𝑺</m:t>
                                      </m:r>
                                    </m:e>
                                    <m:sub>
                                      <m:r>
                                        <a:rPr lang="en-US" altLang="zh-CN" sz="1400" b="1" i="1" smtClean="0">
                                          <a:solidFill>
                                            <a:srgbClr val="0070C0"/>
                                          </a:solidFill>
                                          <a:latin typeface="Cambria Math" panose="02040503050406030204" pitchFamily="18" charset="0"/>
                                          <a:ea typeface="Cambria Math" panose="02040503050406030204" pitchFamily="18" charset="0"/>
                                        </a:rPr>
                                        <m:t>𝒊</m:t>
                                      </m:r>
                                    </m:sub>
                                  </m:sSub>
                                </m:e>
                              </m:acc>
                            </m:e>
                          </m:nary>
                        </m:e>
                      </m:d>
                    </m:oMath>
                  </m:oMathPara>
                </a14:m>
                <a:endParaRPr lang="en-US" altLang="zh-CN" sz="14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5143011"/>
              </a:xfrm>
              <a:prstGeom prst="rect">
                <a:avLst/>
              </a:prstGeom>
              <a:blipFill>
                <a:blip r:embed="rId3"/>
                <a:stretch>
                  <a:fillRect l="-1040" t="-1185" r="-1040"/>
                </a:stretch>
              </a:blipFill>
              <a:ln w="9525">
                <a:noFill/>
                <a:miter lim="800000"/>
                <a:headEnd/>
                <a:tailEnd/>
              </a:ln>
            </p:spPr>
            <p:txBody>
              <a:bodyPr/>
              <a:lstStyle/>
              <a:p>
                <a:r>
                  <a:rPr lang="zh-CN" altLang="en-US">
                    <a:noFill/>
                  </a:rPr>
                  <a:t> </a:t>
                </a:r>
              </a:p>
            </p:txBody>
          </p:sp>
        </mc:Fallback>
      </mc:AlternateContent>
      <p:pic>
        <p:nvPicPr>
          <p:cNvPr id="1026" name="Picture 2" descr="容斥原理 - venn 图示例">
            <a:extLst>
              <a:ext uri="{FF2B5EF4-FFF2-40B4-BE49-F238E27FC236}">
                <a16:creationId xmlns:a16="http://schemas.microsoft.com/office/drawing/2014/main" id="{543670F9-69D5-57D6-C876-B83AFD204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272" y="3645024"/>
            <a:ext cx="191452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86479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P5505 </a:t>
            </a:r>
            <a:r>
              <a:rPr lang="zh-CN" altLang="en-US" sz="4400" b="0" dirty="0">
                <a:solidFill>
                  <a:schemeClr val="bg1"/>
                </a:solidFill>
                <a:ea typeface="黑体" pitchFamily="2" charset="-122"/>
                <a:hlinkClick r:id="rId3"/>
              </a:rPr>
              <a:t>分特产</a:t>
            </a:r>
            <a:endParaRPr lang="en-US" altLang="zh-CN"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480F2460-E488-05F4-4E87-399620B6A2D4}"/>
              </a:ext>
            </a:extLst>
          </p:cNvPr>
          <p:cNvPicPr>
            <a:picLocks noChangeAspect="1"/>
          </p:cNvPicPr>
          <p:nvPr/>
        </p:nvPicPr>
        <p:blipFill>
          <a:blip r:embed="rId4"/>
          <a:stretch>
            <a:fillRect/>
          </a:stretch>
        </p:blipFill>
        <p:spPr>
          <a:xfrm>
            <a:off x="1907704" y="1124744"/>
            <a:ext cx="5184576" cy="53928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9662144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P5505 </a:t>
            </a:r>
            <a:r>
              <a:rPr lang="zh-CN" altLang="en-US" sz="4400" b="0" dirty="0">
                <a:solidFill>
                  <a:schemeClr val="bg1"/>
                </a:solidFill>
                <a:ea typeface="黑体" pitchFamily="2" charset="-122"/>
                <a:hlinkClick r:id="rId3"/>
              </a:rPr>
              <a:t>分特产</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056029"/>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我们设</a:t>
                </a:r>
                <a14:m>
                  <m:oMath xmlns:m="http://schemas.openxmlformats.org/officeDocument/2006/math">
                    <m:r>
                      <a:rPr lang="en-US" altLang="zh-CN" sz="2200" i="1" dirty="0" smtClean="0">
                        <a:solidFill>
                          <a:srgbClr val="0070C0"/>
                        </a:solidFill>
                        <a:latin typeface="Cambria Math" panose="02040503050406030204" pitchFamily="18" charset="0"/>
                      </a:rPr>
                      <m:t>𝑓</m:t>
                    </m:r>
                    <m:r>
                      <a:rPr lang="en-US" altLang="zh-CN" sz="2200" i="1" dirty="0" smtClean="0">
                        <a:solidFill>
                          <a:srgbClr val="0070C0"/>
                        </a:solidFill>
                        <a:latin typeface="Cambria Math" panose="02040503050406030204" pitchFamily="18" charset="0"/>
                      </a:rPr>
                      <m:t>[</m:t>
                    </m:r>
                    <m:r>
                      <a:rPr lang="en-US" altLang="zh-CN" sz="2200" i="1" dirty="0" err="1" smtClean="0">
                        <a:solidFill>
                          <a:srgbClr val="0070C0"/>
                        </a:solidFill>
                        <a:latin typeface="Cambria Math" panose="02040503050406030204" pitchFamily="18" charset="0"/>
                      </a:rPr>
                      <m:t>𝑖</m:t>
                    </m:r>
                    <m:r>
                      <a:rPr lang="en-US" altLang="zh-CN" sz="2200" i="1" dirty="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ea typeface="Cambria Math" panose="02040503050406030204" pitchFamily="18" charset="0"/>
                  </a:rPr>
                  <a:t>表示有至少</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𝑖</m:t>
                    </m:r>
                  </m:oMath>
                </a14:m>
                <a:r>
                  <a:rPr lang="zh-CN" altLang="en-US" sz="2200" dirty="0">
                    <a:solidFill>
                      <a:srgbClr val="0070C0"/>
                    </a:solidFill>
                    <a:latin typeface="Cambria Math" panose="02040503050406030204" pitchFamily="18" charset="0"/>
                    <a:ea typeface="Cambria Math" panose="02040503050406030204" pitchFamily="18" charset="0"/>
                  </a:rPr>
                  <a:t>个人没有分到礼物，那么根据容斥定理，我们可知</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1600" b="1" i="1" smtClean="0">
                          <a:solidFill>
                            <a:srgbClr val="0070C0"/>
                          </a:solidFill>
                          <a:latin typeface="Cambria Math" panose="02040503050406030204" pitchFamily="18" charset="0"/>
                          <a:ea typeface="Cambria Math" panose="02040503050406030204" pitchFamily="18" charset="0"/>
                        </a:rPr>
                        <m:t>𝒂𝒏𝒔</m:t>
                      </m:r>
                      <m:r>
                        <a:rPr lang="en-US" altLang="zh-CN" sz="1600" b="1" i="1" smtClean="0">
                          <a:solidFill>
                            <a:srgbClr val="0070C0"/>
                          </a:solidFill>
                          <a:latin typeface="Cambria Math" panose="02040503050406030204" pitchFamily="18" charset="0"/>
                          <a:ea typeface="Cambria Math" panose="02040503050406030204" pitchFamily="18" charset="0"/>
                        </a:rPr>
                        <m:t>=</m:t>
                      </m:r>
                      <m:nary>
                        <m:naryPr>
                          <m:chr m:val="∑"/>
                          <m:ctrlPr>
                            <a:rPr lang="en-US" altLang="zh-CN" sz="16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600" b="1" i="1" smtClean="0">
                              <a:solidFill>
                                <a:srgbClr val="0070C0"/>
                              </a:solidFill>
                              <a:latin typeface="Cambria Math" panose="02040503050406030204" pitchFamily="18" charset="0"/>
                              <a:ea typeface="Cambria Math" panose="02040503050406030204" pitchFamily="18" charset="0"/>
                            </a:rPr>
                            <m:t>𝒊</m:t>
                          </m:r>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𝟎</m:t>
                          </m:r>
                        </m:sub>
                        <m:sup>
                          <m:r>
                            <a:rPr lang="en-US" altLang="zh-CN" sz="1600" b="1" i="1" smtClean="0">
                              <a:solidFill>
                                <a:srgbClr val="0070C0"/>
                              </a:solidFill>
                              <a:latin typeface="Cambria Math" panose="02040503050406030204" pitchFamily="18" charset="0"/>
                              <a:ea typeface="Cambria Math" panose="02040503050406030204" pitchFamily="18" charset="0"/>
                            </a:rPr>
                            <m:t>𝒏</m:t>
                          </m:r>
                        </m:sup>
                        <m:e>
                          <m:sSup>
                            <m:sSupPr>
                              <m:ctrlPr>
                                <a:rPr lang="en-US" altLang="zh-CN" sz="16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1600" b="1" i="1" smtClean="0">
                                      <a:solidFill>
                                        <a:srgbClr val="0070C0"/>
                                      </a:solidFill>
                                      <a:latin typeface="Cambria Math" panose="02040503050406030204" pitchFamily="18" charset="0"/>
                                      <a:ea typeface="Cambria Math" panose="02040503050406030204" pitchFamily="18" charset="0"/>
                                    </a:rPr>
                                  </m:ctrlPr>
                                </m:dPr>
                                <m:e>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𝟏</m:t>
                                  </m:r>
                                </m:e>
                              </m:d>
                            </m:e>
                            <m:sup>
                              <m:r>
                                <a:rPr lang="en-US" altLang="zh-CN" sz="1600" b="1" i="1" smtClean="0">
                                  <a:solidFill>
                                    <a:srgbClr val="0070C0"/>
                                  </a:solidFill>
                                  <a:latin typeface="Cambria Math" panose="02040503050406030204" pitchFamily="18" charset="0"/>
                                  <a:ea typeface="Cambria Math" panose="02040503050406030204" pitchFamily="18" charset="0"/>
                                </a:rPr>
                                <m:t>𝒊</m:t>
                              </m:r>
                            </m:sup>
                          </m:sSup>
                          <m:d>
                            <m:dPr>
                              <m:ctrlPr>
                                <a:rPr lang="en-US" altLang="zh-CN" sz="1600" b="1"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1600" b="1" i="1" smtClean="0">
                                      <a:solidFill>
                                        <a:srgbClr val="0070C0"/>
                                      </a:solidFill>
                                      <a:latin typeface="Cambria Math" panose="02040503050406030204" pitchFamily="18" charset="0"/>
                                      <a:ea typeface="Cambria Math" panose="02040503050406030204" pitchFamily="18" charset="0"/>
                                    </a:rPr>
                                  </m:ctrlPr>
                                </m:fPr>
                                <m:num>
                                  <m:r>
                                    <a:rPr lang="en-US" altLang="zh-CN" sz="1600" b="1" i="1" smtClean="0">
                                      <a:solidFill>
                                        <a:srgbClr val="0070C0"/>
                                      </a:solidFill>
                                      <a:latin typeface="Cambria Math" panose="02040503050406030204" pitchFamily="18" charset="0"/>
                                      <a:ea typeface="Cambria Math" panose="02040503050406030204" pitchFamily="18" charset="0"/>
                                    </a:rPr>
                                    <m:t>𝒏</m:t>
                                  </m:r>
                                </m:num>
                                <m:den>
                                  <m:r>
                                    <a:rPr lang="en-US" altLang="zh-CN" sz="1600" b="1" i="1" smtClean="0">
                                      <a:solidFill>
                                        <a:srgbClr val="0070C0"/>
                                      </a:solidFill>
                                      <a:latin typeface="Cambria Math" panose="02040503050406030204" pitchFamily="18" charset="0"/>
                                      <a:ea typeface="Cambria Math" panose="02040503050406030204" pitchFamily="18" charset="0"/>
                                    </a:rPr>
                                    <m:t>𝒊</m:t>
                                  </m:r>
                                </m:den>
                              </m:f>
                            </m:e>
                          </m:d>
                          <m:r>
                            <a:rPr lang="en-US" altLang="zh-CN" sz="1600" b="1" i="1" smtClean="0">
                              <a:solidFill>
                                <a:srgbClr val="0070C0"/>
                              </a:solidFill>
                              <a:latin typeface="Cambria Math" panose="02040503050406030204" pitchFamily="18" charset="0"/>
                              <a:ea typeface="Cambria Math" panose="02040503050406030204" pitchFamily="18" charset="0"/>
                            </a:rPr>
                            <m:t>𝒇</m:t>
                          </m:r>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𝒊</m:t>
                          </m:r>
                          <m:r>
                            <a:rPr lang="en-US" altLang="zh-CN" sz="1600" b="1" i="1" smtClean="0">
                              <a:solidFill>
                                <a:srgbClr val="0070C0"/>
                              </a:solidFill>
                              <a:latin typeface="Cambria Math" panose="02040503050406030204" pitchFamily="18" charset="0"/>
                              <a:ea typeface="Cambria Math" panose="02040503050406030204" pitchFamily="18" charset="0"/>
                            </a:rPr>
                            <m:t>]</m:t>
                          </m:r>
                        </m:e>
                      </m:nary>
                    </m:oMath>
                  </m:oMathPara>
                </a14:m>
                <a:endParaRPr lang="en-US" altLang="zh-CN" sz="16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对于第</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𝒋</m:t>
                    </m:r>
                  </m:oMath>
                </a14:m>
                <a:r>
                  <a:rPr lang="zh-CN" altLang="en-US" sz="2200" dirty="0">
                    <a:solidFill>
                      <a:srgbClr val="0070C0"/>
                    </a:solidFill>
                    <a:latin typeface="Cambria Math" panose="02040503050406030204" pitchFamily="18" charset="0"/>
                    <a:ea typeface="Cambria Math" panose="02040503050406030204" pitchFamily="18" charset="0"/>
                  </a:rPr>
                  <a:t>个礼物，由于剩下</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𝑛</m:t>
                    </m:r>
                    <m:r>
                      <a:rPr lang="en-US" altLang="zh-CN" sz="2200" i="1" dirty="0" smtClean="0">
                        <a:solidFill>
                          <a:srgbClr val="0070C0"/>
                        </a:solidFill>
                        <a:latin typeface="Cambria Math" panose="02040503050406030204" pitchFamily="18" charset="0"/>
                        <a:ea typeface="Cambria Math" panose="02040503050406030204" pitchFamily="18" charset="0"/>
                      </a:rPr>
                      <m:t>−</m:t>
                    </m:r>
                    <m:r>
                      <a:rPr lang="en-US" altLang="zh-CN" sz="2200" i="1" dirty="0" err="1" smtClean="0">
                        <a:solidFill>
                          <a:srgbClr val="0070C0"/>
                        </a:solidFill>
                        <a:latin typeface="Cambria Math" panose="02040503050406030204" pitchFamily="18" charset="0"/>
                        <a:ea typeface="Cambria Math" panose="02040503050406030204" pitchFamily="18" charset="0"/>
                      </a:rPr>
                      <m:t>𝑖</m:t>
                    </m:r>
                  </m:oMath>
                </a14:m>
                <a:r>
                  <a:rPr lang="zh-CN" altLang="en-US" sz="2200" dirty="0">
                    <a:solidFill>
                      <a:srgbClr val="0070C0"/>
                    </a:solidFill>
                    <a:latin typeface="Cambria Math" panose="02040503050406030204" pitchFamily="18" charset="0"/>
                    <a:ea typeface="Cambria Math" panose="02040503050406030204" pitchFamily="18" charset="0"/>
                  </a:rPr>
                  <a:t>个人，每人获得的礼物可以为</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0</m:t>
                    </m:r>
                  </m:oMath>
                </a14:m>
                <a:r>
                  <a:rPr lang="zh-CN" altLang="en-US" sz="2200" dirty="0">
                    <a:solidFill>
                      <a:srgbClr val="0070C0"/>
                    </a:solidFill>
                    <a:latin typeface="Cambria Math" panose="02040503050406030204" pitchFamily="18" charset="0"/>
                    <a:ea typeface="Cambria Math" panose="02040503050406030204" pitchFamily="18" charset="0"/>
                  </a:rPr>
                  <a:t>，那么根据隔板法可知共有</a:t>
                </a:r>
                <a14:m>
                  <m:oMath xmlns:m="http://schemas.openxmlformats.org/officeDocument/2006/math">
                    <m:d>
                      <m:dPr>
                        <m:ctrlPr>
                          <a:rPr lang="en-US" altLang="zh-CN" sz="2200"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i="1" smtClean="0">
                                <a:solidFill>
                                  <a:srgbClr val="0070C0"/>
                                </a:solidFill>
                                <a:latin typeface="Cambria Math" panose="02040503050406030204" pitchFamily="18" charset="0"/>
                                <a:ea typeface="Cambria Math" panose="02040503050406030204" pitchFamily="18" charset="0"/>
                              </a:rPr>
                            </m:ctrlPr>
                          </m:fPr>
                          <m:num>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m:rPr>
                                    <m:sty m:val="p"/>
                                  </m:rPr>
                                  <a:rPr lang="en-US" altLang="zh-CN" sz="2200" i="1">
                                    <a:solidFill>
                                      <a:srgbClr val="0070C0"/>
                                    </a:solidFill>
                                    <a:latin typeface="Cambria Math" panose="02040503050406030204" pitchFamily="18" charset="0"/>
                                    <a:ea typeface="Cambria Math" panose="02040503050406030204" pitchFamily="18" charset="0"/>
                                  </a:rPr>
                                  <m:t>a</m:t>
                                </m:r>
                              </m:e>
                              <m:sub>
                                <m:r>
                                  <a:rPr lang="en-US" altLang="zh-CN" sz="2200" b="1" i="1" smtClean="0">
                                    <a:solidFill>
                                      <a:srgbClr val="0070C0"/>
                                    </a:solidFill>
                                    <a:latin typeface="Cambria Math" panose="02040503050406030204" pitchFamily="18" charset="0"/>
                                    <a:ea typeface="Cambria Math" panose="02040503050406030204" pitchFamily="18" charset="0"/>
                                  </a:rPr>
                                  <m:t>𝒋</m:t>
                                </m:r>
                              </m:sub>
                            </m:sSub>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num>
                          <m:den>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𝒊</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den>
                        </m:f>
                      </m:e>
                    </m:d>
                  </m:oMath>
                </a14:m>
                <a:r>
                  <a:rPr lang="zh-CN" altLang="en-US" sz="2200" dirty="0">
                    <a:solidFill>
                      <a:srgbClr val="0070C0"/>
                    </a:solidFill>
                    <a:latin typeface="Cambria Math" panose="02040503050406030204" pitchFamily="18" charset="0"/>
                    <a:ea typeface="Cambria Math" panose="02040503050406030204" pitchFamily="18" charset="0"/>
                  </a:rPr>
                  <a:t>种方法，即</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70C0"/>
                              </a:solidFill>
                              <a:latin typeface="Cambria Math" panose="02040503050406030204" pitchFamily="18" charset="0"/>
                              <a:ea typeface="Cambria Math" panose="02040503050406030204" pitchFamily="18" charset="0"/>
                            </a:rPr>
                          </m:ctrlPr>
                        </m:sSubPr>
                        <m:e>
                          <m:r>
                            <a:rPr lang="en-US" altLang="zh-CN" sz="1600" b="1" i="1" smtClean="0">
                              <a:solidFill>
                                <a:srgbClr val="0070C0"/>
                              </a:solidFill>
                              <a:latin typeface="Cambria Math" panose="02040503050406030204" pitchFamily="18" charset="0"/>
                              <a:ea typeface="Cambria Math" panose="02040503050406030204" pitchFamily="18" charset="0"/>
                            </a:rPr>
                            <m:t>𝒇</m:t>
                          </m:r>
                        </m:e>
                        <m:sub>
                          <m:r>
                            <a:rPr lang="en-US" altLang="zh-CN" sz="1600" b="1" i="1" smtClean="0">
                              <a:solidFill>
                                <a:srgbClr val="0070C0"/>
                              </a:solidFill>
                              <a:latin typeface="Cambria Math" panose="02040503050406030204" pitchFamily="18" charset="0"/>
                              <a:ea typeface="Cambria Math" panose="02040503050406030204" pitchFamily="18" charset="0"/>
                            </a:rPr>
                            <m:t>𝒊</m:t>
                          </m:r>
                        </m:sub>
                      </m:sSub>
                      <m:r>
                        <a:rPr lang="en-US" altLang="zh-CN" sz="1600" b="1" i="1" smtClean="0">
                          <a:solidFill>
                            <a:srgbClr val="0070C0"/>
                          </a:solidFill>
                          <a:latin typeface="Cambria Math" panose="02040503050406030204" pitchFamily="18" charset="0"/>
                          <a:ea typeface="Cambria Math" panose="02040503050406030204" pitchFamily="18" charset="0"/>
                        </a:rPr>
                        <m:t>=</m:t>
                      </m:r>
                      <m:nary>
                        <m:naryPr>
                          <m:chr m:val="∑"/>
                          <m:ctrlPr>
                            <a:rPr lang="en-US" altLang="zh-CN" sz="16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1600" b="1" i="1" smtClean="0">
                              <a:solidFill>
                                <a:srgbClr val="0070C0"/>
                              </a:solidFill>
                              <a:latin typeface="Cambria Math" panose="02040503050406030204" pitchFamily="18" charset="0"/>
                              <a:ea typeface="Cambria Math" panose="02040503050406030204" pitchFamily="18" charset="0"/>
                            </a:rPr>
                            <m:t>𝒋</m:t>
                          </m:r>
                          <m:r>
                            <a:rPr lang="en-US" altLang="zh-CN" sz="1600" b="1" i="1" smtClean="0">
                              <a:solidFill>
                                <a:srgbClr val="0070C0"/>
                              </a:solidFill>
                              <a:latin typeface="Cambria Math" panose="02040503050406030204" pitchFamily="18" charset="0"/>
                              <a:ea typeface="Cambria Math" panose="02040503050406030204" pitchFamily="18" charset="0"/>
                            </a:rPr>
                            <m:t>=</m:t>
                          </m:r>
                          <m:r>
                            <a:rPr lang="en-US" altLang="zh-CN" sz="1600" b="1" i="1" smtClean="0">
                              <a:solidFill>
                                <a:srgbClr val="0070C0"/>
                              </a:solidFill>
                              <a:latin typeface="Cambria Math" panose="02040503050406030204" pitchFamily="18" charset="0"/>
                              <a:ea typeface="Cambria Math" panose="02040503050406030204" pitchFamily="18" charset="0"/>
                            </a:rPr>
                            <m:t>𝟏</m:t>
                          </m:r>
                        </m:sub>
                        <m:sup>
                          <m:r>
                            <a:rPr lang="en-US" altLang="zh-CN" sz="1600" b="1" i="1" smtClean="0">
                              <a:solidFill>
                                <a:srgbClr val="0070C0"/>
                              </a:solidFill>
                              <a:latin typeface="Cambria Math" panose="02040503050406030204" pitchFamily="18" charset="0"/>
                              <a:ea typeface="Cambria Math" panose="02040503050406030204" pitchFamily="18" charset="0"/>
                            </a:rPr>
                            <m:t>𝒎</m:t>
                          </m:r>
                        </m:sup>
                        <m:e>
                          <m:d>
                            <m:dPr>
                              <m:ctrlPr>
                                <a:rPr lang="en-US" altLang="zh-CN" sz="1600" i="1">
                                  <a:solidFill>
                                    <a:srgbClr val="0070C0"/>
                                  </a:solidFill>
                                  <a:latin typeface="Cambria Math" panose="02040503050406030204" pitchFamily="18" charset="0"/>
                                  <a:ea typeface="Cambria Math" panose="02040503050406030204" pitchFamily="18" charset="0"/>
                                </a:rPr>
                              </m:ctrlPr>
                            </m:dPr>
                            <m:e>
                              <m:f>
                                <m:fPr>
                                  <m:type m:val="noBar"/>
                                  <m:ctrlPr>
                                    <a:rPr lang="en-US" altLang="zh-CN" sz="1600" i="1">
                                      <a:solidFill>
                                        <a:srgbClr val="0070C0"/>
                                      </a:solidFill>
                                      <a:latin typeface="Cambria Math" panose="02040503050406030204" pitchFamily="18" charset="0"/>
                                      <a:ea typeface="Cambria Math" panose="02040503050406030204" pitchFamily="18" charset="0"/>
                                    </a:rPr>
                                  </m:ctrlPr>
                                </m:fPr>
                                <m:num>
                                  <m:sSub>
                                    <m:sSubPr>
                                      <m:ctrlPr>
                                        <a:rPr lang="en-US" altLang="zh-CN" sz="1600" i="1">
                                          <a:solidFill>
                                            <a:srgbClr val="0070C0"/>
                                          </a:solidFill>
                                          <a:latin typeface="Cambria Math" panose="02040503050406030204" pitchFamily="18" charset="0"/>
                                          <a:ea typeface="Cambria Math" panose="02040503050406030204" pitchFamily="18" charset="0"/>
                                        </a:rPr>
                                      </m:ctrlPr>
                                    </m:sSubPr>
                                    <m:e>
                                      <m:r>
                                        <m:rPr>
                                          <m:sty m:val="p"/>
                                        </m:rPr>
                                        <a:rPr lang="en-US" altLang="zh-CN" sz="1600" i="1">
                                          <a:solidFill>
                                            <a:srgbClr val="0070C0"/>
                                          </a:solidFill>
                                          <a:latin typeface="Cambria Math" panose="02040503050406030204" pitchFamily="18" charset="0"/>
                                          <a:ea typeface="Cambria Math" panose="02040503050406030204" pitchFamily="18" charset="0"/>
                                        </a:rPr>
                                        <m:t>a</m:t>
                                      </m:r>
                                    </m:e>
                                    <m:sub>
                                      <m:r>
                                        <a:rPr lang="en-US" altLang="zh-CN" sz="1600" i="1">
                                          <a:solidFill>
                                            <a:srgbClr val="0070C0"/>
                                          </a:solidFill>
                                          <a:latin typeface="Cambria Math" panose="02040503050406030204" pitchFamily="18" charset="0"/>
                                          <a:ea typeface="Cambria Math" panose="02040503050406030204" pitchFamily="18" charset="0"/>
                                        </a:rPr>
                                        <m:t>𝒋</m:t>
                                      </m:r>
                                    </m:sub>
                                  </m:sSub>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𝒏</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𝒊</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𝟏</m:t>
                                  </m:r>
                                </m:num>
                                <m:den>
                                  <m:r>
                                    <a:rPr lang="en-US" altLang="zh-CN" sz="1600" i="1">
                                      <a:solidFill>
                                        <a:srgbClr val="0070C0"/>
                                      </a:solidFill>
                                      <a:latin typeface="Cambria Math" panose="02040503050406030204" pitchFamily="18" charset="0"/>
                                      <a:ea typeface="Cambria Math" panose="02040503050406030204" pitchFamily="18" charset="0"/>
                                    </a:rPr>
                                    <m:t>𝒏</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𝒊</m:t>
                                  </m:r>
                                  <m:r>
                                    <a:rPr lang="en-US" altLang="zh-CN" sz="1600" i="1">
                                      <a:solidFill>
                                        <a:srgbClr val="0070C0"/>
                                      </a:solidFill>
                                      <a:latin typeface="Cambria Math" panose="02040503050406030204" pitchFamily="18" charset="0"/>
                                      <a:ea typeface="Cambria Math" panose="02040503050406030204" pitchFamily="18" charset="0"/>
                                    </a:rPr>
                                    <m:t>−</m:t>
                                  </m:r>
                                  <m:r>
                                    <a:rPr lang="en-US" altLang="zh-CN" sz="1600" i="1">
                                      <a:solidFill>
                                        <a:srgbClr val="0070C0"/>
                                      </a:solidFill>
                                      <a:latin typeface="Cambria Math" panose="02040503050406030204" pitchFamily="18" charset="0"/>
                                      <a:ea typeface="Cambria Math" panose="02040503050406030204" pitchFamily="18" charset="0"/>
                                    </a:rPr>
                                    <m:t>𝟏</m:t>
                                  </m:r>
                                </m:den>
                              </m:f>
                            </m:e>
                          </m:d>
                        </m:e>
                      </m:nary>
                    </m:oMath>
                  </m:oMathPara>
                </a14:m>
                <a:endParaRPr lang="en-US" altLang="zh-CN" sz="16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056029"/>
              </a:xfrm>
              <a:prstGeom prst="rect">
                <a:avLst/>
              </a:prstGeom>
              <a:blipFill>
                <a:blip r:embed="rId4"/>
                <a:stretch>
                  <a:fillRect l="-1040" t="-1996" r="-1040"/>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45FC0CCF-3C50-24DD-2CA2-E790635A27B1}"/>
              </a:ext>
            </a:extLst>
          </p:cNvPr>
          <p:cNvPicPr>
            <a:picLocks noChangeAspect="1"/>
          </p:cNvPicPr>
          <p:nvPr/>
        </p:nvPicPr>
        <p:blipFill>
          <a:blip r:embed="rId5"/>
          <a:stretch>
            <a:fillRect/>
          </a:stretch>
        </p:blipFill>
        <p:spPr>
          <a:xfrm>
            <a:off x="760973" y="4396797"/>
            <a:ext cx="7622053" cy="205264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013635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错位排列</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910703"/>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错位排列是没有任何元素出现在其有序位置的排列。即对于</a:t>
                </a:r>
                <a14:m>
                  <m:oMath xmlns:m="http://schemas.openxmlformats.org/officeDocument/2006/math">
                    <m:r>
                      <a:rPr lang="en-US" altLang="zh-CN" sz="2200" b="1" i="1" smtClean="0">
                        <a:solidFill>
                          <a:srgbClr val="0070C0"/>
                        </a:solidFill>
                        <a:latin typeface="Cambria Math" panose="02040503050406030204" pitchFamily="18" charset="0"/>
                      </a:rPr>
                      <m:t>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𝒏</m:t>
                    </m:r>
                  </m:oMath>
                </a14:m>
                <a:r>
                  <a:rPr lang="zh-CN" altLang="en-US" sz="2200" dirty="0">
                    <a:solidFill>
                      <a:srgbClr val="0070C0"/>
                    </a:solidFill>
                    <a:latin typeface="Cambria Math" panose="02040503050406030204" pitchFamily="18" charset="0"/>
                    <a:ea typeface="Cambria Math" panose="02040503050406030204" pitchFamily="18" charset="0"/>
                  </a:rPr>
                  <a:t>的排列</a:t>
                </a:r>
                <a14:m>
                  <m:oMath xmlns:m="http://schemas.openxmlformats.org/officeDocument/2006/math">
                    <m:r>
                      <a:rPr lang="en-US" altLang="zh-CN" sz="2200" b="1" i="1" smtClean="0">
                        <a:solidFill>
                          <a:srgbClr val="0070C0"/>
                        </a:solidFill>
                        <a:latin typeface="Cambria Math" panose="02040503050406030204" pitchFamily="18" charset="0"/>
                        <a:ea typeface="Cambria Math" panose="02040503050406030204" pitchFamily="18" charset="0"/>
                      </a:rPr>
                      <m:t>𝑷</m:t>
                    </m:r>
                  </m:oMath>
                </a14:m>
                <a:r>
                  <a:rPr lang="zh-CN" altLang="en-US" sz="2200" dirty="0">
                    <a:solidFill>
                      <a:srgbClr val="0070C0"/>
                    </a:solidFill>
                    <a:latin typeface="Cambria Math" panose="02040503050406030204" pitchFamily="18" charset="0"/>
                    <a:ea typeface="Cambria Math" panose="02040503050406030204" pitchFamily="18" charset="0"/>
                  </a:rPr>
                  <a:t>，若满足</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𝑷</m:t>
                        </m:r>
                      </m:e>
                      <m:sub>
                        <m:r>
                          <a:rPr lang="en-US" altLang="zh-CN" sz="2200" b="1" i="1" smtClean="0">
                            <a:solidFill>
                              <a:srgbClr val="0070C0"/>
                            </a:solidFill>
                            <a:latin typeface="Cambria Math" panose="02040503050406030204" pitchFamily="18" charset="0"/>
                            <a:ea typeface="Cambria Math" panose="02040503050406030204" pitchFamily="18" charset="0"/>
                          </a:rPr>
                          <m:t>𝒊</m:t>
                        </m:r>
                      </m:sub>
                    </m:sSub>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𝒊</m:t>
                    </m:r>
                  </m:oMath>
                </a14:m>
                <a:r>
                  <a:rPr lang="zh-CN" altLang="en-US" sz="2200" dirty="0">
                    <a:solidFill>
                      <a:srgbClr val="0070C0"/>
                    </a:solidFill>
                    <a:latin typeface="Cambria Math" panose="02040503050406030204" pitchFamily="18" charset="0"/>
                    <a:ea typeface="Cambria Math" panose="02040503050406030204" pitchFamily="18" charset="0"/>
                  </a:rPr>
                  <a:t>，则称</a:t>
                </a:r>
                <a14:m>
                  <m:oMath xmlns:m="http://schemas.openxmlformats.org/officeDocument/2006/math">
                    <m:r>
                      <a:rPr lang="en-US" altLang="zh-CN" sz="2200" b="1" i="1" smtClean="0">
                        <a:solidFill>
                          <a:srgbClr val="0070C0"/>
                        </a:solidFill>
                        <a:latin typeface="Cambria Math" panose="02040503050406030204" pitchFamily="18" charset="0"/>
                        <a:ea typeface="Cambria Math" panose="02040503050406030204" pitchFamily="18" charset="0"/>
                      </a:rPr>
                      <m:t>𝑷</m:t>
                    </m:r>
                  </m:oMath>
                </a14:m>
                <a:r>
                  <a:rPr lang="zh-CN" altLang="en-US" sz="2200" dirty="0">
                    <a:solidFill>
                      <a:srgbClr val="0070C0"/>
                    </a:solidFill>
                    <a:latin typeface="Cambria Math" panose="02040503050406030204" pitchFamily="18" charset="0"/>
                    <a:ea typeface="Cambria Math" panose="02040503050406030204" pitchFamily="18" charset="0"/>
                  </a:rPr>
                  <a:t>是</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𝒏</m:t>
                    </m:r>
                  </m:oMath>
                </a14:m>
                <a:r>
                  <a:rPr lang="zh-CN" altLang="en-US" sz="2200" dirty="0">
                    <a:solidFill>
                      <a:srgbClr val="0070C0"/>
                    </a:solidFill>
                    <a:latin typeface="Cambria Math" panose="02040503050406030204" pitchFamily="18" charset="0"/>
                    <a:ea typeface="Cambria Math" panose="02040503050406030204" pitchFamily="18" charset="0"/>
                  </a:rPr>
                  <a:t>的错位排列。</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我们假设至少有</a:t>
                </a:r>
                <a14:m>
                  <m:oMath xmlns:m="http://schemas.openxmlformats.org/officeDocument/2006/math">
                    <m:r>
                      <a:rPr lang="en-US" altLang="zh-CN" sz="2200" i="1" dirty="0" smtClean="0">
                        <a:solidFill>
                          <a:srgbClr val="0070C0"/>
                        </a:solidFill>
                        <a:latin typeface="Cambria Math" panose="02040503050406030204" pitchFamily="18" charset="0"/>
                        <a:ea typeface="Cambria Math" panose="02040503050406030204" pitchFamily="18" charset="0"/>
                      </a:rPr>
                      <m:t>𝑘</m:t>
                    </m:r>
                  </m:oMath>
                </a14:m>
                <a:r>
                  <a:rPr lang="zh-CN" altLang="en-US" sz="2200" dirty="0">
                    <a:solidFill>
                      <a:srgbClr val="0070C0"/>
                    </a:solidFill>
                    <a:latin typeface="Cambria Math" panose="02040503050406030204" pitchFamily="18" charset="0"/>
                    <a:ea typeface="Cambria Math" panose="02040503050406030204" pitchFamily="18" charset="0"/>
                  </a:rPr>
                  <a:t>个人在有序位置上，那么剩下</a:t>
                </a:r>
                <a14:m>
                  <m:oMath xmlns:m="http://schemas.openxmlformats.org/officeDocument/2006/math">
                    <m:r>
                      <a:rPr lang="en-US" altLang="zh-CN" sz="2200" b="1" i="1" dirty="0" smtClean="0">
                        <a:solidFill>
                          <a:srgbClr val="0070C0"/>
                        </a:solidFill>
                        <a:latin typeface="Cambria Math" panose="02040503050406030204" pitchFamily="18" charset="0"/>
                        <a:ea typeface="Cambria Math" panose="02040503050406030204" pitchFamily="18" charset="0"/>
                      </a:rPr>
                      <m:t>𝒏</m:t>
                    </m:r>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𝒌</m:t>
                    </m:r>
                  </m:oMath>
                </a14:m>
                <a:r>
                  <a:rPr lang="zh-CN" altLang="en-US" sz="2200" dirty="0">
                    <a:solidFill>
                      <a:srgbClr val="0070C0"/>
                    </a:solidFill>
                    <a:latin typeface="Cambria Math" panose="02040503050406030204" pitchFamily="18" charset="0"/>
                    <a:ea typeface="Cambria Math" panose="02040503050406030204" pitchFamily="18" charset="0"/>
                  </a:rPr>
                  <a:t>个人随意，选择方案有</a:t>
                </a:r>
                <a14:m>
                  <m:oMath xmlns:m="http://schemas.openxmlformats.org/officeDocument/2006/math">
                    <m:d>
                      <m:dPr>
                        <m:ctrlPr>
                          <a:rPr lang="en-US" altLang="zh-CN" sz="2200"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𝒏</m:t>
                            </m:r>
                          </m:num>
                          <m:den>
                            <m:r>
                              <a:rPr lang="en-US" altLang="zh-CN" sz="2200" b="1" i="1" smtClean="0">
                                <a:solidFill>
                                  <a:srgbClr val="0070C0"/>
                                </a:solidFill>
                                <a:latin typeface="Cambria Math" panose="02040503050406030204" pitchFamily="18" charset="0"/>
                                <a:ea typeface="Cambria Math" panose="02040503050406030204" pitchFamily="18" charset="0"/>
                              </a:rPr>
                              <m:t>𝒌</m:t>
                            </m:r>
                          </m:den>
                        </m:f>
                      </m:e>
                    </m:d>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𝒌</m:t>
                        </m:r>
                      </m:e>
                    </m:d>
                    <m:r>
                      <a:rPr lang="en-US" altLang="zh-CN" sz="2200" b="1" i="1" smtClean="0">
                        <a:solidFill>
                          <a:srgbClr val="0070C0"/>
                        </a:solidFill>
                        <a:latin typeface="Cambria Math" panose="02040503050406030204" pitchFamily="18" charset="0"/>
                        <a:ea typeface="Cambria Math" panose="02040503050406030204" pitchFamily="18" charset="0"/>
                      </a:rPr>
                      <m:t>!</m:t>
                    </m:r>
                  </m:oMath>
                </a14:m>
                <a:r>
                  <a:rPr lang="zh-CN" altLang="en-US" sz="2200" dirty="0">
                    <a:solidFill>
                      <a:srgbClr val="0070C0"/>
                    </a:solidFill>
                    <a:latin typeface="Cambria Math" panose="02040503050406030204" pitchFamily="18" charset="0"/>
                    <a:ea typeface="Cambria Math" panose="02040503050406030204" pitchFamily="18" charset="0"/>
                  </a:rPr>
                  <a:t>，根据容斥定理，我们有</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sub>
                      </m:sSub>
                      <m:r>
                        <m:rPr>
                          <m:aln/>
                        </m:rPr>
                        <a:rPr lang="en-US" altLang="zh-CN" sz="2200" b="1" i="1" smtClean="0">
                          <a:solidFill>
                            <a:srgbClr val="0070C0"/>
                          </a:solidFill>
                          <a:latin typeface="Cambria Math" panose="02040503050406030204" pitchFamily="18" charset="0"/>
                          <a:ea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ea typeface="Cambria Math" panose="02040503050406030204" pitchFamily="18" charset="0"/>
                            </a:rPr>
                            <m:t>𝒌</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𝟎</m:t>
                          </m:r>
                        </m:sub>
                        <m:sup>
                          <m:r>
                            <a:rPr lang="en-US" altLang="zh-CN" sz="2200" b="1" i="1" smtClean="0">
                              <a:solidFill>
                                <a:srgbClr val="0070C0"/>
                              </a:solidFill>
                              <a:latin typeface="Cambria Math" panose="02040503050406030204" pitchFamily="18" charset="0"/>
                              <a:ea typeface="Cambria Math" panose="02040503050406030204" pitchFamily="18" charset="0"/>
                            </a:rPr>
                            <m:t>𝒏</m:t>
                          </m:r>
                        </m:sup>
                        <m:e>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e>
                              </m:d>
                            </m:e>
                            <m:sup>
                              <m:r>
                                <a:rPr lang="en-US" altLang="zh-CN" sz="2200" b="1" i="1" smtClean="0">
                                  <a:solidFill>
                                    <a:srgbClr val="0070C0"/>
                                  </a:solidFill>
                                  <a:latin typeface="Cambria Math" panose="02040503050406030204" pitchFamily="18" charset="0"/>
                                  <a:ea typeface="Cambria Math" panose="02040503050406030204" pitchFamily="18" charset="0"/>
                                </a:rPr>
                                <m:t>𝒌</m:t>
                              </m:r>
                            </m:sup>
                          </m:sSup>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𝒏</m:t>
                                  </m:r>
                                </m:num>
                                <m:den>
                                  <m:r>
                                    <a:rPr lang="en-US" altLang="zh-CN" sz="2200" b="1" i="1" smtClean="0">
                                      <a:solidFill>
                                        <a:srgbClr val="0070C0"/>
                                      </a:solidFill>
                                      <a:latin typeface="Cambria Math" panose="02040503050406030204" pitchFamily="18" charset="0"/>
                                      <a:ea typeface="Cambria Math" panose="02040503050406030204" pitchFamily="18" charset="0"/>
                                    </a:rPr>
                                    <m:t>𝒌</m:t>
                                  </m:r>
                                </m:den>
                              </m:f>
                            </m:e>
                          </m:d>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𝒌</m:t>
                              </m:r>
                            </m:e>
                          </m:d>
                          <m:r>
                            <a:rPr lang="en-US" altLang="zh-CN" sz="2200" b="1" i="1" smtClean="0">
                              <a:solidFill>
                                <a:srgbClr val="0070C0"/>
                              </a:solidFill>
                              <a:latin typeface="Cambria Math" panose="02040503050406030204" pitchFamily="18" charset="0"/>
                              <a:ea typeface="Cambria Math" panose="02040503050406030204" pitchFamily="18" charset="0"/>
                            </a:rPr>
                            <m:t>!</m:t>
                          </m:r>
                        </m:e>
                      </m:nary>
                    </m:oMath>
                    <m:oMath xmlns:m="http://schemas.openxmlformats.org/officeDocument/2006/math">
                      <m:r>
                        <m:rPr>
                          <m:aln/>
                        </m:rP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ea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ea typeface="Cambria Math" panose="02040503050406030204" pitchFamily="18" charset="0"/>
                            </a:rPr>
                            <m:t>𝒌</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𝟎</m:t>
                          </m:r>
                        </m:sub>
                        <m:sup>
                          <m:r>
                            <a:rPr lang="en-US" altLang="zh-CN" sz="2200" b="1" i="1" smtClean="0">
                              <a:solidFill>
                                <a:srgbClr val="0070C0"/>
                              </a:solidFill>
                              <a:latin typeface="Cambria Math" panose="02040503050406030204" pitchFamily="18" charset="0"/>
                              <a:ea typeface="Cambria Math" panose="02040503050406030204" pitchFamily="18" charset="0"/>
                            </a:rPr>
                            <m:t>𝒏</m:t>
                          </m:r>
                        </m:sup>
                        <m:e>
                          <m:f>
                            <m:fPr>
                              <m:ctrlPr>
                                <a:rPr lang="en-US" altLang="zh-CN" sz="2200" b="1" i="1" smtClean="0">
                                  <a:solidFill>
                                    <a:srgbClr val="0070C0"/>
                                  </a:solidFill>
                                  <a:latin typeface="Cambria Math" panose="02040503050406030204" pitchFamily="18" charset="0"/>
                                  <a:ea typeface="Cambria Math" panose="02040503050406030204" pitchFamily="18" charset="0"/>
                                </a:rPr>
                              </m:ctrlPr>
                            </m:fPr>
                            <m:num>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e>
                                  </m:d>
                                </m:e>
                                <m:sup>
                                  <m:r>
                                    <a:rPr lang="en-US" altLang="zh-CN" sz="2200" b="1" i="1" smtClean="0">
                                      <a:solidFill>
                                        <a:srgbClr val="0070C0"/>
                                      </a:solidFill>
                                      <a:latin typeface="Cambria Math" panose="02040503050406030204" pitchFamily="18" charset="0"/>
                                      <a:ea typeface="Cambria Math" panose="02040503050406030204" pitchFamily="18" charset="0"/>
                                    </a:rPr>
                                    <m:t>𝒌</m:t>
                                  </m:r>
                                </m:sup>
                              </m:sSup>
                            </m:num>
                            <m:den>
                              <m:r>
                                <a:rPr lang="en-US" altLang="zh-CN" sz="2200" b="1" i="1" smtClean="0">
                                  <a:solidFill>
                                    <a:srgbClr val="0070C0"/>
                                  </a:solidFill>
                                  <a:latin typeface="Cambria Math" panose="02040503050406030204" pitchFamily="18" charset="0"/>
                                  <a:ea typeface="Cambria Math" panose="02040503050406030204" pitchFamily="18" charset="0"/>
                                </a:rPr>
                                <m:t>𝒌</m:t>
                              </m:r>
                              <m:r>
                                <a:rPr lang="en-US" altLang="zh-CN" sz="2200" b="1" i="1" smtClean="0">
                                  <a:solidFill>
                                    <a:srgbClr val="0070C0"/>
                                  </a:solidFill>
                                  <a:latin typeface="Cambria Math" panose="02040503050406030204" pitchFamily="18" charset="0"/>
                                  <a:ea typeface="Cambria Math" panose="02040503050406030204" pitchFamily="18" charset="0"/>
                                </a:rPr>
                                <m:t>!</m:t>
                              </m:r>
                            </m:den>
                          </m:f>
                        </m:e>
                      </m:nary>
                    </m:oMath>
                  </m:oMathPara>
                </a14:m>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ea typeface="Cambria Math" panose="02040503050406030204" pitchFamily="18" charset="0"/>
                  </a:rPr>
                  <a:t>计算可知</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𝟎</m:t>
                    </m:r>
                  </m:oMath>
                </a14:m>
                <a:r>
                  <a:rPr lang="zh-CN" altLang="en-US" sz="2200" dirty="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𝑫</m:t>
                        </m:r>
                      </m:e>
                      <m:sub>
                        <m:r>
                          <a:rPr lang="en-US" altLang="zh-CN" sz="2200" b="1" i="1" dirty="0" smtClean="0">
                            <a:solidFill>
                              <a:srgbClr val="0070C0"/>
                            </a:solidFill>
                            <a:latin typeface="Cambria Math" panose="02040503050406030204" pitchFamily="18" charset="0"/>
                            <a:ea typeface="Cambria Math" panose="02040503050406030204" pitchFamily="18" charset="0"/>
                          </a:rPr>
                          <m:t>𝟐</m:t>
                        </m:r>
                      </m:sub>
                    </m:sSub>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𝟏</m:t>
                    </m:r>
                  </m:oMath>
                </a14:m>
                <a:r>
                  <a:rPr lang="zh-CN" altLang="en-US" sz="2200" dirty="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𝑫</m:t>
                        </m:r>
                      </m:e>
                      <m:sub>
                        <m:r>
                          <a:rPr lang="en-US" altLang="zh-CN" sz="2200" b="1" i="1" dirty="0" smtClean="0">
                            <a:solidFill>
                              <a:srgbClr val="0070C0"/>
                            </a:solidFill>
                            <a:latin typeface="Cambria Math" panose="02040503050406030204" pitchFamily="18" charset="0"/>
                            <a:ea typeface="Cambria Math" panose="02040503050406030204" pitchFamily="18" charset="0"/>
                          </a:rPr>
                          <m:t>𝟑</m:t>
                        </m:r>
                      </m:sub>
                    </m:sSub>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𝟐</m:t>
                    </m:r>
                  </m:oMath>
                </a14:m>
                <a:r>
                  <a:rPr lang="zh-CN" altLang="en-US" sz="2200" dirty="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𝑫</m:t>
                        </m:r>
                      </m:e>
                      <m:sub>
                        <m:r>
                          <a:rPr lang="en-US" altLang="zh-CN" sz="2200" b="1" i="1" dirty="0" smtClean="0">
                            <a:solidFill>
                              <a:srgbClr val="0070C0"/>
                            </a:solidFill>
                            <a:latin typeface="Cambria Math" panose="02040503050406030204" pitchFamily="18" charset="0"/>
                            <a:ea typeface="Cambria Math" panose="02040503050406030204" pitchFamily="18" charset="0"/>
                          </a:rPr>
                          <m:t>𝟒</m:t>
                        </m:r>
                      </m:sub>
                    </m:sSub>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𝟗</m:t>
                    </m:r>
                  </m:oMath>
                </a14:m>
                <a:r>
                  <a:rPr lang="zh-CN" altLang="en-US" sz="2200" dirty="0">
                    <a:solidFill>
                      <a:srgbClr val="0070C0"/>
                    </a:solidFill>
                    <a:latin typeface="Cambria Math" panose="02040503050406030204" pitchFamily="18" charset="0"/>
                    <a:ea typeface="Cambria Math" panose="02040503050406030204" pitchFamily="18" charset="0"/>
                  </a:rPr>
                  <a:t>，</a:t>
                </a:r>
                <a14:m>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𝟓</m:t>
                        </m:r>
                      </m:sub>
                    </m:sSub>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𝟒𝟒</m:t>
                    </m:r>
                  </m:oMath>
                </a14:m>
                <a:r>
                  <a:rPr lang="zh-CN" altLang="en-US" sz="2200" dirty="0">
                    <a:solidFill>
                      <a:srgbClr val="0070C0"/>
                    </a:solidFill>
                    <a:latin typeface="Cambria Math" panose="02040503050406030204" pitchFamily="18" charset="0"/>
                    <a:ea typeface="Cambria Math" panose="02040503050406030204" pitchFamily="18" charset="0"/>
                  </a:rPr>
                  <a:t>。</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ea typeface="Cambria Math" panose="02040503050406030204" pitchFamily="18" charset="0"/>
                  </a:rPr>
                  <a:t>	</a:t>
                </a:r>
                <a:r>
                  <a:rPr lang="zh-CN" altLang="en-US" sz="2200" dirty="0">
                    <a:solidFill>
                      <a:srgbClr val="0070C0"/>
                    </a:solidFill>
                    <a:latin typeface="Cambria Math" panose="02040503050406030204" pitchFamily="18" charset="0"/>
                    <a:ea typeface="Cambria Math" panose="02040503050406030204" pitchFamily="18" charset="0"/>
                  </a:rPr>
                  <a:t>观察上式，我们还可以找到如下递推关系</a:t>
                </a:r>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sub>
                      </m:sSub>
                      <m:r>
                        <a:rPr lang="en-US" altLang="zh-CN" sz="2200" b="1" i="1" smtClean="0">
                          <a:solidFill>
                            <a:srgbClr val="0070C0"/>
                          </a:solidFill>
                          <a:latin typeface="Cambria Math" panose="02040503050406030204" pitchFamily="18" charset="0"/>
                          <a:ea typeface="Cambria Math" panose="02040503050406030204" pitchFamily="18" charset="0"/>
                        </a:rPr>
                        <m:t>=</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e>
                      </m:d>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𝟐</m:t>
                          </m:r>
                        </m:sub>
                      </m:sSub>
                      <m:r>
                        <a:rPr lang="en-US" altLang="zh-CN" sz="2200" b="1" i="1" smtClean="0">
                          <a:solidFill>
                            <a:srgbClr val="0070C0"/>
                          </a:solidFill>
                          <a:latin typeface="Cambria Math" panose="02040503050406030204" pitchFamily="18" charset="0"/>
                          <a:ea typeface="Cambria Math" panose="02040503050406030204" pitchFamily="18" charset="0"/>
                        </a:rPr>
                        <m:t>)</m:t>
                      </m:r>
                    </m:oMath>
                  </m:oMathPara>
                </a14:m>
                <a:endParaRPr lang="en-US" altLang="zh-CN" sz="2200" dirty="0">
                  <a:solidFill>
                    <a:srgbClr val="0070C0"/>
                  </a:solidFill>
                  <a:latin typeface="Cambria Math" panose="02040503050406030204" pitchFamily="18" charset="0"/>
                  <a:ea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sub>
                      </m:sSub>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𝒏</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𝑫</m:t>
                          </m:r>
                        </m:e>
                        <m:sub>
                          <m:r>
                            <a:rPr lang="en-US" altLang="zh-CN" sz="2200" b="1" i="1" smtClean="0">
                              <a:solidFill>
                                <a:srgbClr val="0070C0"/>
                              </a:solidFill>
                              <a:latin typeface="Cambria Math" panose="02040503050406030204" pitchFamily="18" charset="0"/>
                              <a:ea typeface="Cambria Math" panose="02040503050406030204" pitchFamily="18" charset="0"/>
                            </a:rPr>
                            <m:t>𝒏</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sub>
                      </m:sSub>
                      <m:r>
                        <a:rPr lang="en-US" altLang="zh-CN" sz="2200" b="1" i="1" smtClean="0">
                          <a:solidFill>
                            <a:srgbClr val="0070C0"/>
                          </a:solidFill>
                          <a:latin typeface="Cambria Math" panose="02040503050406030204" pitchFamily="18" charset="0"/>
                          <a:ea typeface="Cambria Math" panose="02040503050406030204" pitchFamily="18" charset="0"/>
                        </a:rPr>
                        <m:t>+</m:t>
                      </m:r>
                      <m:sSup>
                        <m:sSupPr>
                          <m:ctrlPr>
                            <a:rPr lang="en-US" altLang="zh-CN" sz="2200" b="1" i="1" smtClean="0">
                              <a:solidFill>
                                <a:srgbClr val="0070C0"/>
                              </a:solidFill>
                              <a:latin typeface="Cambria Math" panose="02040503050406030204" pitchFamily="18" charset="0"/>
                              <a:ea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e>
                          </m:d>
                        </m:e>
                        <m:sup>
                          <m:r>
                            <a:rPr lang="en-US" altLang="zh-CN" sz="2200" b="1" i="1" smtClean="0">
                              <a:solidFill>
                                <a:srgbClr val="0070C0"/>
                              </a:solidFill>
                              <a:latin typeface="Cambria Math" panose="02040503050406030204" pitchFamily="18" charset="0"/>
                              <a:ea typeface="Cambria Math" panose="02040503050406030204" pitchFamily="18" charset="0"/>
                            </a:rPr>
                            <m:t>𝒏</m:t>
                          </m:r>
                        </m:sup>
                      </m:sSup>
                    </m:oMath>
                  </m:oMathPara>
                </a14:m>
                <a:endParaRPr lang="en-US" altLang="zh-CN" sz="2200" dirty="0">
                  <a:solidFill>
                    <a:srgbClr val="0070C0"/>
                  </a:solidFill>
                  <a:latin typeface="Cambria Math" panose="02040503050406030204" pitchFamily="18" charset="0"/>
                  <a:ea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910703"/>
              </a:xfrm>
              <a:prstGeom prst="rect">
                <a:avLst/>
              </a:prstGeom>
              <a:blipFill>
                <a:blip r:embed="rId3"/>
                <a:stretch>
                  <a:fillRect l="-1040" t="-1241" r="-464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81796726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P1595 </a:t>
            </a:r>
            <a:r>
              <a:rPr lang="zh-CN" altLang="en-US" sz="4400" b="0" dirty="0">
                <a:solidFill>
                  <a:schemeClr val="bg1"/>
                </a:solidFill>
                <a:ea typeface="黑体" pitchFamily="2" charset="-122"/>
                <a:hlinkClick r:id="rId3"/>
              </a:rPr>
              <a:t>信封问题</a:t>
            </a:r>
            <a:endParaRPr lang="en-US" altLang="zh-CN"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B350CB08-64F1-3AA0-B40E-03F095E827C6}"/>
              </a:ext>
            </a:extLst>
          </p:cNvPr>
          <p:cNvPicPr>
            <a:picLocks noChangeAspect="1"/>
          </p:cNvPicPr>
          <p:nvPr/>
        </p:nvPicPr>
        <p:blipFill>
          <a:blip r:embed="rId4"/>
          <a:stretch>
            <a:fillRect/>
          </a:stretch>
        </p:blipFill>
        <p:spPr>
          <a:xfrm>
            <a:off x="552101" y="1196752"/>
            <a:ext cx="8039797" cy="52201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682377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P1595 </a:t>
            </a:r>
            <a:r>
              <a:rPr lang="zh-CN" altLang="en-US" sz="4400" b="0" dirty="0">
                <a:solidFill>
                  <a:schemeClr val="bg1"/>
                </a:solidFill>
                <a:ea typeface="黑体" pitchFamily="2" charset="-122"/>
                <a:hlinkClick r:id="rId3"/>
              </a:rPr>
              <a:t>信封问题</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30887"/>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错排裸题，注意</a:t>
                </a:r>
                <a14:m>
                  <m:oMath xmlns:m="http://schemas.openxmlformats.org/officeDocument/2006/math">
                    <m:r>
                      <a:rPr lang="en-US" altLang="zh-CN" sz="2200" i="1" dirty="0" smtClean="0">
                        <a:solidFill>
                          <a:srgbClr val="0070C0"/>
                        </a:solidFill>
                        <a:latin typeface="Cambria Math" panose="02040503050406030204" pitchFamily="18" charset="0"/>
                      </a:rPr>
                      <m:t>20!</m:t>
                    </m:r>
                    <m:r>
                      <a:rPr lang="en-US" altLang="zh-CN" sz="2200" b="1" i="1" dirty="0" smtClean="0">
                        <a:solidFill>
                          <a:srgbClr val="0070C0"/>
                        </a:solidFill>
                        <a:latin typeface="Cambria Math" panose="02040503050406030204" pitchFamily="18" charset="0"/>
                      </a:rPr>
                      <m:t>&gt;</m:t>
                    </m:r>
                    <m:r>
                      <a:rPr lang="en-US" altLang="zh-CN" sz="2200" b="1" i="1" dirty="0" smtClean="0">
                        <a:solidFill>
                          <a:srgbClr val="0070C0"/>
                        </a:solidFill>
                        <a:latin typeface="Cambria Math" panose="02040503050406030204" pitchFamily="18" charset="0"/>
                      </a:rPr>
                      <m:t>𝟐</m:t>
                    </m:r>
                    <m:r>
                      <a:rPr lang="en-US" altLang="zh-CN" sz="2200" b="1" i="1" dirty="0" smtClean="0">
                        <a:solidFill>
                          <a:srgbClr val="0070C0"/>
                        </a:solidFill>
                        <a:latin typeface="Cambria Math" panose="02040503050406030204" pitchFamily="18" charset="0"/>
                      </a:rPr>
                      <m:t>𝒆</m:t>
                    </m:r>
                    <m:r>
                      <a:rPr lang="en-US" altLang="zh-CN" sz="2200" b="1" i="1" dirty="0" smtClean="0">
                        <a:solidFill>
                          <a:srgbClr val="0070C0"/>
                        </a:solidFill>
                        <a:latin typeface="Cambria Math" panose="02040503050406030204" pitchFamily="18" charset="0"/>
                      </a:rPr>
                      <m:t>𝟏𝟖</m:t>
                    </m:r>
                  </m:oMath>
                </a14:m>
                <a:r>
                  <a:rPr lang="zh-CN" altLang="en-US" sz="2200" dirty="0">
                    <a:solidFill>
                      <a:srgbClr val="0070C0"/>
                    </a:solidFill>
                    <a:latin typeface="Cambria Math" panose="02040503050406030204" pitchFamily="18" charset="0"/>
                  </a:rPr>
                  <a:t>，需要用</a:t>
                </a:r>
                <a14:m>
                  <m:oMath xmlns:m="http://schemas.openxmlformats.org/officeDocument/2006/math">
                    <m:r>
                      <m:rPr>
                        <m:sty m:val="p"/>
                      </m:rPr>
                      <a:rPr lang="en-US" altLang="zh-CN" sz="2200" i="0" dirty="0" smtClean="0">
                        <a:solidFill>
                          <a:srgbClr val="0070C0"/>
                        </a:solidFill>
                        <a:latin typeface="Cambria Math" panose="02040503050406030204" pitchFamily="18" charset="0"/>
                      </a:rPr>
                      <m:t>long</m:t>
                    </m:r>
                    <m:r>
                      <a:rPr lang="en-US" altLang="zh-CN" sz="2200" i="0" dirty="0" smtClean="0">
                        <a:solidFill>
                          <a:srgbClr val="0070C0"/>
                        </a:solidFill>
                        <a:latin typeface="Cambria Math" panose="02040503050406030204" pitchFamily="18" charset="0"/>
                      </a:rPr>
                      <m:t> </m:t>
                    </m:r>
                    <m:r>
                      <m:rPr>
                        <m:sty m:val="p"/>
                      </m:rPr>
                      <a:rPr lang="en-US" altLang="zh-CN" sz="2200" i="0" dirty="0" err="1" smtClean="0">
                        <a:solidFill>
                          <a:srgbClr val="0070C0"/>
                        </a:solidFill>
                        <a:latin typeface="Cambria Math" panose="02040503050406030204" pitchFamily="18" charset="0"/>
                      </a:rPr>
                      <m:t>long</m:t>
                    </m:r>
                  </m:oMath>
                </a14:m>
                <a:r>
                  <a:rPr lang="zh-CN" altLang="en-US" sz="2200" dirty="0">
                    <a:solidFill>
                      <a:srgbClr val="0070C0"/>
                    </a:solidFill>
                    <a:latin typeface="Cambria Math" panose="02040503050406030204" pitchFamily="18" charset="0"/>
                  </a:rPr>
                  <a:t>存。</a:t>
                </a: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30887"/>
              </a:xfrm>
              <a:prstGeom prst="rect">
                <a:avLst/>
              </a:prstGeom>
              <a:blipFill>
                <a:blip r:embed="rId4"/>
                <a:stretch>
                  <a:fillRect t="-14085" b="-22535"/>
                </a:stretch>
              </a:blipFill>
              <a:ln w="9525">
                <a:noFill/>
                <a:miter lim="800000"/>
                <a:headEnd/>
                <a:tailEnd/>
              </a:ln>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837EAFDC-4FE1-50D6-3A36-B5055F6C3405}"/>
              </a:ext>
            </a:extLst>
          </p:cNvPr>
          <p:cNvPicPr>
            <a:picLocks noChangeAspect="1"/>
          </p:cNvPicPr>
          <p:nvPr/>
        </p:nvPicPr>
        <p:blipFill>
          <a:blip r:embed="rId5"/>
          <a:stretch>
            <a:fillRect/>
          </a:stretch>
        </p:blipFill>
        <p:spPr>
          <a:xfrm>
            <a:off x="760973" y="2204373"/>
            <a:ext cx="7622053" cy="87416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24317604"/>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认识概率</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087273"/>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概率的定义 </a:t>
                </a: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孤立地看某个随机事件的发生，似乎没有任何规律，但是，当进行大量的重复试验以后，随机事件发生的规律（即出现可能性）就会显现在人的面前。</a:t>
                </a: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简单来讲，概率是反映随机事件出现的可能性大小，通常用</a:t>
                </a:r>
                <a14:m>
                  <m:oMath xmlns:m="http://schemas.openxmlformats.org/officeDocument/2006/math">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表示</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事件出现的概率。</a:t>
                </a: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例如抛掷一枚硬币，正面朝上的概率为</a:t>
                </a:r>
                <a14:m>
                  <m:oMath xmlns:m="http://schemas.openxmlformats.org/officeDocument/2006/math">
                    <m:r>
                      <a:rPr lang="en-US" altLang="zh-CN" sz="2200" i="1" dirty="0" smtClean="0">
                        <a:solidFill>
                          <a:srgbClr val="0070C0"/>
                        </a:solidFill>
                        <a:latin typeface="Cambria Math" panose="02040503050406030204" pitchFamily="18" charset="0"/>
                      </a:rPr>
                      <m:t>0.5</m:t>
                    </m:r>
                  </m:oMath>
                </a14:m>
                <a:r>
                  <a:rPr lang="zh-CN" altLang="en-US" sz="2200" dirty="0">
                    <a:solidFill>
                      <a:srgbClr val="0070C0"/>
                    </a:solidFill>
                    <a:latin typeface="Cambria Math" panose="02040503050406030204" pitchFamily="18" charset="0"/>
                  </a:rPr>
                  <a:t>，即</a:t>
                </a:r>
              </a:p>
              <a:p>
                <a:pPr algn="just">
                  <a:spcBef>
                    <a:spcPct val="20000"/>
                  </a:spcBef>
                </a:pPr>
                <a14:m>
                  <m:oMathPara xmlns:m="http://schemas.openxmlformats.org/officeDocument/2006/math">
                    <m:oMathParaPr>
                      <m:jc m:val="centerGroup"/>
                    </m:oMathParaPr>
                    <m:oMath xmlns:m="http://schemas.openxmlformats.org/officeDocument/2006/math">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zh-CN" altLang="en-US" sz="2200" i="1" dirty="0">
                          <a:solidFill>
                            <a:srgbClr val="0070C0"/>
                          </a:solidFill>
                          <a:latin typeface="Cambria Math" panose="02040503050406030204" pitchFamily="18" charset="0"/>
                        </a:rPr>
                        <m:t>抛硬币正面朝上）</m:t>
                      </m:r>
                      <m:r>
                        <a:rPr lang="en-US" altLang="zh-CN" sz="2200" i="1" dirty="0">
                          <a:solidFill>
                            <a:srgbClr val="0070C0"/>
                          </a:solidFill>
                          <a:latin typeface="Cambria Math" panose="02040503050406030204" pitchFamily="18" charset="0"/>
                        </a:rPr>
                        <m:t>=0.5</m:t>
                      </m:r>
                    </m:oMath>
                  </m:oMathPara>
                </a14:m>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很明显，任何事件的概率都是</a:t>
                </a:r>
                <a14:m>
                  <m:oMath xmlns:m="http://schemas.openxmlformats.org/officeDocument/2006/math">
                    <m:r>
                      <a:rPr lang="en-US" altLang="zh-CN" sz="2200" i="1" dirty="0" smtClean="0">
                        <a:solidFill>
                          <a:srgbClr val="0070C0"/>
                        </a:solidFill>
                        <a:latin typeface="Cambria Math" panose="02040503050406030204" pitchFamily="18" charset="0"/>
                      </a:rPr>
                      <m:t>0~1</m:t>
                    </m:r>
                  </m:oMath>
                </a14:m>
                <a:r>
                  <a:rPr lang="zh-CN" altLang="en-US" sz="2200" dirty="0">
                    <a:solidFill>
                      <a:srgbClr val="0070C0"/>
                    </a:solidFill>
                    <a:latin typeface="Cambria Math" panose="02040503050406030204" pitchFamily="18" charset="0"/>
                  </a:rPr>
                  <a:t>之间的一个确定的实数，它度量该事件发生的可能性。小概率（接近</a:t>
                </a:r>
                <a14:m>
                  <m:oMath xmlns:m="http://schemas.openxmlformats.org/officeDocument/2006/math">
                    <m:r>
                      <a:rPr lang="en-US" altLang="zh-CN" sz="2200" i="1" dirty="0" smtClean="0">
                        <a:solidFill>
                          <a:srgbClr val="0070C0"/>
                        </a:solidFill>
                        <a:latin typeface="Cambria Math" panose="02040503050406030204" pitchFamily="18" charset="0"/>
                      </a:rPr>
                      <m:t>0</m:t>
                    </m:r>
                  </m:oMath>
                </a14:m>
                <a:r>
                  <a:rPr lang="zh-CN" altLang="en-US" sz="2200" dirty="0">
                    <a:solidFill>
                      <a:srgbClr val="0070C0"/>
                    </a:solidFill>
                    <a:latin typeface="Cambria Math" panose="02040503050406030204" pitchFamily="18" charset="0"/>
                  </a:rPr>
                  <a:t>）事件很少发生，大概率（接近</a:t>
                </a:r>
                <a14:m>
                  <m:oMath xmlns:m="http://schemas.openxmlformats.org/officeDocument/2006/math">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）事件则经常发生。</a:t>
                </a: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087273"/>
              </a:xfrm>
              <a:prstGeom prst="rect">
                <a:avLst/>
              </a:prstGeom>
              <a:blipFill>
                <a:blip r:embed="rId3"/>
                <a:stretch>
                  <a:fillRect l="-1040" t="-1493" r="-1040" b="-1642"/>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58516517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概率的性质</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696670"/>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如果事件</a:t>
                </a:r>
                <a:r>
                  <a:rPr lang="en-US" altLang="zh-CN" sz="2200" dirty="0">
                    <a:solidFill>
                      <a:srgbClr val="0070C0"/>
                    </a:solidFill>
                    <a:latin typeface="Cambria Math" panose="02040503050406030204" pitchFamily="18" charset="0"/>
                  </a:rPr>
                  <a:t>A</a:t>
                </a:r>
                <a:r>
                  <a:rPr lang="zh-CN" altLang="en-US" sz="2200" dirty="0">
                    <a:solidFill>
                      <a:srgbClr val="0070C0"/>
                    </a:solidFill>
                    <a:latin typeface="Cambria Math" panose="02040503050406030204" pitchFamily="18" charset="0"/>
                  </a:rPr>
                  <a:t>和事件</a:t>
                </a:r>
                <a:r>
                  <a:rPr lang="en-US" altLang="zh-CN" sz="2200" dirty="0">
                    <a:solidFill>
                      <a:srgbClr val="0070C0"/>
                    </a:solidFill>
                    <a:latin typeface="Cambria Math" panose="02040503050406030204" pitchFamily="18" charset="0"/>
                  </a:rPr>
                  <a:t>B</a:t>
                </a:r>
                <a:r>
                  <a:rPr lang="zh-CN" altLang="en-US" sz="2200" dirty="0">
                    <a:solidFill>
                      <a:srgbClr val="0070C0"/>
                    </a:solidFill>
                    <a:latin typeface="Cambria Math" panose="02040503050406030204" pitchFamily="18" charset="0"/>
                  </a:rPr>
                  <a:t>是不相容事件（互斥事件），也就是</a:t>
                </a:r>
                <a:r>
                  <a:rPr lang="en-US" altLang="zh-CN" sz="2200" dirty="0">
                    <a:solidFill>
                      <a:srgbClr val="0070C0"/>
                    </a:solidFill>
                    <a:latin typeface="Cambria Math" panose="02040503050406030204" pitchFamily="18" charset="0"/>
                  </a:rPr>
                  <a:t>A</a:t>
                </a:r>
                <a:r>
                  <a:rPr lang="zh-CN" altLang="en-US" sz="2200" dirty="0">
                    <a:solidFill>
                      <a:srgbClr val="0070C0"/>
                    </a:solidFill>
                    <a:latin typeface="Cambria Math" panose="02040503050406030204" pitchFamily="18" charset="0"/>
                  </a:rPr>
                  <a:t>和</a:t>
                </a:r>
                <a:r>
                  <a:rPr lang="en-US" altLang="zh-CN" sz="2200" dirty="0">
                    <a:solidFill>
                      <a:srgbClr val="0070C0"/>
                    </a:solidFill>
                    <a:latin typeface="Cambria Math" panose="02040503050406030204" pitchFamily="18" charset="0"/>
                  </a:rPr>
                  <a:t>B</a:t>
                </a:r>
                <a:r>
                  <a:rPr lang="zh-CN" altLang="en-US" sz="2200" dirty="0">
                    <a:solidFill>
                      <a:srgbClr val="0070C0"/>
                    </a:solidFill>
                    <a:latin typeface="Cambria Math" panose="02040503050406030204" pitchFamily="18" charset="0"/>
                  </a:rPr>
                  <a:t>是互相独立的：</a:t>
                </a: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a:t>
                </a:r>
                <a:r>
                  <a:rPr lang="en-US" altLang="zh-CN" sz="2200" dirty="0">
                    <a:solidFill>
                      <a:srgbClr val="0070C0"/>
                    </a:solidFill>
                    <a:latin typeface="Cambria Math" panose="02040503050406030204" pitchFamily="18" charset="0"/>
                  </a:rPr>
                  <a:t>1</a:t>
                </a:r>
                <a:r>
                  <a:rPr lang="zh-CN" altLang="en-US" sz="2200" dirty="0">
                    <a:solidFill>
                      <a:srgbClr val="0070C0"/>
                    </a:solidFill>
                    <a:latin typeface="Cambria Math" panose="02040503050406030204" pitchFamily="18" charset="0"/>
                  </a:rPr>
                  <a:t>）若某事件发生当且仅当事情</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发生或</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发生，则称此事件为事件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与</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的并事件，记作</a:t>
                </a:r>
                <a14:m>
                  <m:oMath xmlns:m="http://schemas.openxmlformats.org/officeDocument/2006/math">
                    <m:r>
                      <a:rPr lang="en-US" altLang="zh-CN" sz="2200" b="1" i="0"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ea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b="1" i="1" dirty="0"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。此时有</a:t>
                </a:r>
              </a:p>
              <a:p>
                <a:pPr algn="just">
                  <a:spcBef>
                    <a:spcPct val="20000"/>
                  </a:spcBef>
                </a:pPr>
                <a14:m>
                  <m:oMathPara xmlns:m="http://schemas.openxmlformats.org/officeDocument/2006/math">
                    <m:oMathParaPr>
                      <m:jc m:val="centerGroup"/>
                    </m:oMathParaPr>
                    <m:oMath xmlns:m="http://schemas.openxmlformats.org/officeDocument/2006/math">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i="1" dirty="0" smtClean="0">
                          <a:solidFill>
                            <a:srgbClr val="0070C0"/>
                          </a:solidFill>
                          <a:latin typeface="Cambria Math" panose="02040503050406030204" pitchFamily="18" charset="0"/>
                        </a:rPr>
                        <m:t>)</m:t>
                      </m:r>
                    </m:oMath>
                  </m:oMathPara>
                </a14:m>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a:t>
                </a:r>
                <a:r>
                  <a:rPr lang="en-US" altLang="zh-CN" sz="2200" dirty="0">
                    <a:solidFill>
                      <a:srgbClr val="0070C0"/>
                    </a:solidFill>
                    <a:latin typeface="Cambria Math" panose="02040503050406030204" pitchFamily="18" charset="0"/>
                  </a:rPr>
                  <a:t>2</a:t>
                </a:r>
                <a:r>
                  <a:rPr lang="zh-CN" altLang="en-US" sz="2200" dirty="0">
                    <a:solidFill>
                      <a:srgbClr val="0070C0"/>
                    </a:solidFill>
                    <a:latin typeface="Cambria Math" panose="02040503050406030204" pitchFamily="18" charset="0"/>
                  </a:rPr>
                  <a:t>）若某事件发生当且仅当事件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发生且</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发生，则称此事件为事件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与</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的交事件，记作</a:t>
                </a:r>
                <a14:m>
                  <m:oMath xmlns:m="http://schemas.openxmlformats.org/officeDocument/2006/math">
                    <m:d>
                      <m:dPr>
                        <m:ctrlPr>
                          <a:rPr lang="en-US" altLang="zh-CN" sz="2200" i="1" dirty="0" smtClean="0">
                            <a:solidFill>
                              <a:srgbClr val="0070C0"/>
                            </a:solidFill>
                            <a:latin typeface="Cambria Math" panose="02040503050406030204" pitchFamily="18" charset="0"/>
                          </a:rPr>
                        </m:ctrlPr>
                      </m:dPr>
                      <m:e>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e>
                    </m:d>
                  </m:oMath>
                </a14:m>
                <a:r>
                  <a:rPr lang="zh-CN" altLang="en-US" sz="2200" dirty="0">
                    <a:solidFill>
                      <a:srgbClr val="0070C0"/>
                    </a:solidFill>
                    <a:latin typeface="Cambria Math" panose="02040503050406030204" pitchFamily="18" charset="0"/>
                  </a:rPr>
                  <a:t>。此时有</a:t>
                </a:r>
              </a:p>
              <a:p>
                <a:pPr algn="just">
                  <a:spcBef>
                    <a:spcPct val="20000"/>
                  </a:spcBef>
                </a:pPr>
                <a14:m>
                  <m:oMathPara xmlns:m="http://schemas.openxmlformats.org/officeDocument/2006/math">
                    <m:oMathParaPr>
                      <m:jc m:val="centerGroup"/>
                    </m:oMathParaPr>
                    <m:oMath xmlns:m="http://schemas.openxmlformats.org/officeDocument/2006/math">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i="1" dirty="0" smtClean="0">
                          <a:solidFill>
                            <a:srgbClr val="0070C0"/>
                          </a:solidFill>
                          <a:latin typeface="Cambria Math" panose="02040503050406030204" pitchFamily="18" charset="0"/>
                        </a:rPr>
                        <m:t>)</m:t>
                      </m:r>
                    </m:oMath>
                  </m:oMathPara>
                </a14:m>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a:t>
                </a:r>
                <a:r>
                  <a:rPr lang="en-US" altLang="zh-CN" sz="2200" dirty="0">
                    <a:solidFill>
                      <a:srgbClr val="0070C0"/>
                    </a:solidFill>
                    <a:latin typeface="Cambria Math" panose="02040503050406030204" pitchFamily="18" charset="0"/>
                  </a:rPr>
                  <a:t>3</a:t>
                </a:r>
                <a:r>
                  <a:rPr lang="zh-CN" altLang="en-US" sz="2200" dirty="0">
                    <a:solidFill>
                      <a:srgbClr val="0070C0"/>
                    </a:solidFill>
                    <a:latin typeface="Cambria Math" panose="02040503050406030204" pitchFamily="18" charset="0"/>
                  </a:rPr>
                  <a:t>）若</a:t>
                </a:r>
                <a14:m>
                  <m:oMath xmlns:m="http://schemas.openxmlformats.org/officeDocument/2006/math">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为不可能事件，</a:t>
                </a:r>
                <a14:m>
                  <m:oMath xmlns:m="http://schemas.openxmlformats.org/officeDocument/2006/math">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为必然事件，那么称事件</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与事件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互为对立事件，其含义是：事件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与事件</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在任何一次实验中有且仅有一个发生。如果</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和</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为对立事件</a:t>
                </a:r>
                <a:r>
                  <a:rPr lang="en-US" altLang="zh-CN" sz="2200" dirty="0">
                    <a:solidFill>
                      <a:srgbClr val="0070C0"/>
                    </a:solidFill>
                    <a:latin typeface="Cambria Math" panose="02040503050406030204" pitchFamily="18" charset="0"/>
                  </a:rPr>
                  <a:t>,</a:t>
                </a:r>
                <a:r>
                  <a:rPr lang="zh-CN" altLang="en-US" sz="2200" dirty="0">
                    <a:solidFill>
                      <a:srgbClr val="0070C0"/>
                    </a:solidFill>
                    <a:latin typeface="Cambria Math" panose="02040503050406030204" pitchFamily="18" charset="0"/>
                  </a:rPr>
                  <a:t>那么有</a:t>
                </a:r>
              </a:p>
              <a:p>
                <a:pPr algn="just">
                  <a:spcBef>
                    <a:spcPct val="20000"/>
                  </a:spcBef>
                </a:pPr>
                <a14:m>
                  <m:oMathPara xmlns:m="http://schemas.openxmlformats.org/officeDocument/2006/math">
                    <m:oMathParaPr>
                      <m:jc m:val="centerGroup"/>
                    </m:oMathParaPr>
                    <m:oMath xmlns:m="http://schemas.openxmlformats.org/officeDocument/2006/math">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𝐴</m:t>
                      </m:r>
                      <m:r>
                        <a:rPr lang="en-US" altLang="zh-CN" sz="2200" i="1" dirty="0" smtClean="0">
                          <a:solidFill>
                            <a:srgbClr val="0070C0"/>
                          </a:solidFill>
                          <a:latin typeface="Cambria Math" panose="02040503050406030204" pitchFamily="18" charset="0"/>
                        </a:rPr>
                        <m:t>)=1−</m:t>
                      </m:r>
                      <m:r>
                        <a:rPr lang="en-US" altLang="zh-CN" sz="2200" i="1" dirty="0" smtClean="0">
                          <a:solidFill>
                            <a:srgbClr val="0070C0"/>
                          </a:solidFill>
                          <a:latin typeface="Cambria Math" panose="02040503050406030204" pitchFamily="18" charset="0"/>
                        </a:rPr>
                        <m:t>𝑃</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𝐵</m:t>
                      </m:r>
                      <m:r>
                        <a:rPr lang="en-US" altLang="zh-CN" sz="2200" i="1" dirty="0" smtClean="0">
                          <a:solidFill>
                            <a:srgbClr val="0070C0"/>
                          </a:solidFill>
                          <a:latin typeface="Cambria Math" panose="02040503050406030204" pitchFamily="18" charset="0"/>
                        </a:rPr>
                        <m:t>)  (</m:t>
                      </m:r>
                      <m:r>
                        <a:rPr lang="zh-CN" altLang="en-US" sz="2200" i="1" dirty="0" smtClean="0">
                          <a:solidFill>
                            <a:srgbClr val="0070C0"/>
                          </a:solidFill>
                          <a:latin typeface="Cambria Math" panose="02040503050406030204" pitchFamily="18" charset="0"/>
                        </a:rPr>
                        <m:t>如抛硬币的正反面</m:t>
                      </m:r>
                      <m:r>
                        <a:rPr lang="en-US" altLang="zh-CN" sz="2200" i="1" dirty="0" smtClean="0">
                          <a:solidFill>
                            <a:srgbClr val="0070C0"/>
                          </a:solidFill>
                          <a:latin typeface="Cambria Math" panose="02040503050406030204" pitchFamily="18" charset="0"/>
                        </a:rPr>
                        <m:t>)</m:t>
                      </m:r>
                    </m:oMath>
                  </m:oMathPara>
                </a14:m>
                <a:endParaRPr lang="en-US" altLang="zh-CN" sz="2200"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696670"/>
              </a:xfrm>
              <a:prstGeom prst="rect">
                <a:avLst/>
              </a:prstGeom>
              <a:blipFill>
                <a:blip r:embed="rId3"/>
                <a:stretch>
                  <a:fillRect l="-1040" t="-1299" r="-1040" b="-909"/>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21343594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条件概率</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292970"/>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在已知事件</a:t>
                </a:r>
                <a14:m>
                  <m:oMath xmlns:m="http://schemas.openxmlformats.org/officeDocument/2006/math">
                    <m:r>
                      <a:rPr lang="en-US" altLang="zh-CN" sz="2200" i="1" dirty="0" smtClean="0">
                        <a:solidFill>
                          <a:srgbClr val="0070C0"/>
                        </a:solidFill>
                        <a:latin typeface="Cambria Math" panose="02040503050406030204" pitchFamily="18" charset="0"/>
                      </a:rPr>
                      <m:t>𝐴</m:t>
                    </m:r>
                  </m:oMath>
                </a14:m>
                <a:r>
                  <a:rPr lang="zh-CN" altLang="en-US" sz="2200" dirty="0">
                    <a:solidFill>
                      <a:srgbClr val="0070C0"/>
                    </a:solidFill>
                    <a:latin typeface="Cambria Math" panose="02040503050406030204" pitchFamily="18" charset="0"/>
                  </a:rPr>
                  <a:t>发生的条件下，事件</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发生的概率称为条件概率，记作</a:t>
                </a:r>
                <a14:m>
                  <m:oMath xmlns:m="http://schemas.openxmlformats.org/officeDocument/2006/math">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𝑨</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，那么有</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e>
                          <m:r>
                            <a:rPr lang="en-US" altLang="zh-CN" sz="2200" b="1" i="1" smtClean="0">
                              <a:solidFill>
                                <a:srgbClr val="0070C0"/>
                              </a:solidFill>
                              <a:latin typeface="Cambria Math" panose="02040503050406030204" pitchFamily="18" charset="0"/>
                            </a:rPr>
                            <m:t>𝑨</m:t>
                          </m:r>
                        </m:e>
                      </m:d>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𝑨𝑩</m:t>
                          </m:r>
                          <m:r>
                            <a:rPr lang="en-US" altLang="zh-CN" sz="2200" b="1" i="1" smtClean="0">
                              <a:solidFill>
                                <a:srgbClr val="0070C0"/>
                              </a:solidFill>
                              <a:latin typeface="Cambria Math" panose="02040503050406030204" pitchFamily="18" charset="0"/>
                            </a:rPr>
                            <m:t>)</m:t>
                          </m:r>
                        </m:num>
                        <m:den>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𝑨</m:t>
                          </m:r>
                          <m:r>
                            <a:rPr lang="en-US" altLang="zh-CN" sz="2200" b="1" i="1" smtClean="0">
                              <a:solidFill>
                                <a:srgbClr val="0070C0"/>
                              </a:solidFill>
                              <a:latin typeface="Cambria Math" panose="02040503050406030204" pitchFamily="18" charset="0"/>
                            </a:rPr>
                            <m:t>)</m:t>
                          </m:r>
                        </m:den>
                      </m:f>
                    </m:oMath>
                  </m:oMathPara>
                </a14:m>
                <a:endParaRPr lang="en-US" altLang="zh-CN" sz="2200" dirty="0">
                  <a:solidFill>
                    <a:srgbClr val="0070C0"/>
                  </a:solidFill>
                  <a:latin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rPr>
                  <a:t>那么我们可以可知</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𝑨𝑩</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e>
                          <m:r>
                            <a:rPr lang="en-US" altLang="zh-CN" sz="2200" b="1" i="1" smtClean="0">
                              <a:solidFill>
                                <a:srgbClr val="0070C0"/>
                              </a:solidFill>
                              <a:latin typeface="Cambria Math" panose="02040503050406030204" pitchFamily="18" charset="0"/>
                            </a:rPr>
                            <m:t>𝑨</m:t>
                          </m:r>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𝑨</m:t>
                      </m:r>
                      <m:r>
                        <a:rPr lang="en-US" altLang="zh-CN" sz="2200" b="1" i="1" smtClean="0">
                          <a:solidFill>
                            <a:srgbClr val="0070C0"/>
                          </a:solidFill>
                          <a:latin typeface="Cambria Math" panose="02040503050406030204" pitchFamily="18" charset="0"/>
                        </a:rPr>
                        <m:t>)</m:t>
                      </m:r>
                    </m:oMath>
                  </m:oMathPara>
                </a14:m>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若有一组事件</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𝟏</m:t>
                        </m:r>
                      </m:sub>
                    </m:sSub>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m:t>
                    </m:r>
                    <m:sSub>
                      <m:sSubPr>
                        <m:ctrlPr>
                          <a:rPr lang="en-US" altLang="zh-CN" sz="2200" b="1" i="1" smtClean="0">
                            <a:solidFill>
                              <a:srgbClr val="0070C0"/>
                            </a:solidFill>
                            <a:latin typeface="Cambria Math" panose="02040503050406030204" pitchFamily="18" charset="0"/>
                            <a:ea typeface="Cambria Math" panose="02040503050406030204" pitchFamily="18" charset="0"/>
                          </a:rPr>
                        </m:ctrlPr>
                      </m:sSubPr>
                      <m:e>
                        <m:r>
                          <a:rPr lang="en-US" altLang="zh-CN" sz="2200" b="1" i="1" smtClean="0">
                            <a:solidFill>
                              <a:srgbClr val="0070C0"/>
                            </a:solidFill>
                            <a:latin typeface="Cambria Math" panose="02040503050406030204" pitchFamily="18" charset="0"/>
                            <a:ea typeface="Cambria Math" panose="02040503050406030204" pitchFamily="18" charset="0"/>
                          </a:rPr>
                          <m:t>𝑨</m:t>
                        </m:r>
                      </m:e>
                      <m:sub>
                        <m:r>
                          <a:rPr lang="en-US" altLang="zh-CN" sz="2200" b="1" i="1" smtClean="0">
                            <a:solidFill>
                              <a:srgbClr val="0070C0"/>
                            </a:solidFill>
                            <a:latin typeface="Cambria Math" panose="02040503050406030204" pitchFamily="18" charset="0"/>
                            <a:ea typeface="Cambria Math" panose="02040503050406030204" pitchFamily="18" charset="0"/>
                          </a:rPr>
                          <m:t>𝒏</m:t>
                        </m:r>
                      </m:sub>
                    </m:sSub>
                  </m:oMath>
                </a14:m>
                <a:r>
                  <a:rPr lang="zh-CN" altLang="en-US" sz="2200" dirty="0">
                    <a:solidFill>
                      <a:srgbClr val="0070C0"/>
                    </a:solidFill>
                    <a:latin typeface="Cambria Math" panose="02040503050406030204" pitchFamily="18" charset="0"/>
                  </a:rPr>
                  <a:t>满足两两互斥，那么对任意事件</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都有</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d>
                      <m:r>
                        <a:rPr lang="en-US" altLang="zh-CN" sz="2200" b="1" i="1" smtClean="0">
                          <a:solidFill>
                            <a:srgbClr val="0070C0"/>
                          </a:solidFill>
                          <a:latin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up>
                          <m:r>
                            <a:rPr lang="en-US" altLang="zh-CN" sz="2200" b="1" i="1" smtClean="0">
                              <a:solidFill>
                                <a:srgbClr val="0070C0"/>
                              </a:solidFill>
                              <a:latin typeface="Cambria Math" panose="02040503050406030204" pitchFamily="18" charset="0"/>
                            </a:rPr>
                            <m:t>𝒏</m:t>
                          </m:r>
                        </m:sup>
                        <m:e>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e>
                      </m:nary>
                    </m:oMath>
                  </m:oMathPara>
                </a14:m>
                <a:endParaRPr lang="en-US" altLang="zh-CN" sz="2200" dirty="0">
                  <a:solidFill>
                    <a:srgbClr val="0070C0"/>
                  </a:solidFill>
                  <a:latin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rPr>
                  <a:t>上式称为全概率公式。</a:t>
                </a:r>
                <a:endParaRPr lang="en-US" altLang="zh-CN" sz="2200"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292970"/>
              </a:xfrm>
              <a:prstGeom prst="rect">
                <a:avLst/>
              </a:prstGeom>
              <a:blipFill>
                <a:blip r:embed="rId3"/>
                <a:stretch>
                  <a:fillRect l="-1040" t="-1420" r="-1040" b="-142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5877177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圆排列</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2503249"/>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rPr>
                  <a:t>	</a:t>
                </a:r>
                <a:r>
                  <a:rPr lang="zh-CN" altLang="en-US" sz="2200" dirty="0">
                    <a:solidFill>
                      <a:srgbClr val="0070C0"/>
                    </a:solidFill>
                  </a:rPr>
                  <a:t>从</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个不同元素中不重复地取出</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个元素放在一个圆周上，叫做这</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个不同元素的</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en-US" altLang="zh-CN" sz="2200" dirty="0">
                    <a:solidFill>
                      <a:srgbClr val="0070C0"/>
                    </a:solidFill>
                  </a:rPr>
                  <a:t>-</a:t>
                </a:r>
                <a:r>
                  <a:rPr lang="zh-CN" altLang="en-US" sz="2200" dirty="0">
                    <a:solidFill>
                      <a:srgbClr val="0070C0"/>
                    </a:solidFill>
                  </a:rPr>
                  <a:t>圆排列。如果一个</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en-US" altLang="zh-CN" sz="2200" dirty="0">
                    <a:solidFill>
                      <a:srgbClr val="0070C0"/>
                    </a:solidFill>
                  </a:rPr>
                  <a:t>-</a:t>
                </a:r>
                <a:r>
                  <a:rPr lang="zh-CN" altLang="en-US" sz="2200" dirty="0">
                    <a:solidFill>
                      <a:srgbClr val="0070C0"/>
                    </a:solidFill>
                  </a:rPr>
                  <a:t>圆排列旋转可以得到另一个</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en-US" altLang="zh-CN" sz="2200" dirty="0">
                    <a:solidFill>
                      <a:srgbClr val="0070C0"/>
                    </a:solidFill>
                  </a:rPr>
                  <a:t>-</a:t>
                </a:r>
                <a:r>
                  <a:rPr lang="zh-CN" altLang="en-US" sz="2200" dirty="0">
                    <a:solidFill>
                      <a:srgbClr val="0070C0"/>
                    </a:solidFill>
                  </a:rPr>
                  <a:t>圆排列，则认为这两个圆排列相同。</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显然，对任意一个</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en-US" altLang="zh-CN" sz="2200" dirty="0">
                    <a:solidFill>
                      <a:srgbClr val="0070C0"/>
                    </a:solidFill>
                  </a:rPr>
                  <a:t>-</a:t>
                </a:r>
                <a:r>
                  <a:rPr lang="zh-CN" altLang="en-US" sz="2200" dirty="0">
                    <a:solidFill>
                      <a:srgbClr val="0070C0"/>
                    </a:solidFill>
                  </a:rPr>
                  <a:t>圆排列，共有</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个与之等价。因此</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en-US" altLang="zh-CN" sz="2200" dirty="0">
                    <a:solidFill>
                      <a:srgbClr val="0070C0"/>
                    </a:solidFill>
                  </a:rPr>
                  <a:t>-</a:t>
                </a:r>
                <a:r>
                  <a:rPr lang="zh-CN" altLang="en-US" sz="2200" dirty="0">
                    <a:solidFill>
                      <a:srgbClr val="0070C0"/>
                    </a:solidFill>
                  </a:rPr>
                  <a:t>圆排列的公式</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bSup>
                        <m:sSubSupPr>
                          <m:ctrlPr>
                            <a:rPr lang="en-US" altLang="zh-CN" sz="2200" b="1" i="1" smtClean="0">
                              <a:solidFill>
                                <a:srgbClr val="0070C0"/>
                              </a:solidFill>
                              <a:latin typeface="Cambria Math" panose="02040503050406030204" pitchFamily="18" charset="0"/>
                            </a:rPr>
                          </m:ctrlPr>
                        </m:sSubSupPr>
                        <m:e>
                          <m:r>
                            <a:rPr lang="en-US" altLang="zh-CN" sz="2200" i="1" smtClean="0">
                              <a:solidFill>
                                <a:srgbClr val="0070C0"/>
                              </a:solidFill>
                              <a:latin typeface="Cambria Math" panose="02040503050406030204" pitchFamily="18" charset="0"/>
                            </a:rPr>
                            <m:t>𝑄</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sSubSup>
                            <m:sSubSupPr>
                              <m:ctrlPr>
                                <a:rPr lang="en-US" altLang="zh-CN" sz="2200" b="1" i="1" smtClean="0">
                                  <a:solidFill>
                                    <a:srgbClr val="0070C0"/>
                                  </a:solidFill>
                                  <a:latin typeface="Cambria Math" panose="02040503050406030204" pitchFamily="18" charset="0"/>
                                </a:rPr>
                              </m:ctrlPr>
                            </m:sSubSup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𝒏</m:t>
                              </m:r>
                            </m:sub>
                            <m:sup>
                              <m:r>
                                <a:rPr lang="en-US" altLang="zh-CN" sz="2200" b="1" i="1" smtClean="0">
                                  <a:solidFill>
                                    <a:srgbClr val="0070C0"/>
                                  </a:solidFill>
                                  <a:latin typeface="Cambria Math" panose="02040503050406030204" pitchFamily="18" charset="0"/>
                                </a:rPr>
                                <m:t>𝒎</m:t>
                              </m:r>
                            </m:sup>
                          </m:sSubSup>
                        </m:num>
                        <m:den>
                          <m:r>
                            <a:rPr lang="en-US" altLang="zh-CN" sz="2200" b="1" i="1" smtClean="0">
                              <a:solidFill>
                                <a:srgbClr val="0070C0"/>
                              </a:solidFill>
                              <a:latin typeface="Cambria Math" panose="02040503050406030204" pitchFamily="18" charset="0"/>
                            </a:rPr>
                            <m:t>𝒎</m:t>
                          </m:r>
                        </m:den>
                      </m:f>
                    </m:oMath>
                  </m:oMathPara>
                </a14:m>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2503249"/>
              </a:xfrm>
              <a:prstGeom prst="rect">
                <a:avLst/>
              </a:prstGeom>
              <a:blipFill>
                <a:blip r:embed="rId3"/>
                <a:stretch>
                  <a:fillRect l="-1040" t="-2433" r="-104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4092547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贝叶斯公式</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119205"/>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一般来说，设可能导致事件</a:t>
                </a:r>
                <a14:m>
                  <m:oMath xmlns:m="http://schemas.openxmlformats.org/officeDocument/2006/math">
                    <m:r>
                      <a:rPr lang="en-US" altLang="zh-CN" sz="2200" i="1" dirty="0" smtClean="0">
                        <a:solidFill>
                          <a:srgbClr val="0070C0"/>
                        </a:solidFill>
                        <a:latin typeface="Cambria Math" panose="02040503050406030204" pitchFamily="18" charset="0"/>
                      </a:rPr>
                      <m:t>𝐵</m:t>
                    </m:r>
                  </m:oMath>
                </a14:m>
                <a:r>
                  <a:rPr lang="zh-CN" altLang="en-US" sz="2200" dirty="0">
                    <a:solidFill>
                      <a:srgbClr val="0070C0"/>
                    </a:solidFill>
                    <a:latin typeface="Cambria Math" panose="02040503050406030204" pitchFamily="18" charset="0"/>
                  </a:rPr>
                  <a:t>发生的原因为</a:t>
                </a:r>
                <a14:m>
                  <m:oMath xmlns:m="http://schemas.openxmlformats.org/officeDocument/2006/math">
                    <m:sSub>
                      <m:sSubPr>
                        <m:ctrlPr>
                          <a:rPr lang="en-US" altLang="zh-CN" sz="2200" b="0" i="1" dirty="0" smtClean="0">
                            <a:solidFill>
                              <a:srgbClr val="0070C0"/>
                            </a:solidFill>
                            <a:latin typeface="Cambria Math" panose="02040503050406030204" pitchFamily="18" charset="0"/>
                          </a:rPr>
                        </m:ctrlPr>
                      </m:sSubPr>
                      <m:e>
                        <m:r>
                          <a:rPr lang="en-US" altLang="zh-CN" sz="2200" b="0" i="1" dirty="0">
                            <a:solidFill>
                              <a:srgbClr val="0070C0"/>
                            </a:solidFill>
                            <a:latin typeface="Cambria Math" panose="02040503050406030204" pitchFamily="18" charset="0"/>
                          </a:rPr>
                          <m:t>𝐴</m:t>
                        </m:r>
                      </m:e>
                      <m:sub>
                        <m:r>
                          <a:rPr lang="en-US" altLang="zh-CN" sz="2200" b="0" i="1" dirty="0" smtClean="0">
                            <a:solidFill>
                              <a:srgbClr val="0070C0"/>
                            </a:solidFill>
                            <a:latin typeface="Cambria Math" panose="02040503050406030204" pitchFamily="18" charset="0"/>
                          </a:rPr>
                          <m:t>1</m:t>
                        </m:r>
                      </m:sub>
                    </m:sSub>
                    <m:r>
                      <a:rPr lang="en-US" altLang="zh-CN" sz="2200" b="1" i="0"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m:t>
                    </m:r>
                    <m:sSub>
                      <m:sSubPr>
                        <m:ctrlPr>
                          <a:rPr lang="en-US" altLang="zh-CN" sz="2200" b="0" i="1" dirty="0" smtClean="0">
                            <a:solidFill>
                              <a:srgbClr val="0070C0"/>
                            </a:solidFill>
                            <a:latin typeface="Cambria Math" panose="02040503050406030204" pitchFamily="18" charset="0"/>
                            <a:ea typeface="Cambria Math" panose="02040503050406030204" pitchFamily="18" charset="0"/>
                          </a:rPr>
                        </m:ctrlPr>
                      </m:sSubPr>
                      <m:e>
                        <m:r>
                          <a:rPr lang="en-US" altLang="zh-CN" sz="2200" b="0" i="1" dirty="0" smtClean="0">
                            <a:solidFill>
                              <a:srgbClr val="0070C0"/>
                            </a:solidFill>
                            <a:latin typeface="Cambria Math" panose="02040503050406030204" pitchFamily="18" charset="0"/>
                            <a:ea typeface="Cambria Math" panose="02040503050406030204" pitchFamily="18" charset="0"/>
                          </a:rPr>
                          <m:t>𝐴</m:t>
                        </m:r>
                      </m:e>
                      <m:sub>
                        <m:r>
                          <a:rPr lang="en-US" altLang="zh-CN" sz="2200" b="0" i="1" dirty="0" smtClean="0">
                            <a:solidFill>
                              <a:srgbClr val="0070C0"/>
                            </a:solidFill>
                            <a:latin typeface="Cambria Math" panose="02040503050406030204" pitchFamily="18" charset="0"/>
                            <a:ea typeface="Cambria Math" panose="02040503050406030204" pitchFamily="18" charset="0"/>
                          </a:rPr>
                          <m:t>𝑛</m:t>
                        </m:r>
                      </m:sub>
                    </m:sSub>
                  </m:oMath>
                </a14:m>
                <a:r>
                  <a:rPr lang="zh-CN" altLang="en-US" sz="2200" dirty="0">
                    <a:solidFill>
                      <a:srgbClr val="0070C0"/>
                    </a:solidFill>
                    <a:latin typeface="Cambria Math" panose="02040503050406030204" pitchFamily="18" charset="0"/>
                  </a:rPr>
                  <a:t>，则在</a:t>
                </a:r>
                <a14:m>
                  <m:oMath xmlns:m="http://schemas.openxmlformats.org/officeDocument/2006/math">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和</a:t>
                </a:r>
                <a14:m>
                  <m:oMath xmlns:m="http://schemas.openxmlformats.org/officeDocument/2006/math">
                    <m:r>
                      <a:rPr lang="en-US" altLang="zh-CN" sz="2200" b="1" i="1" dirty="0" smtClean="0">
                        <a:solidFill>
                          <a:srgbClr val="0070C0"/>
                        </a:solidFill>
                        <a:latin typeface="Cambria Math" panose="02040503050406030204" pitchFamily="18" charset="0"/>
                      </a:rPr>
                      <m:t>𝑷</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𝑩</m:t>
                    </m:r>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𝑨</m:t>
                        </m:r>
                      </m:e>
                      <m:sub>
                        <m:r>
                          <a:rPr lang="en-US" altLang="zh-CN" sz="2200" b="1" i="1" dirty="0" smtClean="0">
                            <a:solidFill>
                              <a:srgbClr val="0070C0"/>
                            </a:solidFill>
                            <a:latin typeface="Cambria Math" panose="02040503050406030204" pitchFamily="18" charset="0"/>
                          </a:rPr>
                          <m:t>𝒊</m:t>
                        </m:r>
                      </m:sub>
                    </m:sSub>
                    <m:r>
                      <a:rPr lang="en-US" altLang="zh-CN" sz="2200" b="1" i="1" dirty="0"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已知时可以通过全概率公式计算事件</a:t>
                </a:r>
                <a14:m>
                  <m:oMath xmlns:m="http://schemas.openxmlformats.org/officeDocument/2006/math">
                    <m:r>
                      <a:rPr lang="en-US" altLang="zh-CN" sz="2200" b="1" i="1" smtClean="0">
                        <a:solidFill>
                          <a:srgbClr val="0070C0"/>
                        </a:solidFill>
                        <a:latin typeface="Cambria Math" panose="02040503050406030204" pitchFamily="18" charset="0"/>
                      </a:rPr>
                      <m:t>𝑩</m:t>
                    </m:r>
                  </m:oMath>
                </a14:m>
                <a:r>
                  <a:rPr lang="zh-CN" altLang="en-US" sz="2200" dirty="0">
                    <a:solidFill>
                      <a:srgbClr val="0070C0"/>
                    </a:solidFill>
                    <a:latin typeface="Cambria Math" panose="02040503050406030204" pitchFamily="18" charset="0"/>
                  </a:rPr>
                  <a:t>发生的概率。但在很多情况下，我们需要根据「事件</a:t>
                </a:r>
                <a14:m>
                  <m:oMath xmlns:m="http://schemas.openxmlformats.org/officeDocument/2006/math">
                    <m:r>
                      <a:rPr lang="en-US" altLang="zh-CN" sz="2200" b="1" i="1" smtClean="0">
                        <a:solidFill>
                          <a:srgbClr val="0070C0"/>
                        </a:solidFill>
                        <a:latin typeface="Cambria Math" panose="02040503050406030204" pitchFamily="18" charset="0"/>
                      </a:rPr>
                      <m:t>𝑩</m:t>
                    </m:r>
                  </m:oMath>
                </a14:m>
                <a:r>
                  <a:rPr lang="zh-CN" altLang="en-US" sz="2200" dirty="0">
                    <a:solidFill>
                      <a:srgbClr val="0070C0"/>
                    </a:solidFill>
                    <a:latin typeface="Cambria Math" panose="02040503050406030204" pitchFamily="18" charset="0"/>
                  </a:rPr>
                  <a:t>发生」这一结果反推其各个原因事件的发生概率。于是有</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e>
                        <m:e>
                          <m:r>
                            <a:rPr lang="en-US" altLang="zh-CN" sz="2200" b="1" i="1" smtClean="0">
                              <a:solidFill>
                                <a:srgbClr val="0070C0"/>
                              </a:solidFill>
                              <a:latin typeface="Cambria Math" panose="02040503050406030204" pitchFamily="18" charset="0"/>
                            </a:rPr>
                            <m:t>𝑩</m:t>
                          </m:r>
                        </m:e>
                      </m:d>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num>
                        <m:den>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den>
                      </m:f>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num>
                        <m:den>
                          <m:nary>
                            <m:naryPr>
                              <m:chr m:val="∑"/>
                              <m:limLoc m:val="subSup"/>
                              <m:ctrlPr>
                                <a:rPr lang="en-US" altLang="zh-CN" sz="2200" b="1" i="1" smtClean="0">
                                  <a:solidFill>
                                    <a:srgbClr val="0070C0"/>
                                  </a:solidFill>
                                  <a:latin typeface="Cambria Math" panose="02040503050406030204" pitchFamily="18" charset="0"/>
                                </a:rPr>
                              </m:ctrlPr>
                            </m:naryPr>
                            <m:sub>
                              <m:r>
                                <m:rPr>
                                  <m:brk m:alnAt="25"/>
                                </m:rPr>
                                <a:rPr lang="en-US" altLang="zh-CN" sz="2200" b="1" i="1" smtClean="0">
                                  <a:solidFill>
                                    <a:srgbClr val="0070C0"/>
                                  </a:solidFill>
                                  <a:latin typeface="Cambria Math" panose="02040503050406030204" pitchFamily="18" charset="0"/>
                                </a:rPr>
                                <m:t>𝒋</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up>
                              <m:r>
                                <a:rPr lang="en-US" altLang="zh-CN" sz="2200" b="1" i="1" smtClean="0">
                                  <a:solidFill>
                                    <a:srgbClr val="0070C0"/>
                                  </a:solidFill>
                                  <a:latin typeface="Cambria Math" panose="02040503050406030204" pitchFamily="18" charset="0"/>
                                </a:rPr>
                                <m:t>𝒏</m:t>
                              </m:r>
                            </m:sup>
                            <m:e>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𝒋</m:t>
                                      </m:r>
                                    </m:sub>
                                  </m:sSub>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𝒋</m:t>
                                  </m:r>
                                </m:sub>
                              </m:sSub>
                              <m:r>
                                <a:rPr lang="en-US" altLang="zh-CN" sz="2200" b="1" i="1" smtClean="0">
                                  <a:solidFill>
                                    <a:srgbClr val="0070C0"/>
                                  </a:solidFill>
                                  <a:latin typeface="Cambria Math" panose="02040503050406030204" pitchFamily="18" charset="0"/>
                                </a:rPr>
                                <m:t>)</m:t>
                              </m:r>
                            </m:e>
                          </m:nary>
                        </m:den>
                      </m:f>
                    </m:oMath>
                  </m:oMathPara>
                </a14:m>
                <a:endParaRPr lang="en-US" altLang="zh-CN" sz="2200" dirty="0">
                  <a:solidFill>
                    <a:srgbClr val="0070C0"/>
                  </a:solidFill>
                  <a:latin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rPr>
                  <a:t>上式即贝叶斯公式。</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对于变量有二个及以上的情况，贝叶斯公式亦成立。例如</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𝑪</m:t>
                          </m:r>
                        </m:e>
                        <m:e>
                          <m:r>
                            <a:rPr lang="en-US" altLang="zh-CN" sz="2200" b="1" i="1" smtClean="0">
                              <a:solidFill>
                                <a:srgbClr val="0070C0"/>
                              </a:solidFill>
                              <a:latin typeface="Cambria Math" panose="02040503050406030204" pitchFamily="18" charset="0"/>
                            </a:rPr>
                            <m:t>𝑨</m:t>
                          </m:r>
                        </m:e>
                      </m:d>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𝑨</m:t>
                              </m:r>
                            </m:e>
                          </m:d>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e>
                              <m:r>
                                <a:rPr lang="en-US" altLang="zh-CN" sz="2200" b="1" i="1" smtClean="0">
                                  <a:solidFill>
                                    <a:srgbClr val="0070C0"/>
                                  </a:solidFill>
                                  <a:latin typeface="Cambria Math" panose="02040503050406030204" pitchFamily="18" charset="0"/>
                                </a:rPr>
                                <m:t>𝑨</m:t>
                              </m:r>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𝑪</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𝑨</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num>
                        <m:den>
                          <m:r>
                            <a:rPr lang="en-US" altLang="zh-CN" sz="2200" b="1" i="1" smtClean="0">
                              <a:solidFill>
                                <a:srgbClr val="0070C0"/>
                              </a:solidFill>
                              <a:latin typeface="Cambria Math" panose="02040503050406030204" pitchFamily="18" charset="0"/>
                            </a:rPr>
                            <m:t>𝑷</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𝑩</m:t>
                              </m:r>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𝑪</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𝑩</m:t>
                          </m:r>
                          <m:r>
                            <a:rPr lang="en-US" altLang="zh-CN" sz="2200" b="1" i="1" smtClean="0">
                              <a:solidFill>
                                <a:srgbClr val="0070C0"/>
                              </a:solidFill>
                              <a:latin typeface="Cambria Math" panose="02040503050406030204" pitchFamily="18" charset="0"/>
                            </a:rPr>
                            <m:t>)</m:t>
                          </m:r>
                        </m:den>
                      </m:f>
                    </m:oMath>
                  </m:oMathPara>
                </a14:m>
                <a:endParaRPr lang="en-US" altLang="zh-CN" sz="2200"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119205"/>
              </a:xfrm>
              <a:prstGeom prst="rect">
                <a:avLst/>
              </a:prstGeom>
              <a:blipFill>
                <a:blip r:embed="rId3"/>
                <a:stretch>
                  <a:fillRect l="-1040" t="-1479" r="-472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5731902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概率不等式</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5050742"/>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布尔不等式</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设为随机事件，则</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begChr m:val="{"/>
                          <m:endChr m:val="}"/>
                          <m:ctrlPr>
                            <a:rPr lang="en-US" altLang="zh-CN" sz="2200" b="1" i="1" smtClean="0">
                              <a:solidFill>
                                <a:srgbClr val="0070C0"/>
                              </a:solidFill>
                              <a:latin typeface="Cambria Math" panose="02040503050406030204" pitchFamily="18" charset="0"/>
                            </a:rPr>
                          </m:ctrlPr>
                        </m:dPr>
                        <m:e>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up>
                              <m:r>
                                <a:rPr lang="en-US" altLang="zh-CN" sz="2200" b="1" i="1" smtClean="0">
                                  <a:solidFill>
                                    <a:srgbClr val="0070C0"/>
                                  </a:solidFill>
                                  <a:latin typeface="Cambria Math" panose="02040503050406030204" pitchFamily="18" charset="0"/>
                                </a:rPr>
                                <m:t>𝒎</m:t>
                              </m:r>
                            </m:sup>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e>
                          </m:nary>
                        </m:e>
                      </m:d>
                      <m:r>
                        <a:rPr lang="en-US" altLang="zh-CN" sz="2200" b="1" i="1" smtClean="0">
                          <a:solidFill>
                            <a:srgbClr val="0070C0"/>
                          </a:solidFill>
                          <a:latin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up>
                          <m:r>
                            <a:rPr lang="en-US" altLang="zh-CN" sz="2200" b="1" i="1" smtClean="0">
                              <a:solidFill>
                                <a:srgbClr val="0070C0"/>
                              </a:solidFill>
                              <a:latin typeface="Cambria Math" panose="02040503050406030204" pitchFamily="18" charset="0"/>
                            </a:rPr>
                            <m:t>𝒎</m:t>
                          </m:r>
                        </m:sup>
                        <m:e>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𝑨</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e>
                      </m:nary>
                    </m:oMath>
                  </m:oMathPara>
                </a14:m>
                <a:endParaRPr lang="en-US" altLang="zh-CN" sz="2200" b="1" dirty="0">
                  <a:solidFill>
                    <a:srgbClr val="0070C0"/>
                  </a:solidFill>
                  <a:latin typeface="Cambria Math" panose="02040503050406030204" pitchFamily="18" charset="0"/>
                </a:endParaRPr>
              </a:p>
              <a:p>
                <a:pPr algn="just">
                  <a:spcBef>
                    <a:spcPct val="20000"/>
                  </a:spcBef>
                </a:pPr>
                <a:r>
                  <a:rPr lang="zh-CN" altLang="en-US" sz="2200" b="1" dirty="0">
                    <a:solidFill>
                      <a:srgbClr val="0070C0"/>
                    </a:solidFill>
                    <a:latin typeface="Cambria Math" panose="02040503050406030204" pitchFamily="18" charset="0"/>
                  </a:rPr>
                  <a:t>即一组事件中至少一个发生的概率，不超过每一个的发生概率之和。</a:t>
                </a:r>
                <a:endParaRPr lang="en-US" altLang="zh-CN" sz="2200" b="1"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马尔科夫不等式</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设</a:t>
                </a:r>
                <a14:m>
                  <m:oMath xmlns:m="http://schemas.openxmlformats.org/officeDocument/2006/math">
                    <m:r>
                      <a:rPr lang="en-US" altLang="zh-CN" sz="2200" i="1" dirty="0" smtClean="0">
                        <a:solidFill>
                          <a:srgbClr val="0070C0"/>
                        </a:solidFill>
                        <a:latin typeface="Cambria Math" panose="02040503050406030204" pitchFamily="18" charset="0"/>
                      </a:rPr>
                      <m:t>𝑋</m:t>
                    </m:r>
                  </m:oMath>
                </a14:m>
                <a:r>
                  <a:rPr lang="zh-CN" altLang="en-US" sz="2200" dirty="0">
                    <a:solidFill>
                      <a:srgbClr val="0070C0"/>
                    </a:solidFill>
                    <a:latin typeface="Cambria Math" panose="02040503050406030204" pitchFamily="18" charset="0"/>
                  </a:rPr>
                  <a:t>是一个取值非负的随机变量，则对任意正数</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latin typeface="Cambria Math" panose="02040503050406030204" pitchFamily="18" charset="0"/>
                  </a:rPr>
                  <a:t>有</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𝑷</m:t>
                      </m:r>
                      <m:d>
                        <m:dPr>
                          <m:begChr m:val="{"/>
                          <m:endChr m:val="}"/>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𝒂</m:t>
                          </m:r>
                        </m:e>
                      </m:d>
                      <m:r>
                        <a:rPr lang="en-US" altLang="zh-CN" sz="2200" b="1" i="1" smtClean="0">
                          <a:solidFill>
                            <a:srgbClr val="0070C0"/>
                          </a:solidFill>
                          <a:latin typeface="Cambria Math" panose="02040503050406030204" pitchFamily="18" charset="0"/>
                        </a:rPr>
                        <m:t>≤</m:t>
                      </m:r>
                      <m:f>
                        <m:fP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num>
                        <m:den>
                          <m:r>
                            <a:rPr lang="en-US" altLang="zh-CN" sz="2200" b="1" i="1" smtClean="0">
                              <a:solidFill>
                                <a:srgbClr val="0070C0"/>
                              </a:solidFill>
                              <a:latin typeface="Cambria Math" panose="02040503050406030204" pitchFamily="18" charset="0"/>
                            </a:rPr>
                            <m:t>𝒂</m:t>
                          </m:r>
                        </m:den>
                      </m:f>
                    </m:oMath>
                  </m:oMathPara>
                </a14:m>
                <a:endParaRPr lang="en-US" altLang="zh-CN" sz="2200" b="1" dirty="0">
                  <a:solidFill>
                    <a:srgbClr val="0070C0"/>
                  </a:solidFill>
                  <a:latin typeface="Cambria Math" panose="02040503050406030204" pitchFamily="18" charset="0"/>
                </a:endParaRPr>
              </a:p>
              <a:p>
                <a:pPr algn="just">
                  <a:spcBef>
                    <a:spcPct val="20000"/>
                  </a:spcBef>
                </a:pPr>
                <a:r>
                  <a:rPr lang="zh-CN" altLang="en-US" sz="2200" b="1" dirty="0">
                    <a:solidFill>
                      <a:srgbClr val="0070C0"/>
                    </a:solidFill>
                    <a:latin typeface="Cambria Math" panose="02040503050406030204" pitchFamily="18" charset="0"/>
                  </a:rPr>
                  <a:t>事实上，由于马尔可夫不等式本身并没有用到随机变量除期望外的与分布有关的任何信息，因此直接应用这个不等式得到的约束通常很松。</a:t>
                </a:r>
                <a:endParaRPr lang="en-US" altLang="zh-CN" sz="2200" b="1"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5050742"/>
              </a:xfrm>
              <a:prstGeom prst="rect">
                <a:avLst/>
              </a:prstGeom>
              <a:blipFill>
                <a:blip r:embed="rId3"/>
                <a:stretch>
                  <a:fillRect l="-1040" t="-1208" r="-1040" b="-1208"/>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630836637"/>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数学期望</a:t>
            </a:r>
          </a:p>
        </p:txBody>
      </p:sp>
      <p:sp>
        <p:nvSpPr>
          <p:cNvPr id="9" name="TextBox 12"/>
          <p:cNvSpPr txBox="1">
            <a:spLocks noChangeArrowheads="1"/>
          </p:cNvSpPr>
          <p:nvPr/>
        </p:nvSpPr>
        <p:spPr bwMode="auto">
          <a:xfrm>
            <a:off x="760973" y="1340768"/>
            <a:ext cx="7622053" cy="2529923"/>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日常生活中，我们每做一件事，都有对它的期望，这里的期望不仅仅指结果的胜负之类，也可以与状态有关。在</a:t>
            </a:r>
            <a:r>
              <a:rPr lang="en-US" altLang="zh-CN" sz="2200" dirty="0">
                <a:solidFill>
                  <a:srgbClr val="0070C0"/>
                </a:solidFill>
                <a:latin typeface="Cambria Math" panose="02040503050406030204" pitchFamily="18" charset="0"/>
              </a:rPr>
              <a:t>OI</a:t>
            </a:r>
            <a:r>
              <a:rPr lang="zh-CN" altLang="en-US" sz="2200" dirty="0">
                <a:solidFill>
                  <a:srgbClr val="0070C0"/>
                </a:solidFill>
                <a:latin typeface="Cambria Math" panose="02040503050406030204" pitchFamily="18" charset="0"/>
              </a:rPr>
              <a:t>中，一般指的就是达到结果的期望，最朴素的计算是每次可能结果的概率乘以其结果的总和。</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具体来说，数学期望是试验中每次可能结果的概率乘以其结果的总和，是最基本的数学特征之一，它反映随机变量平均取值的大小。</a:t>
            </a:r>
            <a:endParaRPr lang="en-US" altLang="zh-CN" sz="2200" dirty="0">
              <a:solidFill>
                <a:srgbClr val="0070C0"/>
              </a:solidFill>
              <a:latin typeface="Cambria Math" panose="02040503050406030204" pitchFamily="18" charset="0"/>
            </a:endParaRPr>
          </a:p>
        </p:txBody>
      </p:sp>
      <p:sp>
        <p:nvSpPr>
          <p:cNvPr id="2" name="爆炸形 1 3">
            <a:extLst>
              <a:ext uri="{FF2B5EF4-FFF2-40B4-BE49-F238E27FC236}">
                <a16:creationId xmlns:a16="http://schemas.microsoft.com/office/drawing/2014/main" id="{CCA63000-C7EE-A27A-9C9F-6905315CB103}"/>
              </a:ext>
            </a:extLst>
          </p:cNvPr>
          <p:cNvSpPr/>
          <p:nvPr/>
        </p:nvSpPr>
        <p:spPr>
          <a:xfrm>
            <a:off x="1897054" y="4077072"/>
            <a:ext cx="5349889" cy="1815227"/>
          </a:xfrm>
          <a:prstGeom prst="irregularSeal1">
            <a:avLst/>
          </a:prstGeom>
          <a:solidFill>
            <a:schemeClr val="accent1"/>
          </a:solidFill>
        </p:spPr>
        <p:txBody>
          <a:bodyPr vert="horz" wrap="square" lIns="91440" tIns="45720" rIns="91440" bIns="45720" rtlCol="0" anchor="ct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altLang="zh-CN"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Expect</a:t>
            </a:r>
            <a:endParaRPr lang="zh-CN" alt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271550766"/>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期望</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5253489"/>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离散型随机变量</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设离散型随机变量</a:t>
                </a:r>
                <a14:m>
                  <m:oMath xmlns:m="http://schemas.openxmlformats.org/officeDocument/2006/math">
                    <m:r>
                      <a:rPr lang="en-US" altLang="zh-CN" sz="2200" b="1" i="1" smtClean="0">
                        <a:solidFill>
                          <a:srgbClr val="0070C0"/>
                        </a:solidFill>
                        <a:latin typeface="Cambria Math" panose="02040503050406030204" pitchFamily="18" charset="0"/>
                      </a:rPr>
                      <m:t>𝑿</m:t>
                    </m:r>
                  </m:oMath>
                </a14:m>
                <a:r>
                  <a:rPr lang="zh-CN" altLang="en-US" sz="2200" dirty="0">
                    <a:solidFill>
                      <a:srgbClr val="0070C0"/>
                    </a:solidFill>
                    <a:latin typeface="Cambria Math" panose="02040503050406030204" pitchFamily="18" charset="0"/>
                  </a:rPr>
                  <a:t>的概率分布为</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𝒑</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𝒙</m:t>
                        </m:r>
                      </m:e>
                      <m:sub>
                        <m:r>
                          <a:rPr lang="en-US" altLang="zh-CN" sz="2200" b="1" i="1" smtClean="0">
                            <a:solidFill>
                              <a:srgbClr val="0070C0"/>
                            </a:solidFill>
                            <a:latin typeface="Cambria Math" panose="02040503050406030204" pitchFamily="18" charset="0"/>
                          </a:rPr>
                          <m:t>𝒊</m:t>
                        </m:r>
                      </m:sub>
                    </m:sSub>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，若和式</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nary>
                        <m:naryPr>
                          <m:chr m:val="∑"/>
                          <m:subHide m:val="on"/>
                          <m:supHide m:val="on"/>
                          <m:ctrlPr>
                            <a:rPr lang="zh-CN" altLang="en-US" sz="2200" i="1" smtClean="0">
                              <a:solidFill>
                                <a:srgbClr val="0070C0"/>
                              </a:solidFill>
                              <a:latin typeface="Cambria Math" panose="02040503050406030204" pitchFamily="18" charset="0"/>
                            </a:rPr>
                          </m:ctrlPr>
                        </m:naryPr>
                        <m:sub/>
                        <m:sup/>
                        <m:e>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𝒙</m:t>
                              </m:r>
                            </m:e>
                            <m:sub>
                              <m:r>
                                <a:rPr lang="en-US" altLang="zh-CN" sz="2200" b="1" i="1" smtClean="0">
                                  <a:solidFill>
                                    <a:srgbClr val="0070C0"/>
                                  </a:solidFill>
                                  <a:latin typeface="Cambria Math" panose="02040503050406030204" pitchFamily="18" charset="0"/>
                                </a:rPr>
                                <m:t>𝒊</m:t>
                              </m:r>
                            </m:sub>
                          </m:sSub>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𝒑</m:t>
                              </m:r>
                            </m:e>
                            <m:sub>
                              <m:r>
                                <a:rPr lang="en-US" altLang="zh-CN" sz="2200" b="1" i="1" smtClean="0">
                                  <a:solidFill>
                                    <a:srgbClr val="0070C0"/>
                                  </a:solidFill>
                                  <a:latin typeface="Cambria Math" panose="02040503050406030204" pitchFamily="18" charset="0"/>
                                </a:rPr>
                                <m:t>𝒊</m:t>
                              </m:r>
                            </m:sub>
                          </m:sSub>
                        </m:e>
                      </m:nary>
                    </m:oMath>
                  </m:oMathPara>
                </a14:m>
                <a:endParaRPr lang="en-US" altLang="zh-CN" sz="2200" dirty="0">
                  <a:solidFill>
                    <a:srgbClr val="0070C0"/>
                  </a:solidFill>
                  <a:latin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rPr>
                  <a:t>绝对收敛，则称其值为</a:t>
                </a:r>
                <a14:m>
                  <m:oMath xmlns:m="http://schemas.openxmlformats.org/officeDocument/2006/math">
                    <m:r>
                      <a:rPr lang="en-US" altLang="zh-CN" sz="2200" b="1" i="1" smtClean="0">
                        <a:solidFill>
                          <a:srgbClr val="0070C0"/>
                        </a:solidFill>
                        <a:latin typeface="Cambria Math" panose="02040503050406030204" pitchFamily="18" charset="0"/>
                      </a:rPr>
                      <m:t>𝑿</m:t>
                    </m:r>
                  </m:oMath>
                </a14:m>
                <a:r>
                  <a:rPr lang="zh-CN" altLang="en-US" sz="2200" dirty="0">
                    <a:solidFill>
                      <a:srgbClr val="0070C0"/>
                    </a:solidFill>
                    <a:latin typeface="Cambria Math" panose="02040503050406030204" pitchFamily="18" charset="0"/>
                  </a:rPr>
                  <a:t>的期望，记作</a:t>
                </a:r>
                <a14:m>
                  <m:oMath xmlns:m="http://schemas.openxmlformats.org/officeDocument/2006/math">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或</a:t>
                </a:r>
                <a14:m>
                  <m:oMath xmlns:m="http://schemas.openxmlformats.org/officeDocument/2006/math">
                    <m:r>
                      <a:rPr lang="en-US" altLang="zh-CN" sz="2200" b="1" i="1" dirty="0" smtClean="0">
                        <a:solidFill>
                          <a:srgbClr val="0070C0"/>
                        </a:solidFill>
                        <a:latin typeface="Cambria Math" panose="02040503050406030204" pitchFamily="18" charset="0"/>
                      </a:rPr>
                      <m:t>𝑬𝑿</m:t>
                    </m:r>
                  </m:oMath>
                </a14:m>
                <a:r>
                  <a:rPr lang="zh-CN" altLang="en-US" sz="2200" dirty="0">
                    <a:solidFill>
                      <a:srgbClr val="0070C0"/>
                    </a:solidFill>
                    <a:latin typeface="Cambria Math" panose="02040503050406030204" pitchFamily="18" charset="0"/>
                  </a:rPr>
                  <a:t>。 </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连续型随机变量</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设连续型随机变量</a:t>
                </a:r>
                <a14:m>
                  <m:oMath xmlns:m="http://schemas.openxmlformats.org/officeDocument/2006/math">
                    <m:r>
                      <a:rPr lang="en-US" altLang="zh-CN" sz="2200" i="1" dirty="0" smtClean="0">
                        <a:solidFill>
                          <a:srgbClr val="0070C0"/>
                        </a:solidFill>
                        <a:latin typeface="Cambria Math" panose="02040503050406030204" pitchFamily="18" charset="0"/>
                      </a:rPr>
                      <m:t>𝑋</m:t>
                    </m:r>
                  </m:oMath>
                </a14:m>
                <a:r>
                  <a:rPr lang="zh-CN" altLang="en-US" sz="2200" dirty="0">
                    <a:solidFill>
                      <a:srgbClr val="0070C0"/>
                    </a:solidFill>
                    <a:latin typeface="Cambria Math" panose="02040503050406030204" pitchFamily="18" charset="0"/>
                  </a:rPr>
                  <a:t>的密度函数为</a:t>
                </a:r>
                <a14:m>
                  <m:oMath xmlns:m="http://schemas.openxmlformats.org/officeDocument/2006/math">
                    <m:r>
                      <a:rPr lang="en-US" altLang="zh-CN" sz="2200" b="1" i="1" smtClean="0">
                        <a:solidFill>
                          <a:srgbClr val="0070C0"/>
                        </a:solidFill>
                        <a:latin typeface="Cambria Math" panose="02040503050406030204" pitchFamily="18" charset="0"/>
                      </a:rPr>
                      <m:t>𝒇</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𝒙</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𝒙</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，若积分</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nary>
                        <m:naryPr>
                          <m:limLoc m:val="undOvr"/>
                          <m:subHide m:val="on"/>
                          <m:supHide m:val="on"/>
                          <m:ctrlPr>
                            <a:rPr lang="en-US" altLang="zh-CN" sz="2200" i="1" smtClean="0">
                              <a:solidFill>
                                <a:srgbClr val="0070C0"/>
                              </a:solidFill>
                              <a:latin typeface="Cambria Math" panose="02040503050406030204" pitchFamily="18" charset="0"/>
                            </a:rPr>
                          </m:ctrlPr>
                        </m:naryPr>
                        <m:sub/>
                        <m:sup/>
                        <m:e>
                          <m:r>
                            <a:rPr lang="en-US" altLang="zh-CN" sz="2200" b="1" i="1" smtClean="0">
                              <a:solidFill>
                                <a:srgbClr val="0070C0"/>
                              </a:solidFill>
                              <a:latin typeface="Cambria Math" panose="02040503050406030204" pitchFamily="18" charset="0"/>
                            </a:rPr>
                            <m:t>𝒙𝒇</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𝒙</m:t>
                              </m:r>
                            </m:e>
                          </m:d>
                          <m:r>
                            <a:rPr lang="en-US" altLang="zh-CN" sz="2200" b="1" i="1" smtClean="0">
                              <a:solidFill>
                                <a:srgbClr val="0070C0"/>
                              </a:solidFill>
                              <a:latin typeface="Cambria Math" panose="02040503050406030204" pitchFamily="18" charset="0"/>
                            </a:rPr>
                            <m:t> </m:t>
                          </m:r>
                          <m:r>
                            <a:rPr lang="en-US" altLang="zh-CN" sz="2200" b="1" i="1" smtClean="0">
                              <a:solidFill>
                                <a:srgbClr val="0070C0"/>
                              </a:solidFill>
                              <a:latin typeface="Cambria Math" panose="02040503050406030204" pitchFamily="18" charset="0"/>
                            </a:rPr>
                            <m:t>𝒅𝒙</m:t>
                          </m:r>
                        </m:e>
                      </m:nary>
                    </m:oMath>
                  </m:oMathPara>
                </a14:m>
                <a:endParaRPr lang="en-US" altLang="zh-CN" sz="2200" dirty="0">
                  <a:solidFill>
                    <a:srgbClr val="0070C0"/>
                  </a:solidFill>
                  <a:latin typeface="Cambria Math" panose="02040503050406030204" pitchFamily="18" charset="0"/>
                </a:endParaRPr>
              </a:p>
              <a:p>
                <a:pPr algn="just">
                  <a:spcBef>
                    <a:spcPct val="20000"/>
                  </a:spcBef>
                </a:pPr>
                <a:r>
                  <a:rPr lang="zh-CN" altLang="en-US" sz="2200" dirty="0">
                    <a:solidFill>
                      <a:srgbClr val="0070C0"/>
                    </a:solidFill>
                    <a:latin typeface="Cambria Math" panose="02040503050406030204" pitchFamily="18" charset="0"/>
                  </a:rPr>
                  <a:t>绝对收敛，则称其值为</a:t>
                </a:r>
                <a14:m>
                  <m:oMath xmlns:m="http://schemas.openxmlformats.org/officeDocument/2006/math">
                    <m:r>
                      <a:rPr lang="en-US" altLang="zh-CN" sz="2200" b="1" i="1" dirty="0" smtClean="0">
                        <a:solidFill>
                          <a:srgbClr val="0070C0"/>
                        </a:solidFill>
                        <a:latin typeface="Cambria Math" panose="02040503050406030204" pitchFamily="18" charset="0"/>
                      </a:rPr>
                      <m:t>𝑿</m:t>
                    </m:r>
                  </m:oMath>
                </a14:m>
                <a:r>
                  <a:rPr lang="zh-CN" altLang="en-US" sz="2200" dirty="0">
                    <a:solidFill>
                      <a:srgbClr val="0070C0"/>
                    </a:solidFill>
                    <a:latin typeface="Cambria Math" panose="02040503050406030204" pitchFamily="18" charset="0"/>
                  </a:rPr>
                  <a:t>的期望，记作</a:t>
                </a:r>
                <a14:m>
                  <m:oMath xmlns:m="http://schemas.openxmlformats.org/officeDocument/2006/math">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或</a:t>
                </a:r>
                <a14:m>
                  <m:oMath xmlns:m="http://schemas.openxmlformats.org/officeDocument/2006/math">
                    <m:r>
                      <a:rPr lang="en-US" altLang="zh-CN" sz="2200" b="1" i="1" dirty="0" smtClean="0">
                        <a:solidFill>
                          <a:srgbClr val="0070C0"/>
                        </a:solidFill>
                        <a:latin typeface="Cambria Math" panose="02040503050406030204" pitchFamily="18" charset="0"/>
                      </a:rPr>
                      <m:t>𝑬𝑿</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endParaRPr lang="en-US" altLang="zh-CN" sz="2200"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5253489"/>
              </a:xfrm>
              <a:prstGeom prst="rect">
                <a:avLst/>
              </a:prstGeom>
              <a:blipFill>
                <a:blip r:embed="rId3"/>
                <a:stretch>
                  <a:fillRect l="-1040" t="-1160" r="-104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60080165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期望的性质</a:t>
            </a: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070473"/>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若离散型随机变量</a:t>
                </a:r>
                <a14:m>
                  <m:oMath xmlns:m="http://schemas.openxmlformats.org/officeDocument/2006/math">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oMath>
                </a14:m>
                <a:r>
                  <a:rPr lang="zh-CN" altLang="en-US" sz="2200" dirty="0">
                    <a:solidFill>
                      <a:srgbClr val="0070C0"/>
                    </a:solidFill>
                    <a:latin typeface="Cambria Math" panose="02040503050406030204" pitchFamily="18" charset="0"/>
                  </a:rPr>
                  <a:t>的期望存在，则</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对</a:t>
                </a:r>
                <a14:m>
                  <m:oMath xmlns:m="http://schemas.openxmlformats.org/officeDocument/2006/math">
                    <m:r>
                      <a:rPr lang="zh-CN" altLang="en-US" sz="2200"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𝒄</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𝑹</m:t>
                    </m:r>
                  </m:oMath>
                </a14:m>
                <a:r>
                  <a:rPr lang="zh-CN" altLang="en-US" sz="2200" dirty="0">
                    <a:solidFill>
                      <a:srgbClr val="0070C0"/>
                    </a:solidFill>
                    <a:latin typeface="Cambria Math" panose="02040503050406030204" pitchFamily="18" charset="0"/>
                  </a:rPr>
                  <a:t>，有</a:t>
                </a:r>
                <a14:m>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𝒄</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𝒄</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对</a:t>
                </a:r>
                <a14:m>
                  <m:oMath xmlns:m="http://schemas.openxmlformats.org/officeDocument/2006/math">
                    <m:r>
                      <a:rPr lang="zh-CN" altLang="en-US" sz="2200"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𝒂</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𝑹</m:t>
                    </m:r>
                  </m:oMath>
                </a14:m>
                <a:r>
                  <a:rPr lang="zh-CN" altLang="en-US" sz="2200" dirty="0">
                    <a:solidFill>
                      <a:srgbClr val="0070C0"/>
                    </a:solidFill>
                    <a:latin typeface="Cambria Math" panose="02040503050406030204" pitchFamily="18" charset="0"/>
                  </a:rPr>
                  <a:t>，有</a:t>
                </a:r>
                <a14:m>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𝒂𝑿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𝒂𝑬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14:m>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14:m>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𝑬𝑿</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zh-CN" altLang="en-US" sz="2200" i="1">
                        <a:solidFill>
                          <a:srgbClr val="0070C0"/>
                        </a:solidFill>
                        <a:latin typeface="Cambria Math" panose="02040503050406030204" pitchFamily="18" charset="0"/>
                      </a:rPr>
                      <m:t>。</m:t>
                    </m:r>
                  </m:oMath>
                </a14:m>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若</a:t>
                </a:r>
                <a14:m>
                  <m:oMath xmlns:m="http://schemas.openxmlformats.org/officeDocument/2006/math">
                    <m:r>
                      <a:rPr lang="en-US" altLang="zh-CN" sz="2200" b="1" i="1" smtClean="0">
                        <a:solidFill>
                          <a:srgbClr val="0070C0"/>
                        </a:solidFill>
                        <a:latin typeface="Cambria Math" panose="02040503050406030204" pitchFamily="18" charset="0"/>
                      </a:rPr>
                      <m:t>𝑿</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oMath>
                </a14:m>
                <a:r>
                  <a:rPr lang="zh-CN" altLang="en-US" sz="2200" dirty="0">
                    <a:solidFill>
                      <a:srgbClr val="0070C0"/>
                    </a:solidFill>
                    <a:latin typeface="Cambria Math" panose="02040503050406030204" pitchFamily="18" charset="0"/>
                  </a:rPr>
                  <a:t>相互独立，则有</a:t>
                </a:r>
                <a14:m>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𝑿𝒀</m:t>
                        </m:r>
                      </m:e>
                    </m:d>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d>
                    <m:r>
                      <a:rPr lang="en-US" altLang="zh-CN" sz="2200" b="1" i="1" smtClean="0">
                        <a:solidFill>
                          <a:srgbClr val="0070C0"/>
                        </a:solidFill>
                        <a:latin typeface="Cambria Math" panose="02040503050406030204" pitchFamily="18" charset="0"/>
                      </a:rPr>
                      <m:t>𝑬</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r>
                      <a:rPr lang="en-US" altLang="zh-CN" sz="2200" b="1" i="1" smtClean="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全期望公式</a:t>
                </a:r>
                <a:endParaRPr lang="en-US" altLang="zh-CN" sz="2200"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d>
                      <m:r>
                        <m:rPr>
                          <m:aln/>
                        </m:rP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e>
                              <m:r>
                                <a:rPr lang="en-US" altLang="zh-CN" sz="2200" b="1" i="1" smtClean="0">
                                  <a:solidFill>
                                    <a:srgbClr val="0070C0"/>
                                  </a:solidFill>
                                  <a:latin typeface="Cambria Math" panose="02040503050406030204" pitchFamily="18" charset="0"/>
                                </a:rPr>
                                <m:t>𝒀</m:t>
                              </m:r>
                            </m:e>
                          </m:d>
                        </m:e>
                      </m:d>
                    </m:oMath>
                    <m:oMath xmlns:m="http://schemas.openxmlformats.org/officeDocument/2006/math">
                      <m:r>
                        <m:rPr>
                          <m:aln/>
                        </m:rPr>
                        <a:rPr lang="en-US" altLang="zh-CN" sz="2200" b="1" i="1" smtClean="0">
                          <a:solidFill>
                            <a:srgbClr val="0070C0"/>
                          </a:solidFill>
                          <a:latin typeface="Cambria Math" panose="02040503050406030204" pitchFamily="18" charset="0"/>
                        </a:rPr>
                        <m:t>=</m:t>
                      </m:r>
                      <m:nary>
                        <m:naryPr>
                          <m:chr m:val="∑"/>
                          <m:subHide m:val="on"/>
                          <m:supHide m:val="on"/>
                          <m:ctrlPr>
                            <a:rPr lang="en-US" altLang="zh-CN" sz="2200" b="1" i="1" smtClean="0">
                              <a:solidFill>
                                <a:srgbClr val="0070C0"/>
                              </a:solidFill>
                              <a:latin typeface="Cambria Math" panose="02040503050406030204" pitchFamily="18" charset="0"/>
                            </a:rPr>
                          </m:ctrlPr>
                        </m:naryPr>
                        <m:sub/>
                        <m:sup/>
                        <m:e>
                          <m:r>
                            <a:rPr lang="en-US" altLang="zh-CN" sz="2200" b="1" i="1" smtClean="0">
                              <a:solidFill>
                                <a:srgbClr val="0070C0"/>
                              </a:solidFill>
                              <a:latin typeface="Cambria Math" panose="02040503050406030204" pitchFamily="18" charset="0"/>
                            </a:rPr>
                            <m:t>𝑬</m:t>
                          </m:r>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𝑿</m:t>
                              </m:r>
                            </m:e>
                            <m:e>
                              <m:r>
                                <a:rPr lang="en-US" altLang="zh-CN" sz="2200" b="1" i="1" smtClean="0">
                                  <a:solidFill>
                                    <a:srgbClr val="0070C0"/>
                                  </a:solidFill>
                                  <a:latin typeface="Cambria Math" panose="02040503050406030204" pitchFamily="18" charset="0"/>
                                </a:rPr>
                                <m:t>𝒀</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𝒚</m:t>
                              </m:r>
                            </m:e>
                          </m:d>
                          <m:r>
                            <a:rPr lang="en-US" altLang="zh-CN" sz="2200" b="1" i="1" smtClean="0">
                              <a:solidFill>
                                <a:srgbClr val="0070C0"/>
                              </a:solidFill>
                              <a:latin typeface="Cambria Math" panose="02040503050406030204" pitchFamily="18" charset="0"/>
                            </a:rPr>
                            <m:t>𝑷</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𝒀</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𝒚</m:t>
                          </m:r>
                          <m:r>
                            <a:rPr lang="en-US" altLang="zh-CN" sz="2200" b="1" i="1" smtClean="0">
                              <a:solidFill>
                                <a:srgbClr val="0070C0"/>
                              </a:solidFill>
                              <a:latin typeface="Cambria Math" panose="02040503050406030204" pitchFamily="18" charset="0"/>
                            </a:rPr>
                            <m:t>)</m:t>
                          </m:r>
                        </m:e>
                      </m:nary>
                    </m:oMath>
                  </m:oMathPara>
                </a14:m>
                <a:endParaRPr lang="en-US" altLang="zh-CN" sz="2200" b="1" dirty="0">
                  <a:solidFill>
                    <a:srgbClr val="0070C0"/>
                  </a:solidFill>
                  <a:latin typeface="Cambria Math" panose="02040503050406030204" pitchFamily="18" charset="0"/>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070473"/>
              </a:xfrm>
              <a:prstGeom prst="rect">
                <a:avLst/>
              </a:prstGeom>
              <a:blipFill>
                <a:blip r:embed="rId3"/>
                <a:stretch>
                  <a:fillRect t="-149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871860354"/>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概率 </a:t>
            </a:r>
            <a:r>
              <a:rPr lang="en-US" altLang="zh-CN" sz="4400" b="0" dirty="0">
                <a:solidFill>
                  <a:schemeClr val="bg1"/>
                </a:solidFill>
                <a:ea typeface="黑体" pitchFamily="2" charset="-122"/>
              </a:rPr>
              <a:t>DP</a:t>
            </a:r>
            <a:endParaRPr lang="zh-CN" altLang="en-US" sz="4400" b="0" dirty="0">
              <a:solidFill>
                <a:schemeClr val="bg1"/>
              </a:solidFill>
              <a:ea typeface="黑体" pitchFamily="2" charset="-122"/>
            </a:endParaRPr>
          </a:p>
        </p:txBody>
      </p:sp>
      <p:sp>
        <p:nvSpPr>
          <p:cNvPr id="9" name="TextBox 12"/>
          <p:cNvSpPr txBox="1">
            <a:spLocks noChangeArrowheads="1"/>
          </p:cNvSpPr>
          <p:nvPr/>
        </p:nvSpPr>
        <p:spPr bwMode="auto">
          <a:xfrm>
            <a:off x="760973" y="1340768"/>
            <a:ext cx="7622053" cy="2529923"/>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概率</a:t>
            </a:r>
            <a:r>
              <a:rPr lang="en-US" altLang="zh-CN" sz="2200" dirty="0">
                <a:solidFill>
                  <a:srgbClr val="0070C0"/>
                </a:solidFill>
                <a:latin typeface="Cambria Math" panose="02040503050406030204" pitchFamily="18" charset="0"/>
              </a:rPr>
              <a:t>DP</a:t>
            </a:r>
            <a:r>
              <a:rPr lang="zh-CN" altLang="en-US" sz="2200" dirty="0">
                <a:solidFill>
                  <a:srgbClr val="0070C0"/>
                </a:solidFill>
                <a:latin typeface="Cambria Math" panose="02040503050406030204" pitchFamily="18" charset="0"/>
              </a:rPr>
              <a:t>用于解决概率问题与期望问题，一般情况下，解决概率问题需要顺序循环，而解决期望问题使用逆序循环，如果定义的状态转移方程存在后效性问题，还需要用到高斯消元来优化。概率</a:t>
            </a:r>
            <a:r>
              <a:rPr lang="en-US" altLang="zh-CN" sz="2200" dirty="0">
                <a:solidFill>
                  <a:srgbClr val="0070C0"/>
                </a:solidFill>
                <a:latin typeface="Cambria Math" panose="02040503050406030204" pitchFamily="18" charset="0"/>
              </a:rPr>
              <a:t>DP</a:t>
            </a:r>
            <a:r>
              <a:rPr lang="zh-CN" altLang="en-US" sz="2200" dirty="0">
                <a:solidFill>
                  <a:srgbClr val="0070C0"/>
                </a:solidFill>
                <a:latin typeface="Cambria Math" panose="02040503050406030204" pitchFamily="18" charset="0"/>
              </a:rPr>
              <a:t>也会结合其他知识进行考察，例如状态压缩，树上进行</a:t>
            </a:r>
            <a:r>
              <a:rPr lang="en-US" altLang="zh-CN" sz="2200" dirty="0">
                <a:solidFill>
                  <a:srgbClr val="0070C0"/>
                </a:solidFill>
                <a:latin typeface="Cambria Math" panose="02040503050406030204" pitchFamily="18" charset="0"/>
              </a:rPr>
              <a:t>DP</a:t>
            </a:r>
            <a:r>
              <a:rPr lang="zh-CN" altLang="en-US" sz="2200" dirty="0">
                <a:solidFill>
                  <a:srgbClr val="0070C0"/>
                </a:solidFill>
                <a:latin typeface="Cambria Math" panose="02040503050406030204" pitchFamily="18" charset="0"/>
              </a:rPr>
              <a:t>转移等。</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与一般的</a:t>
            </a:r>
            <a:r>
              <a:rPr lang="en-US" altLang="zh-CN" sz="2200" dirty="0">
                <a:solidFill>
                  <a:srgbClr val="0070C0"/>
                </a:solidFill>
                <a:latin typeface="Cambria Math" panose="02040503050406030204" pitchFamily="18" charset="0"/>
              </a:rPr>
              <a:t>DP</a:t>
            </a:r>
            <a:r>
              <a:rPr lang="zh-CN" altLang="en-US" sz="2200" dirty="0">
                <a:solidFill>
                  <a:srgbClr val="0070C0"/>
                </a:solidFill>
                <a:latin typeface="Cambria Math" panose="02040503050406030204" pitchFamily="18" charset="0"/>
              </a:rPr>
              <a:t>类似，概率</a:t>
            </a:r>
            <a:r>
              <a:rPr lang="en-US" altLang="zh-CN" sz="2200" dirty="0">
                <a:solidFill>
                  <a:srgbClr val="0070C0"/>
                </a:solidFill>
                <a:latin typeface="Cambria Math" panose="02040503050406030204" pitchFamily="18" charset="0"/>
              </a:rPr>
              <a:t>DP</a:t>
            </a:r>
            <a:r>
              <a:rPr lang="zh-CN" altLang="en-US" sz="2200" dirty="0">
                <a:solidFill>
                  <a:srgbClr val="0070C0"/>
                </a:solidFill>
                <a:latin typeface="Cambria Math" panose="02040503050406030204" pitchFamily="18" charset="0"/>
              </a:rPr>
              <a:t>难点依然是对状态转移方程的刻画，只是这类题目经过了概率论知识的包装。</a:t>
            </a:r>
            <a:r>
              <a:rPr lang="en-US" altLang="zh-CN" sz="2200" dirty="0">
                <a:solidFill>
                  <a:srgbClr val="0070C0"/>
                </a:solidFill>
                <a:latin typeface="Cambria Math" panose="02040503050406030204" pitchFamily="18" charset="0"/>
              </a:rPr>
              <a:t>	</a:t>
            </a:r>
            <a:endParaRPr lang="en-US" altLang="zh-CN" sz="2200" b="1" dirty="0">
              <a:solidFill>
                <a:srgbClr val="0070C0"/>
              </a:solidFill>
              <a:latin typeface="Cambria Math" panose="02040503050406030204" pitchFamily="18" charset="0"/>
            </a:endParaRPr>
          </a:p>
        </p:txBody>
      </p:sp>
    </p:spTree>
    <p:extLst>
      <p:ext uri="{BB962C8B-B14F-4D97-AF65-F5344CB8AC3E}">
        <p14:creationId xmlns:p14="http://schemas.microsoft.com/office/powerpoint/2010/main" val="17215380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P1850 </a:t>
            </a:r>
            <a:r>
              <a:rPr lang="zh-CN" altLang="en-US" sz="4400" b="0" dirty="0">
                <a:solidFill>
                  <a:schemeClr val="bg1"/>
                </a:solidFill>
                <a:ea typeface="黑体" pitchFamily="2" charset="-122"/>
                <a:hlinkClick r:id="rId3"/>
              </a:rPr>
              <a:t>换教室</a:t>
            </a:r>
            <a:endParaRPr lang="zh-CN" altLang="en-US" sz="4400" b="0" dirty="0">
              <a:solidFill>
                <a:schemeClr val="bg1"/>
              </a:solidFill>
              <a:ea typeface="黑体" pitchFamily="2" charset="-122"/>
            </a:endParaRPr>
          </a:p>
        </p:txBody>
      </p:sp>
      <p:pic>
        <p:nvPicPr>
          <p:cNvPr id="3" name="图片 2">
            <a:extLst>
              <a:ext uri="{FF2B5EF4-FFF2-40B4-BE49-F238E27FC236}">
                <a16:creationId xmlns:a16="http://schemas.microsoft.com/office/drawing/2014/main" id="{C9BC6A27-C53F-ADCD-FA0C-F3462AA94138}"/>
              </a:ext>
            </a:extLst>
          </p:cNvPr>
          <p:cNvPicPr>
            <a:picLocks noChangeAspect="1"/>
          </p:cNvPicPr>
          <p:nvPr/>
        </p:nvPicPr>
        <p:blipFill rotWithShape="1">
          <a:blip r:embed="rId4"/>
          <a:srcRect t="5378"/>
          <a:stretch/>
        </p:blipFill>
        <p:spPr>
          <a:xfrm>
            <a:off x="1356353" y="1268760"/>
            <a:ext cx="6431293" cy="5068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764421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P1850 </a:t>
            </a:r>
            <a:r>
              <a:rPr lang="zh-CN" altLang="en-US" sz="4400" b="0" dirty="0">
                <a:solidFill>
                  <a:schemeClr val="bg1"/>
                </a:solidFill>
                <a:ea typeface="黑体" pitchFamily="2" charset="-122"/>
                <a:hlinkClick r:id="rId3"/>
              </a:rPr>
              <a:t>换教室</a:t>
            </a:r>
            <a:endParaRPr lang="zh-CN" altLang="en-US" sz="4400" b="0" dirty="0">
              <a:solidFill>
                <a:schemeClr val="bg1"/>
              </a:solidFill>
              <a:ea typeface="黑体" pitchFamily="2" charset="-122"/>
            </a:endParaRPr>
          </a:p>
        </p:txBody>
      </p:sp>
      <mc:AlternateContent xmlns:mc="http://schemas.openxmlformats.org/markup-compatibility/2006">
        <mc:Choice xmlns:a14="http://schemas.microsoft.com/office/drawing/2010/main" Requires="a14">
          <p:sp>
            <p:nvSpPr>
              <p:cNvPr id="9" name="TextBox 12"/>
              <p:cNvSpPr txBox="1">
                <a:spLocks noChangeArrowheads="1"/>
              </p:cNvSpPr>
              <p:nvPr/>
            </p:nvSpPr>
            <p:spPr bwMode="auto">
              <a:xfrm>
                <a:off x="760973" y="1340768"/>
                <a:ext cx="7622053" cy="4575548"/>
              </a:xfrm>
              <a:prstGeom prst="rect">
                <a:avLst/>
              </a:prstGeom>
              <a:noFill/>
              <a:ln w="9525">
                <a:noFill/>
                <a:miter lim="800000"/>
                <a:headEnd/>
                <a:tailEnd/>
              </a:ln>
            </p:spPr>
            <p:txBody>
              <a:bodyPr wrap="square">
                <a:spAutoFit/>
              </a:bodyPr>
              <a:lstStyle/>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如果不换教室，那么消耗的体力很好计算，累加就可以了。如果申请了换教室，那么教室之间的路线就会有很多种了，题目就是要我们求最小体力的数学期望。那么我们可以用</a:t>
                </a:r>
                <a14:m>
                  <m:oMath xmlns:m="http://schemas.openxmlformats.org/officeDocument/2006/math">
                    <m:r>
                      <m:rPr>
                        <m:sty m:val="p"/>
                      </m:rPr>
                      <a:rPr lang="en-US" altLang="zh-CN" sz="2200" i="0" dirty="0" smtClean="0">
                        <a:solidFill>
                          <a:srgbClr val="0070C0"/>
                        </a:solidFill>
                        <a:latin typeface="Cambria Math" panose="02040503050406030204" pitchFamily="18" charset="0"/>
                      </a:rPr>
                      <m:t>Floyd</m:t>
                    </m:r>
                  </m:oMath>
                </a14:m>
                <a:r>
                  <a:rPr lang="zh-CN" altLang="en-US" sz="2200" dirty="0">
                    <a:solidFill>
                      <a:srgbClr val="0070C0"/>
                    </a:solidFill>
                    <a:latin typeface="Cambria Math" panose="02040503050406030204" pitchFamily="18" charset="0"/>
                  </a:rPr>
                  <a:t>算法先求出任意两个教室</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latin typeface="Cambria Math" panose="02040503050406030204" pitchFamily="18" charset="0"/>
                  </a:rPr>
                  <a:t>和</a:t>
                </a:r>
                <a14:m>
                  <m:oMath xmlns:m="http://schemas.openxmlformats.org/officeDocument/2006/math">
                    <m:r>
                      <a:rPr lang="en-US" altLang="zh-CN" sz="2200" i="1" dirty="0" smtClean="0">
                        <a:solidFill>
                          <a:srgbClr val="0070C0"/>
                        </a:solidFill>
                        <a:latin typeface="Cambria Math" panose="02040503050406030204" pitchFamily="18" charset="0"/>
                      </a:rPr>
                      <m:t>𝑗</m:t>
                    </m:r>
                  </m:oMath>
                </a14:m>
                <a:r>
                  <a:rPr lang="zh-CN" altLang="en-US" sz="2200" dirty="0">
                    <a:solidFill>
                      <a:srgbClr val="0070C0"/>
                    </a:solidFill>
                    <a:latin typeface="Cambria Math" panose="02040503050406030204" pitchFamily="18" charset="0"/>
                  </a:rPr>
                  <a:t>之间消耗的最小体力值</a:t>
                </a:r>
                <a14:m>
                  <m:oMath xmlns:m="http://schemas.openxmlformats.org/officeDocument/2006/math">
                    <m:r>
                      <m:rPr>
                        <m:sty m:val="p"/>
                      </m:rPr>
                      <a:rPr lang="en-US" altLang="zh-CN" sz="2200" i="0" dirty="0" smtClean="0">
                        <a:solidFill>
                          <a:srgbClr val="0070C0"/>
                        </a:solidFill>
                        <a:latin typeface="Cambria Math" panose="02040503050406030204" pitchFamily="18" charset="0"/>
                      </a:rPr>
                      <m:t>dis</m:t>
                    </m:r>
                    <m:r>
                      <a:rPr lang="en-US" altLang="zh-CN" sz="2200" i="0" dirty="0" smtClean="0">
                        <a:solidFill>
                          <a:srgbClr val="0070C0"/>
                        </a:solidFill>
                        <a:latin typeface="Cambria Math" panose="02040503050406030204" pitchFamily="18" charset="0"/>
                      </a:rPr>
                      <m:t>[</m:t>
                    </m:r>
                    <m:r>
                      <m:rPr>
                        <m:sty m:val="p"/>
                      </m:rPr>
                      <a:rPr lang="en-US" altLang="zh-CN" sz="2200" i="0" dirty="0" err="1">
                        <a:solidFill>
                          <a:srgbClr val="0070C0"/>
                        </a:solidFill>
                        <a:latin typeface="Cambria Math" panose="02040503050406030204" pitchFamily="18" charset="0"/>
                      </a:rPr>
                      <m:t>i</m:t>
                    </m:r>
                    <m:r>
                      <a:rPr lang="en-US" altLang="zh-CN" sz="2200" i="0" dirty="0">
                        <a:solidFill>
                          <a:srgbClr val="0070C0"/>
                        </a:solidFill>
                        <a:latin typeface="Cambria Math" panose="02040503050406030204" pitchFamily="18" charset="0"/>
                      </a:rPr>
                      <m:t>][</m:t>
                    </m:r>
                    <m:r>
                      <m:rPr>
                        <m:sty m:val="p"/>
                      </m:rPr>
                      <a:rPr lang="en-US" altLang="zh-CN" sz="2200" i="0" dirty="0">
                        <a:solidFill>
                          <a:srgbClr val="0070C0"/>
                        </a:solidFill>
                        <a:latin typeface="Cambria Math" panose="02040503050406030204" pitchFamily="18" charset="0"/>
                      </a:rPr>
                      <m:t>j</m:t>
                    </m:r>
                    <m:r>
                      <a:rPr lang="en-US" altLang="zh-CN" sz="2200" i="0" dirty="0">
                        <a:solidFill>
                          <a:srgbClr val="0070C0"/>
                        </a:solidFill>
                        <a:latin typeface="Cambria Math" panose="02040503050406030204" pitchFamily="18" charset="0"/>
                      </a:rPr>
                      <m:t>]</m:t>
                    </m:r>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不妨设状态</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𝒋</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Sub>
                  </m:oMath>
                </a14:m>
                <a:r>
                  <a:rPr lang="zh-CN" altLang="en-US" sz="2200" b="1" dirty="0">
                    <a:solidFill>
                      <a:srgbClr val="0070C0"/>
                    </a:solidFill>
                    <a:latin typeface="Cambria Math" panose="02040503050406030204" pitchFamily="18" charset="0"/>
                  </a:rPr>
                  <a:t>表示第</a:t>
                </a:r>
                <a14:m>
                  <m:oMath xmlns:m="http://schemas.openxmlformats.org/officeDocument/2006/math">
                    <m:r>
                      <a:rPr lang="en-US" altLang="zh-CN" sz="2200" b="1" i="1" dirty="0" smtClean="0">
                        <a:solidFill>
                          <a:srgbClr val="0070C0"/>
                        </a:solidFill>
                        <a:latin typeface="Cambria Math" panose="02040503050406030204" pitchFamily="18" charset="0"/>
                      </a:rPr>
                      <m:t>𝒊</m:t>
                    </m:r>
                  </m:oMath>
                </a14:m>
                <a:r>
                  <a:rPr lang="zh-CN" altLang="en-US" sz="2200" b="1" dirty="0">
                    <a:solidFill>
                      <a:srgbClr val="0070C0"/>
                    </a:solidFill>
                    <a:latin typeface="Cambria Math" panose="02040503050406030204" pitchFamily="18" charset="0"/>
                  </a:rPr>
                  <a:t>个时间段不使用第</a:t>
                </a:r>
                <a14:m>
                  <m:oMath xmlns:m="http://schemas.openxmlformats.org/officeDocument/2006/math">
                    <m:r>
                      <a:rPr lang="en-US" altLang="zh-CN" sz="2200" b="1" i="1" dirty="0" smtClean="0">
                        <a:solidFill>
                          <a:srgbClr val="0070C0"/>
                        </a:solidFill>
                        <a:latin typeface="Cambria Math" panose="02040503050406030204" pitchFamily="18" charset="0"/>
                      </a:rPr>
                      <m:t>𝒋</m:t>
                    </m:r>
                  </m:oMath>
                </a14:m>
                <a:r>
                  <a:rPr lang="zh-CN" altLang="en-US" sz="2200" b="1" dirty="0">
                    <a:solidFill>
                      <a:srgbClr val="0070C0"/>
                    </a:solidFill>
                    <a:latin typeface="Cambria Math" panose="02040503050406030204" pitchFamily="18" charset="0"/>
                  </a:rPr>
                  <a:t>次申请时总共消耗的体力值，</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𝒋</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Sub>
                  </m:oMath>
                </a14:m>
                <a:r>
                  <a:rPr lang="zh-CN" altLang="en-US" sz="2200" b="1" dirty="0">
                    <a:solidFill>
                      <a:srgbClr val="0070C0"/>
                    </a:solidFill>
                    <a:latin typeface="Cambria Math" panose="02040503050406030204" pitchFamily="18" charset="0"/>
                  </a:rPr>
                  <a:t>表示第</a:t>
                </a:r>
                <a14:m>
                  <m:oMath xmlns:m="http://schemas.openxmlformats.org/officeDocument/2006/math">
                    <m:r>
                      <a:rPr lang="en-US" altLang="zh-CN" sz="2200" b="1" i="1" dirty="0" smtClean="0">
                        <a:solidFill>
                          <a:srgbClr val="0070C0"/>
                        </a:solidFill>
                        <a:latin typeface="Cambria Math" panose="02040503050406030204" pitchFamily="18" charset="0"/>
                      </a:rPr>
                      <m:t>𝒊</m:t>
                    </m:r>
                  </m:oMath>
                </a14:m>
                <a:r>
                  <a:rPr lang="zh-CN" altLang="en-US" sz="2200" b="1" dirty="0">
                    <a:solidFill>
                      <a:srgbClr val="0070C0"/>
                    </a:solidFill>
                    <a:latin typeface="Cambria Math" panose="02040503050406030204" pitchFamily="18" charset="0"/>
                  </a:rPr>
                  <a:t>个时间段使用第</a:t>
                </a:r>
                <a14:m>
                  <m:oMath xmlns:m="http://schemas.openxmlformats.org/officeDocument/2006/math">
                    <m:r>
                      <a:rPr lang="en-US" altLang="zh-CN" sz="2200" b="1" i="1" dirty="0" smtClean="0">
                        <a:solidFill>
                          <a:srgbClr val="0070C0"/>
                        </a:solidFill>
                        <a:latin typeface="Cambria Math" panose="02040503050406030204" pitchFamily="18" charset="0"/>
                      </a:rPr>
                      <m:t>𝒋</m:t>
                    </m:r>
                  </m:oMath>
                </a14:m>
                <a:r>
                  <a:rPr lang="zh-CN" altLang="en-US" sz="2200" b="1" dirty="0">
                    <a:solidFill>
                      <a:srgbClr val="0070C0"/>
                    </a:solidFill>
                    <a:latin typeface="Cambria Math" panose="02040503050406030204" pitchFamily="18" charset="0"/>
                  </a:rPr>
                  <a:t>次申请时总共消耗的体力值，（我们先假设只要申请就会成功换教室的情况，暂不考虑申请的成功概率）。</a:t>
                </a:r>
              </a:p>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我们令</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𝒔</m:t>
                        </m:r>
                      </m:e>
                      <m:sub>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𝒋</m:t>
                        </m:r>
                      </m:sub>
                    </m:sSub>
                  </m:oMath>
                </a14:m>
                <a:r>
                  <a:rPr lang="zh-CN" altLang="en-US" sz="2200" b="1" dirty="0">
                    <a:solidFill>
                      <a:srgbClr val="0070C0"/>
                    </a:solidFill>
                    <a:latin typeface="Cambria Math" panose="02040503050406030204" pitchFamily="18" charset="0"/>
                  </a:rPr>
                  <a:t>为前</a:t>
                </a:r>
                <a14:m>
                  <m:oMath xmlns:m="http://schemas.openxmlformats.org/officeDocument/2006/math">
                    <m:r>
                      <a:rPr lang="en-US" altLang="zh-CN" sz="2200" b="1" i="1" dirty="0" smtClean="0">
                        <a:solidFill>
                          <a:srgbClr val="0070C0"/>
                        </a:solidFill>
                        <a:latin typeface="Cambria Math" panose="02040503050406030204" pitchFamily="18" charset="0"/>
                      </a:rPr>
                      <m:t>𝒊</m:t>
                    </m:r>
                  </m:oMath>
                </a14:m>
                <a:r>
                  <a:rPr lang="zh-CN" altLang="en-US" sz="2200" b="1" dirty="0">
                    <a:solidFill>
                      <a:srgbClr val="0070C0"/>
                    </a:solidFill>
                    <a:latin typeface="Cambria Math" panose="02040503050406030204" pitchFamily="18" charset="0"/>
                  </a:rPr>
                  <a:t>个阶段使用</a:t>
                </a:r>
                <a14:m>
                  <m:oMath xmlns:m="http://schemas.openxmlformats.org/officeDocument/2006/math">
                    <m:r>
                      <a:rPr lang="en-US" altLang="zh-CN" sz="2200" b="1" i="1" dirty="0" smtClean="0">
                        <a:solidFill>
                          <a:srgbClr val="0070C0"/>
                        </a:solidFill>
                        <a:latin typeface="Cambria Math" panose="02040503050406030204" pitchFamily="18" charset="0"/>
                      </a:rPr>
                      <m:t>𝒋</m:t>
                    </m:r>
                  </m:oMath>
                </a14:m>
                <a:r>
                  <a:rPr lang="zh-CN" altLang="en-US" sz="2200" b="1" dirty="0">
                    <a:solidFill>
                      <a:srgbClr val="0070C0"/>
                    </a:solidFill>
                    <a:latin typeface="Cambria Math" panose="02040503050406030204" pitchFamily="18" charset="0"/>
                  </a:rPr>
                  <a:t>次申请时所获得的最小体力消耗值，那么有</a:t>
                </a:r>
                <a14:m>
                  <m:oMath xmlns:m="http://schemas.openxmlformats.org/officeDocument/2006/math">
                    <m:sSub>
                      <m:sSubPr>
                        <m:ctrlPr>
                          <a:rPr lang="en-US"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𝒔</m:t>
                        </m:r>
                      </m:e>
                      <m:sub>
                        <m: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𝒋</m:t>
                        </m:r>
                      </m:sub>
                    </m:sSub>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𝒎𝒊𝒏</m:t>
                    </m:r>
                    <m:d>
                      <m:dPr>
                        <m:ctrlPr>
                          <a:rPr lang="en-US" altLang="zh-CN" sz="2200" b="1" i="1" smtClean="0">
                            <a:solidFill>
                              <a:srgbClr val="0070C0"/>
                            </a:solidFill>
                            <a:latin typeface="Cambria Math" panose="02040503050406030204" pitchFamily="18" charset="0"/>
                          </a:rPr>
                        </m:ctrlPr>
                      </m:dPr>
                      <m:e>
                        <m:sSub>
                          <m:sSubPr>
                            <m:ctrlPr>
                              <a:rPr lang="en-US" altLang="zh-CN" sz="2200" i="1">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𝒋</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𝟎</m:t>
                            </m:r>
                          </m:sub>
                        </m:sSub>
                        <m:r>
                          <a:rPr lang="en-US" altLang="zh-CN" sz="2200" b="1" i="1" smtClean="0">
                            <a:solidFill>
                              <a:srgbClr val="0070C0"/>
                            </a:solidFill>
                            <a:latin typeface="Cambria Math" panose="02040503050406030204" pitchFamily="18" charset="0"/>
                          </a:rPr>
                          <m:t>,</m:t>
                        </m:r>
                        <m:sSub>
                          <m:sSubPr>
                            <m:ctrlPr>
                              <a:rPr lang="en-US" altLang="zh-CN" sz="2200" i="1">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𝒋</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𝟏</m:t>
                            </m:r>
                          </m:sub>
                        </m:sSub>
                      </m:e>
                    </m:d>
                  </m:oMath>
                </a14:m>
                <a:r>
                  <a:rPr lang="zh-CN" altLang="en-US" sz="2200" b="1" dirty="0">
                    <a:solidFill>
                      <a:srgbClr val="0070C0"/>
                    </a:solidFill>
                    <a:latin typeface="Cambria Math" panose="02040503050406030204" pitchFamily="18" charset="0"/>
                  </a:rPr>
                  <a:t>。</a:t>
                </a:r>
                <a:endParaRPr lang="en-US" altLang="zh-CN" sz="2200" b="1" dirty="0">
                  <a:solidFill>
                    <a:srgbClr val="0070C0"/>
                  </a:solidFill>
                  <a:latin typeface="Cambria Math" panose="02040503050406030204" pitchFamily="18" charset="0"/>
                </a:endParaRPr>
              </a:p>
              <a:p>
                <a:pPr algn="just">
                  <a:spcBef>
                    <a:spcPct val="20000"/>
                  </a:spcBef>
                </a:pPr>
                <a:r>
                  <a:rPr lang="zh-CN" altLang="en-US" sz="2200" b="1" dirty="0">
                    <a:solidFill>
                      <a:srgbClr val="0070C0"/>
                    </a:solidFill>
                    <a:latin typeface="Cambria Math" panose="02040503050406030204" pitchFamily="18" charset="0"/>
                  </a:rPr>
                  <a:t> </a:t>
                </a: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令</a:t>
                </a:r>
                <a14:m>
                  <m:oMath xmlns:m="http://schemas.openxmlformats.org/officeDocument/2006/math">
                    <m:r>
                      <a:rPr lang="en-US" altLang="zh-CN" sz="2200" i="1" dirty="0" smtClean="0">
                        <a:solidFill>
                          <a:srgbClr val="0070C0"/>
                        </a:solidFill>
                        <a:latin typeface="Cambria Math" panose="02040503050406030204" pitchFamily="18" charset="0"/>
                      </a:rPr>
                      <m:t>𝑎𝑛𝑠</m:t>
                    </m:r>
                    <m:r>
                      <a:rPr lang="en-US" altLang="zh-CN" sz="2200" b="1" i="1" dirty="0" smtClean="0">
                        <a:solidFill>
                          <a:srgbClr val="0070C0"/>
                        </a:solidFill>
                        <a:latin typeface="Cambria Math" panose="02040503050406030204" pitchFamily="18" charset="0"/>
                      </a:rPr>
                      <m:t>=</m:t>
                    </m:r>
                    <m:func>
                      <m:funcPr>
                        <m:ctrlPr>
                          <a:rPr lang="en-US" altLang="zh-CN" sz="2200" b="1" i="1" dirty="0" smtClean="0">
                            <a:solidFill>
                              <a:srgbClr val="0070C0"/>
                            </a:solidFill>
                            <a:latin typeface="Cambria Math" panose="02040503050406030204" pitchFamily="18" charset="0"/>
                          </a:rPr>
                        </m:ctrlPr>
                      </m:funcPr>
                      <m:fName>
                        <m:r>
                          <m:rPr>
                            <m:sty m:val="p"/>
                          </m:rPr>
                          <a:rPr lang="en-US" altLang="zh-CN" sz="2200" b="0" i="0" dirty="0" smtClean="0">
                            <a:solidFill>
                              <a:srgbClr val="0070C0"/>
                            </a:solidFill>
                            <a:latin typeface="Cambria Math" panose="02040503050406030204" pitchFamily="18" charset="0"/>
                          </a:rPr>
                          <m:t>min</m:t>
                        </m:r>
                      </m:fName>
                      <m:e>
                        <m:d>
                          <m:dPr>
                            <m:ctrlPr>
                              <a:rPr lang="en-US" altLang="zh-CN" sz="2200" b="1" i="1" dirty="0" smtClean="0">
                                <a:solidFill>
                                  <a:srgbClr val="0070C0"/>
                                </a:solidFill>
                                <a:latin typeface="Cambria Math" panose="02040503050406030204" pitchFamily="18" charset="0"/>
                              </a:rPr>
                            </m:ctrlPr>
                          </m:dPr>
                          <m:e>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𝒔</m:t>
                                </m:r>
                              </m:e>
                              <m:sub>
                                <m:r>
                                  <a:rPr lang="en-US" altLang="zh-CN" sz="2200" b="1" i="1" dirty="0" smtClean="0">
                                    <a:solidFill>
                                      <a:srgbClr val="0070C0"/>
                                    </a:solidFill>
                                    <a:latin typeface="Cambria Math" panose="02040503050406030204" pitchFamily="18" charset="0"/>
                                  </a:rPr>
                                  <m:t>𝒏</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𝟎</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𝒔</m:t>
                                </m:r>
                              </m:e>
                              <m:sub>
                                <m:r>
                                  <a:rPr lang="en-US" altLang="zh-CN" sz="2200" b="1" i="1" dirty="0" smtClean="0">
                                    <a:solidFill>
                                      <a:srgbClr val="0070C0"/>
                                    </a:solidFill>
                                    <a:latin typeface="Cambria Math" panose="02040503050406030204" pitchFamily="18" charset="0"/>
                                  </a:rPr>
                                  <m:t>𝒏</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b>
                            </m:sSub>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ea typeface="Cambria Math" panose="02040503050406030204" pitchFamily="18" charset="0"/>
                                  </a:rPr>
                                </m:ctrlPr>
                              </m:sSubPr>
                              <m:e>
                                <m:r>
                                  <a:rPr lang="en-US" altLang="zh-CN" sz="2200" b="1" i="1" dirty="0" smtClean="0">
                                    <a:solidFill>
                                      <a:srgbClr val="0070C0"/>
                                    </a:solidFill>
                                    <a:latin typeface="Cambria Math" panose="02040503050406030204" pitchFamily="18" charset="0"/>
                                    <a:ea typeface="Cambria Math" panose="02040503050406030204" pitchFamily="18" charset="0"/>
                                  </a:rPr>
                                  <m:t>𝒔</m:t>
                                </m:r>
                              </m:e>
                              <m:sub>
                                <m:r>
                                  <a:rPr lang="en-US" altLang="zh-CN" sz="2200" b="1" i="1" dirty="0" smtClean="0">
                                    <a:solidFill>
                                      <a:srgbClr val="0070C0"/>
                                    </a:solidFill>
                                    <a:latin typeface="Cambria Math" panose="02040503050406030204" pitchFamily="18" charset="0"/>
                                    <a:ea typeface="Cambria Math" panose="02040503050406030204" pitchFamily="18" charset="0"/>
                                  </a:rPr>
                                  <m:t>𝒏</m:t>
                                </m:r>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𝒎</m:t>
                                </m:r>
                              </m:sub>
                            </m:sSub>
                          </m:e>
                        </m:d>
                      </m:e>
                    </m:func>
                  </m:oMath>
                </a14:m>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，则</a:t>
                </a:r>
                <a14:m>
                  <m:oMath xmlns:m="http://schemas.openxmlformats.org/officeDocument/2006/math">
                    <m:r>
                      <a:rPr lang="en-US" altLang="zh-CN" sz="2200" b="1" i="1" dirty="0" smtClean="0">
                        <a:solidFill>
                          <a:srgbClr val="0070C0"/>
                        </a:solidFill>
                        <a:latin typeface="Cambria Math" panose="02040503050406030204" pitchFamily="18" charset="0"/>
                      </a:rPr>
                      <m:t>𝒂𝒏𝒔</m:t>
                    </m:r>
                  </m:oMath>
                </a14:m>
                <a:r>
                  <a:rPr lang="zh-CN" altLang="en-US" sz="2200" b="1" dirty="0">
                    <a:solidFill>
                      <a:srgbClr val="0070C0"/>
                    </a:solidFill>
                    <a:latin typeface="Cambria Math" panose="02040503050406030204" pitchFamily="18" charset="0"/>
                  </a:rPr>
                  <a:t>即为答案。</a:t>
                </a:r>
              </a:p>
            </p:txBody>
          </p:sp>
        </mc:Choice>
        <mc:Fallback>
          <p:sp>
            <p:nvSpPr>
              <p:cNvPr id="9" name="TextBox 12"/>
              <p:cNvSpPr txBox="1">
                <a:spLocks noRot="1" noChangeAspect="1" noMove="1" noResize="1" noEditPoints="1" noAdjustHandles="1" noChangeArrowheads="1" noChangeShapeType="1" noTextEdit="1"/>
              </p:cNvSpPr>
              <p:nvPr/>
            </p:nvSpPr>
            <p:spPr bwMode="auto">
              <a:xfrm>
                <a:off x="760973" y="1340768"/>
                <a:ext cx="7622053" cy="4575548"/>
              </a:xfrm>
              <a:prstGeom prst="rect">
                <a:avLst/>
              </a:prstGeom>
              <a:blipFill>
                <a:blip r:embed="rId4"/>
                <a:stretch>
                  <a:fillRect l="-1040" t="-1332" r="-1040" b="-666"/>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542331139"/>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P1850 </a:t>
            </a:r>
            <a:r>
              <a:rPr lang="zh-CN" altLang="en-US" sz="4400" b="0" dirty="0">
                <a:solidFill>
                  <a:schemeClr val="bg1"/>
                </a:solidFill>
                <a:ea typeface="黑体" pitchFamily="2" charset="-122"/>
                <a:hlinkClick r:id="rId3"/>
              </a:rPr>
              <a:t>换教室</a:t>
            </a:r>
            <a:endParaRPr lang="zh-CN" altLang="en-US" sz="4400" b="0" dirty="0">
              <a:solidFill>
                <a:schemeClr val="bg1"/>
              </a:solidFill>
              <a:ea typeface="黑体" pitchFamily="2" charset="-122"/>
            </a:endParaRPr>
          </a:p>
        </p:txBody>
      </p:sp>
      <mc:AlternateContent xmlns:mc="http://schemas.openxmlformats.org/markup-compatibility/2006">
        <mc:Choice xmlns:a14="http://schemas.microsoft.com/office/drawing/2010/main" Requires="a14">
          <p:sp>
            <p:nvSpPr>
              <p:cNvPr id="9" name="TextBox 12"/>
              <p:cNvSpPr txBox="1">
                <a:spLocks noChangeArrowheads="1"/>
              </p:cNvSpPr>
              <p:nvPr/>
            </p:nvSpPr>
            <p:spPr bwMode="auto">
              <a:xfrm>
                <a:off x="760973" y="1340768"/>
                <a:ext cx="7622053" cy="5049780"/>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设</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𝒄</m:t>
                        </m:r>
                      </m:e>
                      <m:sub>
                        <m:r>
                          <a:rPr lang="en-US" altLang="zh-CN" sz="2200" b="1" i="1" smtClean="0">
                            <a:solidFill>
                              <a:srgbClr val="0070C0"/>
                            </a:solidFill>
                            <a:latin typeface="Cambria Math" panose="02040503050406030204" pitchFamily="18" charset="0"/>
                          </a:rPr>
                          <m:t>𝒊</m:t>
                        </m:r>
                      </m:sub>
                    </m:sSub>
                  </m:oMath>
                </a14:m>
                <a:r>
                  <a:rPr lang="zh-CN" altLang="en-US" sz="2200" dirty="0">
                    <a:solidFill>
                      <a:srgbClr val="0070C0"/>
                    </a:solidFill>
                    <a:latin typeface="Cambria Math" panose="02040503050406030204" pitchFamily="18" charset="0"/>
                  </a:rPr>
                  <a:t>为第</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latin typeface="Cambria Math" panose="02040503050406030204" pitchFamily="18" charset="0"/>
                  </a:rPr>
                  <a:t>时间段原教室编号，</a:t>
                </a:r>
                <a14:m>
                  <m:oMath xmlns:m="http://schemas.openxmlformats.org/officeDocument/2006/math">
                    <m:sSub>
                      <m:sSubPr>
                        <m:ctrlPr>
                          <a:rPr lang="en-US" altLang="zh-CN" sz="2200"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𝑑</m:t>
                        </m:r>
                      </m:e>
                      <m:sub>
                        <m:r>
                          <a:rPr lang="en-US" altLang="zh-CN" sz="2200" i="1" dirty="0" smtClean="0">
                            <a:solidFill>
                              <a:srgbClr val="0070C0"/>
                            </a:solidFill>
                            <a:latin typeface="Cambria Math" panose="02040503050406030204" pitchFamily="18" charset="0"/>
                          </a:rPr>
                          <m:t>𝑖</m:t>
                        </m:r>
                      </m:sub>
                    </m:sSub>
                  </m:oMath>
                </a14:m>
                <a:r>
                  <a:rPr lang="zh-CN" altLang="en-US" sz="2200" dirty="0">
                    <a:solidFill>
                      <a:srgbClr val="0070C0"/>
                    </a:solidFill>
                    <a:latin typeface="Cambria Math" panose="02040503050406030204" pitchFamily="18" charset="0"/>
                  </a:rPr>
                  <a:t>为第</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latin typeface="Cambria Math" panose="02040503050406030204" pitchFamily="18" charset="0"/>
                  </a:rPr>
                  <a:t>时间段更换后的教室编号，如果第</a:t>
                </a:r>
                <a14:m>
                  <m:oMath xmlns:m="http://schemas.openxmlformats.org/officeDocument/2006/math">
                    <m:r>
                      <a:rPr lang="en-US" altLang="zh-CN" sz="2200" i="1" dirty="0" smtClean="0">
                        <a:solidFill>
                          <a:srgbClr val="0070C0"/>
                        </a:solidFill>
                        <a:latin typeface="Cambria Math" panose="02040503050406030204" pitchFamily="18" charset="0"/>
                      </a:rPr>
                      <m:t>𝑖</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个时间段不使用第</a:t>
                </a:r>
                <a14:m>
                  <m:oMath xmlns:m="http://schemas.openxmlformats.org/officeDocument/2006/math">
                    <m:r>
                      <a:rPr lang="en-US" altLang="zh-CN" sz="2200" i="1" dirty="0" smtClean="0">
                        <a:solidFill>
                          <a:srgbClr val="0070C0"/>
                        </a:solidFill>
                        <a:latin typeface="Cambria Math" panose="02040503050406030204" pitchFamily="18" charset="0"/>
                      </a:rPr>
                      <m:t>𝑗</m:t>
                    </m:r>
                  </m:oMath>
                </a14:m>
                <a:r>
                  <a:rPr lang="zh-CN" altLang="en-US" sz="2200" dirty="0">
                    <a:solidFill>
                      <a:srgbClr val="0070C0"/>
                    </a:solidFill>
                    <a:latin typeface="Cambria Math" panose="02040503050406030204" pitchFamily="18" charset="0"/>
                  </a:rPr>
                  <a:t>次申请，此时的体力值为</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𝑡</m:t>
                        </m:r>
                      </m:e>
                      <m:sub>
                        <m:r>
                          <a:rPr lang="en-US" altLang="zh-CN" sz="2200" b="1" i="1" dirty="0" smtClean="0">
                            <a:solidFill>
                              <a:srgbClr val="0070C0"/>
                            </a:solidFill>
                            <a:latin typeface="Cambria Math" panose="02040503050406030204" pitchFamily="18" charset="0"/>
                          </a:rPr>
                          <m:t>𝟏</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𝒇</m:t>
                        </m:r>
                      </m:e>
                      <m:sub>
                        <m:r>
                          <a:rPr lang="en-US" altLang="zh-CN" sz="2200" b="1" i="1" dirty="0" smtClean="0">
                            <a:solidFill>
                              <a:srgbClr val="0070C0"/>
                            </a:solidFill>
                            <a:latin typeface="Cambria Math" panose="02040503050406030204" pitchFamily="18" charset="0"/>
                          </a:rPr>
                          <m:t>𝒊</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𝒋</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𝟎</m:t>
                        </m:r>
                      </m:sub>
                    </m:sSub>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𝒅𝒊𝒔</m:t>
                    </m:r>
                    <m:d>
                      <m:dPr>
                        <m:begChr m:val="["/>
                        <m:endChr m:val="]"/>
                        <m:ctrlPr>
                          <a:rPr lang="en-US" altLang="zh-CN" sz="2200" b="1" i="1" dirty="0" smtClean="0">
                            <a:solidFill>
                              <a:srgbClr val="0070C0"/>
                            </a:solidFill>
                            <a:latin typeface="Cambria Math" panose="02040503050406030204" pitchFamily="18" charset="0"/>
                          </a:rPr>
                        </m:ctrlPr>
                      </m:dPr>
                      <m:e>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𝒄</m:t>
                            </m:r>
                          </m:e>
                          <m:sub>
                            <m:r>
                              <a:rPr lang="en-US" altLang="zh-CN" sz="2200" b="1" i="1" dirty="0" smtClean="0">
                                <a:solidFill>
                                  <a:srgbClr val="0070C0"/>
                                </a:solidFill>
                                <a:latin typeface="Cambria Math" panose="02040503050406030204" pitchFamily="18" charset="0"/>
                              </a:rPr>
                              <m:t>𝒊</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b>
                        </m:sSub>
                      </m:e>
                    </m:d>
                    <m:d>
                      <m:dPr>
                        <m:begChr m:val="["/>
                        <m:endChr m:val="]"/>
                        <m:ctrlPr>
                          <a:rPr lang="en-US" altLang="zh-CN" sz="2200" b="1" i="1" dirty="0" smtClean="0">
                            <a:solidFill>
                              <a:srgbClr val="0070C0"/>
                            </a:solidFill>
                            <a:latin typeface="Cambria Math" panose="02040503050406030204" pitchFamily="18" charset="0"/>
                          </a:rPr>
                        </m:ctrlPr>
                      </m:dPr>
                      <m:e>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𝒄</m:t>
                            </m:r>
                          </m:e>
                          <m:sub>
                            <m:r>
                              <a:rPr lang="en-US" altLang="zh-CN" sz="2200" b="1" i="1" dirty="0" smtClean="0">
                                <a:solidFill>
                                  <a:srgbClr val="0070C0"/>
                                </a:solidFill>
                                <a:latin typeface="Cambria Math" panose="02040503050406030204" pitchFamily="18" charset="0"/>
                              </a:rPr>
                              <m:t>𝒊</m:t>
                            </m:r>
                          </m:sub>
                        </m:sSub>
                      </m:e>
                    </m:d>
                  </m:oMath>
                </a14:m>
                <a:r>
                  <a:rPr lang="zh-CN" altLang="en-US" sz="2200" dirty="0">
                    <a:solidFill>
                      <a:srgbClr val="0070C0"/>
                    </a:solidFill>
                    <a:latin typeface="Cambria Math" panose="02040503050406030204" pitchFamily="18" charset="0"/>
                  </a:rPr>
                  <a:t>。如果第</a:t>
                </a:r>
                <a14:m>
                  <m:oMath xmlns:m="http://schemas.openxmlformats.org/officeDocument/2006/math">
                    <m:r>
                      <a:rPr lang="en-US" altLang="zh-CN" sz="2200" i="1" dirty="0" smtClean="0">
                        <a:solidFill>
                          <a:srgbClr val="0070C0"/>
                        </a:solidFill>
                        <a:latin typeface="Cambria Math" panose="02040503050406030204" pitchFamily="18" charset="0"/>
                      </a:rPr>
                      <m:t>𝑖</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个时间段使用第</a:t>
                </a:r>
                <a14:m>
                  <m:oMath xmlns:m="http://schemas.openxmlformats.org/officeDocument/2006/math">
                    <m:r>
                      <a:rPr lang="en-US" altLang="zh-CN" sz="2200" i="1" dirty="0" smtClean="0">
                        <a:solidFill>
                          <a:srgbClr val="0070C0"/>
                        </a:solidFill>
                        <a:latin typeface="Cambria Math" panose="02040503050406030204" pitchFamily="18" charset="0"/>
                      </a:rPr>
                      <m:t>𝑗</m:t>
                    </m:r>
                  </m:oMath>
                </a14:m>
                <a:r>
                  <a:rPr lang="zh-CN" altLang="en-US" sz="2200" dirty="0">
                    <a:solidFill>
                      <a:srgbClr val="0070C0"/>
                    </a:solidFill>
                    <a:latin typeface="Cambria Math" panose="02040503050406030204" pitchFamily="18" charset="0"/>
                  </a:rPr>
                  <a:t>次申请，此时的体力值为</a:t>
                </a:r>
                <a14:m>
                  <m:oMath xmlns:m="http://schemas.openxmlformats.org/officeDocument/2006/math">
                    <m:sSub>
                      <m:sSubPr>
                        <m:ctrlPr>
                          <a:rPr lang="en-US" altLang="zh-CN" sz="2200"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𝑡</m:t>
                        </m:r>
                      </m:e>
                      <m:sub>
                        <m:r>
                          <a:rPr lang="en-US" altLang="zh-CN" sz="2200" b="1" i="1" dirty="0" smtClean="0">
                            <a:solidFill>
                              <a:srgbClr val="0070C0"/>
                            </a:solidFill>
                            <a:latin typeface="Cambria Math" panose="02040503050406030204" pitchFamily="18" charset="0"/>
                          </a:rPr>
                          <m:t>𝟐</m:t>
                        </m:r>
                      </m:sub>
                    </m:sSub>
                    <m:r>
                      <a:rPr lang="en-US" altLang="zh-CN" sz="2200" i="1" dirty="0">
                        <a:solidFill>
                          <a:srgbClr val="0070C0"/>
                        </a:solidFill>
                        <a:latin typeface="Cambria Math" panose="02040503050406030204" pitchFamily="18" charset="0"/>
                      </a:rPr>
                      <m:t>=</m:t>
                    </m:r>
                    <m:sSub>
                      <m:sSubPr>
                        <m:ctrlPr>
                          <a:rPr lang="en-US" altLang="zh-CN" sz="2200"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𝒇</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𝒋</m:t>
                        </m:r>
                        <m:r>
                          <a:rPr lang="en-US" altLang="zh-CN" sz="2200" i="1" dirty="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b>
                    </m:sSub>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𝒅𝒊𝒔</m:t>
                    </m:r>
                    <m:d>
                      <m:dPr>
                        <m:begChr m:val="["/>
                        <m:endChr m:val="]"/>
                        <m:ctrlPr>
                          <a:rPr lang="en-US" altLang="zh-CN" sz="2200" i="1" dirty="0">
                            <a:solidFill>
                              <a:srgbClr val="0070C0"/>
                            </a:solidFill>
                            <a:latin typeface="Cambria Math" panose="02040503050406030204" pitchFamily="18" charset="0"/>
                          </a:rPr>
                        </m:ctrlPr>
                      </m:dPr>
                      <m:e>
                        <m:sSub>
                          <m:sSubPr>
                            <m:ctrlPr>
                              <a:rPr lang="en-US" altLang="zh-CN" sz="2200" i="1" dirty="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𝒅</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sub>
                        </m:sSub>
                      </m:e>
                    </m:d>
                    <m:d>
                      <m:dPr>
                        <m:begChr m:val="["/>
                        <m:endChr m:val="]"/>
                        <m:ctrlPr>
                          <a:rPr lang="en-US" altLang="zh-CN" sz="2200" i="1" dirty="0">
                            <a:solidFill>
                              <a:srgbClr val="0070C0"/>
                            </a:solidFill>
                            <a:latin typeface="Cambria Math" panose="02040503050406030204" pitchFamily="18" charset="0"/>
                          </a:rPr>
                        </m:ctrlPr>
                      </m:dPr>
                      <m:e>
                        <m:sSub>
                          <m:sSubPr>
                            <m:ctrlPr>
                              <a:rPr lang="en-US" altLang="zh-CN" sz="2200"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𝒄</m:t>
                            </m:r>
                          </m:e>
                          <m:sub>
                            <m:r>
                              <a:rPr lang="en-US" altLang="zh-CN" sz="2200" i="1" dirty="0">
                                <a:solidFill>
                                  <a:srgbClr val="0070C0"/>
                                </a:solidFill>
                                <a:latin typeface="Cambria Math" panose="02040503050406030204" pitchFamily="18" charset="0"/>
                              </a:rPr>
                              <m:t>𝒊</m:t>
                            </m:r>
                          </m:sub>
                        </m:sSub>
                      </m:e>
                    </m:d>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所以</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𝑓</m:t>
                        </m:r>
                      </m:e>
                      <m:sub>
                        <m:r>
                          <a:rPr lang="en-US" altLang="zh-CN" sz="2200" b="1" i="1" dirty="0" smtClean="0">
                            <a:solidFill>
                              <a:srgbClr val="0070C0"/>
                            </a:solidFill>
                            <a:latin typeface="Cambria Math" panose="02040503050406030204" pitchFamily="18" charset="0"/>
                          </a:rPr>
                          <m:t>𝒊</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𝒋</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𝟎</m:t>
                        </m:r>
                      </m:sub>
                    </m:sSub>
                    <m:r>
                      <a:rPr lang="en-US" altLang="zh-CN" sz="2200" b="1" i="1" dirty="0" smtClean="0">
                        <a:solidFill>
                          <a:srgbClr val="0070C0"/>
                        </a:solidFill>
                        <a:latin typeface="Cambria Math" panose="02040503050406030204" pitchFamily="18" charset="0"/>
                      </a:rPr>
                      <m:t>=</m:t>
                    </m:r>
                    <m:func>
                      <m:funcPr>
                        <m:ctrlPr>
                          <a:rPr lang="en-US" altLang="zh-CN" sz="2200" b="1" i="0" dirty="0" smtClean="0">
                            <a:solidFill>
                              <a:srgbClr val="0070C0"/>
                            </a:solidFill>
                            <a:latin typeface="Cambria Math" panose="02040503050406030204" pitchFamily="18" charset="0"/>
                          </a:rPr>
                        </m:ctrlPr>
                      </m:funcPr>
                      <m:fName>
                        <m:r>
                          <m:rPr>
                            <m:sty m:val="p"/>
                          </m:rPr>
                          <a:rPr lang="en-US" altLang="zh-CN" sz="2200" b="0" i="0" dirty="0" smtClean="0">
                            <a:solidFill>
                              <a:srgbClr val="0070C0"/>
                            </a:solidFill>
                            <a:latin typeface="Cambria Math" panose="02040503050406030204" pitchFamily="18" charset="0"/>
                          </a:rPr>
                          <m:t>min</m:t>
                        </m:r>
                      </m:fName>
                      <m:e>
                        <m:d>
                          <m:dPr>
                            <m:ctrlPr>
                              <a:rPr lang="en-US" altLang="zh-CN" sz="2200" b="1" i="1" dirty="0" smtClean="0">
                                <a:solidFill>
                                  <a:srgbClr val="0070C0"/>
                                </a:solidFill>
                                <a:latin typeface="Cambria Math" panose="02040503050406030204" pitchFamily="18" charset="0"/>
                              </a:rPr>
                            </m:ctrlPr>
                          </m:dPr>
                          <m:e>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𝟏</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𝟐</m:t>
                                </m:r>
                              </m:sub>
                            </m:sSub>
                          </m:e>
                        </m:d>
                      </m:e>
                    </m:func>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同理，如果第</a:t>
                </a:r>
                <a14:m>
                  <m:oMath xmlns:m="http://schemas.openxmlformats.org/officeDocument/2006/math">
                    <m:r>
                      <a:rPr lang="en-US" altLang="zh-CN" sz="2200" b="1" i="1" dirty="0" smtClean="0">
                        <a:solidFill>
                          <a:srgbClr val="0070C0"/>
                        </a:solidFill>
                        <a:latin typeface="Cambria Math" panose="02040503050406030204" pitchFamily="18" charset="0"/>
                      </a:rPr>
                      <m:t>𝒊</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oMath>
                </a14:m>
                <a:r>
                  <a:rPr lang="zh-CN" altLang="en-US" sz="2200" b="1" dirty="0">
                    <a:solidFill>
                      <a:srgbClr val="0070C0"/>
                    </a:solidFill>
                    <a:latin typeface="Cambria Math" panose="02040503050406030204" pitchFamily="18" charset="0"/>
                  </a:rPr>
                  <a:t>个时间段时不使用第</a:t>
                </a:r>
                <a14:m>
                  <m:oMath xmlns:m="http://schemas.openxmlformats.org/officeDocument/2006/math">
                    <m:r>
                      <a:rPr lang="en-US" altLang="zh-CN" sz="2200" b="1" i="1" dirty="0" smtClean="0">
                        <a:solidFill>
                          <a:srgbClr val="0070C0"/>
                        </a:solidFill>
                        <a:latin typeface="Cambria Math" panose="02040503050406030204" pitchFamily="18" charset="0"/>
                      </a:rPr>
                      <m:t>𝒋</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oMath>
                </a14:m>
                <a:r>
                  <a:rPr lang="zh-CN" altLang="en-US" sz="2200" b="1" dirty="0">
                    <a:solidFill>
                      <a:srgbClr val="0070C0"/>
                    </a:solidFill>
                    <a:latin typeface="Cambria Math" panose="02040503050406030204" pitchFamily="18" charset="0"/>
                  </a:rPr>
                  <a:t>次</a:t>
                </a:r>
                <a:r>
                  <a:rPr lang="zh-CN" altLang="en-US" sz="2200" dirty="0">
                    <a:solidFill>
                      <a:srgbClr val="0070C0"/>
                    </a:solidFill>
                    <a:latin typeface="Cambria Math" panose="02040503050406030204" pitchFamily="18" charset="0"/>
                  </a:rPr>
                  <a:t>申请（因为第</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latin typeface="Cambria Math" panose="02040503050406030204" pitchFamily="18" charset="0"/>
                  </a:rPr>
                  <a:t>阶段使用第</a:t>
                </a:r>
                <a14:m>
                  <m:oMath xmlns:m="http://schemas.openxmlformats.org/officeDocument/2006/math">
                    <m:r>
                      <a:rPr lang="en-US" altLang="zh-CN" sz="2200" i="1" dirty="0" smtClean="0">
                        <a:solidFill>
                          <a:srgbClr val="0070C0"/>
                        </a:solidFill>
                        <a:latin typeface="Cambria Math" panose="02040503050406030204" pitchFamily="18" charset="0"/>
                      </a:rPr>
                      <m:t>𝑗</m:t>
                    </m:r>
                  </m:oMath>
                </a14:m>
                <a:r>
                  <a:rPr lang="zh-CN" altLang="en-US" sz="2200" dirty="0">
                    <a:solidFill>
                      <a:srgbClr val="0070C0"/>
                    </a:solidFill>
                    <a:latin typeface="Cambria Math" panose="02040503050406030204" pitchFamily="18" charset="0"/>
                  </a:rPr>
                  <a:t>次申请，所以第</a:t>
                </a:r>
                <a14:m>
                  <m:oMath xmlns:m="http://schemas.openxmlformats.org/officeDocument/2006/math">
                    <m:r>
                      <a:rPr lang="en-US" altLang="zh-CN" sz="2200" i="1" dirty="0" smtClean="0">
                        <a:solidFill>
                          <a:srgbClr val="0070C0"/>
                        </a:solidFill>
                        <a:latin typeface="Cambria Math" panose="02040503050406030204" pitchFamily="18" charset="0"/>
                      </a:rPr>
                      <m:t>𝑖</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阶段使用的是第</a:t>
                </a:r>
                <a14:m>
                  <m:oMath xmlns:m="http://schemas.openxmlformats.org/officeDocument/2006/math">
                    <m:r>
                      <a:rPr lang="en-US" altLang="zh-CN" sz="2200" i="1" dirty="0" smtClean="0">
                        <a:solidFill>
                          <a:srgbClr val="0070C0"/>
                        </a:solidFill>
                        <a:latin typeface="Cambria Math" panose="02040503050406030204" pitchFamily="18" charset="0"/>
                      </a:rPr>
                      <m:t>𝑗</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次申请），</a:t>
                </a:r>
                <a:r>
                  <a:rPr lang="zh-CN" altLang="en-US" sz="2200" b="1" dirty="0">
                    <a:solidFill>
                      <a:srgbClr val="0070C0"/>
                    </a:solidFill>
                    <a:latin typeface="Cambria Math" panose="02040503050406030204" pitchFamily="18" charset="0"/>
                  </a:rPr>
                  <a:t>此时体力值为</a:t>
                </a:r>
                <a14:m>
                  <m:oMath xmlns:m="http://schemas.openxmlformats.org/officeDocument/2006/math">
                    <m:sSub>
                      <m:sSubPr>
                        <m:ctrlPr>
                          <a:rPr lang="en-US" altLang="zh-CN" sz="2200"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𝑡</m:t>
                        </m:r>
                      </m:e>
                      <m:sub>
                        <m:r>
                          <a:rPr lang="en-US" altLang="zh-CN" sz="2200" b="1" i="1" dirty="0" smtClean="0">
                            <a:solidFill>
                              <a:srgbClr val="0070C0"/>
                            </a:solidFill>
                            <a:latin typeface="Cambria Math" panose="02040503050406030204" pitchFamily="18" charset="0"/>
                          </a:rPr>
                          <m:t>𝟑</m:t>
                        </m:r>
                      </m:sub>
                    </m:sSub>
                    <m:r>
                      <a:rPr lang="en-US" altLang="zh-CN" sz="2200" i="1" dirty="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𝒇</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r>
                          <a:rPr lang="en-US" altLang="zh-CN" sz="2200" i="1" dirty="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𝑗</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𝟎</m:t>
                        </m:r>
                      </m:sub>
                    </m:sSub>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𝒅𝒊𝒔</m:t>
                    </m:r>
                    <m:d>
                      <m:dPr>
                        <m:begChr m:val="["/>
                        <m:endChr m:val="]"/>
                        <m:ctrlPr>
                          <a:rPr lang="en-US" altLang="zh-CN" sz="2200" i="1" dirty="0">
                            <a:solidFill>
                              <a:srgbClr val="0070C0"/>
                            </a:solidFill>
                            <a:latin typeface="Cambria Math" panose="02040503050406030204" pitchFamily="18" charset="0"/>
                          </a:rPr>
                        </m:ctrlPr>
                      </m:dPr>
                      <m:e>
                        <m:sSub>
                          <m:sSubPr>
                            <m:ctrlPr>
                              <a:rPr lang="en-US" altLang="zh-CN" sz="2200"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𝒄</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sub>
                        </m:sSub>
                      </m:e>
                    </m:d>
                    <m:d>
                      <m:dPr>
                        <m:begChr m:val="["/>
                        <m:endChr m:val="]"/>
                        <m:ctrlPr>
                          <a:rPr lang="en-US" altLang="zh-CN" sz="2200" i="1" dirty="0">
                            <a:solidFill>
                              <a:srgbClr val="0070C0"/>
                            </a:solidFill>
                            <a:latin typeface="Cambria Math" panose="02040503050406030204" pitchFamily="18" charset="0"/>
                          </a:rPr>
                        </m:ctrlPr>
                      </m:dPr>
                      <m:e>
                        <m:sSub>
                          <m:sSubPr>
                            <m:ctrlPr>
                              <a:rPr lang="en-US" altLang="zh-CN" sz="2200"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𝒄</m:t>
                            </m:r>
                          </m:e>
                          <m:sub>
                            <m:r>
                              <a:rPr lang="en-US" altLang="zh-CN" sz="2200" i="1" dirty="0">
                                <a:solidFill>
                                  <a:srgbClr val="0070C0"/>
                                </a:solidFill>
                                <a:latin typeface="Cambria Math" panose="02040503050406030204" pitchFamily="18" charset="0"/>
                              </a:rPr>
                              <m:t>𝒊</m:t>
                            </m:r>
                          </m:sub>
                        </m:sSub>
                      </m:e>
                    </m:d>
                  </m:oMath>
                </a14:m>
                <a:r>
                  <a:rPr lang="zh-CN" altLang="en-US" sz="2200" dirty="0">
                    <a:solidFill>
                      <a:srgbClr val="0070C0"/>
                    </a:solidFill>
                    <a:latin typeface="Cambria Math" panose="02040503050406030204" pitchFamily="18" charset="0"/>
                  </a:rPr>
                  <a:t>。如果第</a:t>
                </a:r>
                <a14:m>
                  <m:oMath xmlns:m="http://schemas.openxmlformats.org/officeDocument/2006/math">
                    <m:r>
                      <a:rPr lang="en-US" altLang="zh-CN" sz="2200" i="1" dirty="0" smtClean="0">
                        <a:solidFill>
                          <a:srgbClr val="0070C0"/>
                        </a:solidFill>
                        <a:latin typeface="Cambria Math" panose="02040503050406030204" pitchFamily="18" charset="0"/>
                      </a:rPr>
                      <m:t>𝑖</m:t>
                    </m:r>
                    <m:r>
                      <a:rPr lang="en-US" altLang="zh-CN" sz="2200" i="1" dirty="0" smtClean="0">
                        <a:solidFill>
                          <a:srgbClr val="0070C0"/>
                        </a:solidFill>
                        <a:latin typeface="Cambria Math" panose="02040503050406030204" pitchFamily="18" charset="0"/>
                      </a:rPr>
                      <m:t>−1</m:t>
                    </m:r>
                  </m:oMath>
                </a14:m>
                <a:r>
                  <a:rPr lang="zh-CN" altLang="en-US" sz="2200" dirty="0">
                    <a:solidFill>
                      <a:srgbClr val="0070C0"/>
                    </a:solidFill>
                    <a:latin typeface="Cambria Math" panose="02040503050406030204" pitchFamily="18" charset="0"/>
                  </a:rPr>
                  <a:t>个时间段使用第</a:t>
                </a:r>
                <a14:m>
                  <m:oMath xmlns:m="http://schemas.openxmlformats.org/officeDocument/2006/math">
                    <m:r>
                      <a:rPr lang="en-US" altLang="zh-CN" sz="2200" i="1" dirty="0" smtClean="0">
                        <a:solidFill>
                          <a:srgbClr val="0070C0"/>
                        </a:solidFill>
                        <a:latin typeface="Cambria Math" panose="02040503050406030204" pitchFamily="18" charset="0"/>
                      </a:rPr>
                      <m:t>𝑗</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oMath>
                </a14:m>
                <a:r>
                  <a:rPr lang="zh-CN" altLang="en-US" sz="2200" dirty="0">
                    <a:solidFill>
                      <a:srgbClr val="0070C0"/>
                    </a:solidFill>
                    <a:latin typeface="Cambria Math" panose="02040503050406030204" pitchFamily="18" charset="0"/>
                  </a:rPr>
                  <a:t>次申请，此时的体力值为</a:t>
                </a:r>
                <a14:m>
                  <m:oMath xmlns:m="http://schemas.openxmlformats.org/officeDocument/2006/math">
                    <m:sSub>
                      <m:sSubPr>
                        <m:ctrlPr>
                          <a:rPr lang="en-US" altLang="zh-CN" sz="2200"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𝑡</m:t>
                        </m:r>
                      </m:e>
                      <m:sub>
                        <m:r>
                          <a:rPr lang="en-US" altLang="zh-CN" sz="2200" b="1" i="1" dirty="0" smtClean="0">
                            <a:solidFill>
                              <a:srgbClr val="0070C0"/>
                            </a:solidFill>
                            <a:latin typeface="Cambria Math" panose="02040503050406030204" pitchFamily="18" charset="0"/>
                          </a:rPr>
                          <m:t>𝟒</m:t>
                        </m:r>
                      </m:sub>
                    </m:sSub>
                    <m:r>
                      <a:rPr lang="en-US" altLang="zh-CN" sz="2200" i="1" dirty="0">
                        <a:solidFill>
                          <a:srgbClr val="0070C0"/>
                        </a:solidFill>
                        <a:latin typeface="Cambria Math" panose="02040503050406030204" pitchFamily="18" charset="0"/>
                      </a:rPr>
                      <m:t>=</m:t>
                    </m:r>
                    <m:sSub>
                      <m:sSubPr>
                        <m:ctrlPr>
                          <a:rPr lang="en-US" altLang="zh-CN" sz="2200" b="1" i="1" dirty="0">
                            <a:solidFill>
                              <a:srgbClr val="0070C0"/>
                            </a:solidFill>
                            <a:latin typeface="Cambria Math" panose="02040503050406030204" pitchFamily="18" charset="0"/>
                          </a:rPr>
                        </m:ctrlPr>
                      </m:sSubPr>
                      <m:e>
                        <m:r>
                          <a:rPr lang="en-US" altLang="zh-CN" sz="2200" i="1" dirty="0">
                            <a:solidFill>
                              <a:srgbClr val="0070C0"/>
                            </a:solidFill>
                            <a:latin typeface="Cambria Math" panose="02040503050406030204" pitchFamily="18" charset="0"/>
                          </a:rPr>
                          <m:t>𝒇</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r>
                          <a:rPr lang="en-US" altLang="zh-CN" sz="2200" i="1" dirty="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𝒋</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r>
                          <a:rPr lang="en-US" altLang="zh-CN" sz="2200" i="1" dirty="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b>
                    </m:sSub>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𝒅𝒊𝒔</m:t>
                    </m:r>
                    <m:d>
                      <m:dPr>
                        <m:begChr m:val="["/>
                        <m:endChr m:val="]"/>
                        <m:ctrlPr>
                          <a:rPr lang="en-US" altLang="zh-CN" sz="2200" i="1" dirty="0">
                            <a:solidFill>
                              <a:srgbClr val="0070C0"/>
                            </a:solidFill>
                            <a:latin typeface="Cambria Math" panose="02040503050406030204" pitchFamily="18" charset="0"/>
                          </a:rPr>
                        </m:ctrlPr>
                      </m:dPr>
                      <m:e>
                        <m:sSub>
                          <m:sSubPr>
                            <m:ctrlPr>
                              <a:rPr lang="en-US" altLang="zh-CN" sz="2200" b="1" i="1" dirty="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𝒅</m:t>
                            </m:r>
                          </m:e>
                          <m:sub>
                            <m:r>
                              <a:rPr lang="en-US" altLang="zh-CN" sz="2200" i="1" dirty="0">
                                <a:solidFill>
                                  <a:srgbClr val="0070C0"/>
                                </a:solidFill>
                                <a:latin typeface="Cambria Math" panose="02040503050406030204" pitchFamily="18" charset="0"/>
                              </a:rPr>
                              <m:t>𝒊</m:t>
                            </m:r>
                            <m:r>
                              <a:rPr lang="en-US" altLang="zh-CN" sz="2200" i="1" dirty="0">
                                <a:solidFill>
                                  <a:srgbClr val="0070C0"/>
                                </a:solidFill>
                                <a:latin typeface="Cambria Math" panose="02040503050406030204" pitchFamily="18" charset="0"/>
                              </a:rPr>
                              <m:t>−</m:t>
                            </m:r>
                            <m:r>
                              <a:rPr lang="en-US" altLang="zh-CN" sz="2200" i="1" dirty="0">
                                <a:solidFill>
                                  <a:srgbClr val="0070C0"/>
                                </a:solidFill>
                                <a:latin typeface="Cambria Math" panose="02040503050406030204" pitchFamily="18" charset="0"/>
                              </a:rPr>
                              <m:t>𝟏</m:t>
                            </m:r>
                          </m:sub>
                        </m:sSub>
                      </m:e>
                    </m:d>
                    <m:d>
                      <m:dPr>
                        <m:begChr m:val="["/>
                        <m:endChr m:val="]"/>
                        <m:ctrlPr>
                          <a:rPr lang="en-US" altLang="zh-CN" sz="2200" b="1" i="1" dirty="0">
                            <a:solidFill>
                              <a:srgbClr val="0070C0"/>
                            </a:solidFill>
                            <a:latin typeface="Cambria Math" panose="02040503050406030204" pitchFamily="18" charset="0"/>
                          </a:rPr>
                        </m:ctrlPr>
                      </m:dPr>
                      <m:e>
                        <m:sSub>
                          <m:sSubPr>
                            <m:ctrlPr>
                              <a:rPr lang="en-US" altLang="zh-CN" sz="2200" b="1" i="1" dirty="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𝒅</m:t>
                            </m:r>
                          </m:e>
                          <m:sub>
                            <m:r>
                              <a:rPr lang="en-US" altLang="zh-CN" sz="2200" i="1" dirty="0">
                                <a:solidFill>
                                  <a:srgbClr val="0070C0"/>
                                </a:solidFill>
                                <a:latin typeface="Cambria Math" panose="02040503050406030204" pitchFamily="18" charset="0"/>
                              </a:rPr>
                              <m:t>𝒊</m:t>
                            </m:r>
                          </m:sub>
                        </m:sSub>
                      </m:e>
                    </m:d>
                  </m:oMath>
                </a14:m>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所以</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i="1" dirty="0" smtClean="0">
                            <a:solidFill>
                              <a:srgbClr val="0070C0"/>
                            </a:solidFill>
                            <a:latin typeface="Cambria Math" panose="02040503050406030204" pitchFamily="18" charset="0"/>
                          </a:rPr>
                          <m:t>𝑓</m:t>
                        </m:r>
                      </m:e>
                      <m:sub>
                        <m:r>
                          <a:rPr lang="en-US" altLang="zh-CN" sz="2200" b="1" i="1" dirty="0" smtClean="0">
                            <a:solidFill>
                              <a:srgbClr val="0070C0"/>
                            </a:solidFill>
                            <a:latin typeface="Cambria Math" panose="02040503050406030204" pitchFamily="18" charset="0"/>
                          </a:rPr>
                          <m:t>𝒊</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𝒋</m:t>
                        </m:r>
                        <m:r>
                          <a:rPr lang="en-US" altLang="zh-CN" sz="2200" b="1" i="1" dirty="0" smtClean="0">
                            <a:solidFill>
                              <a:srgbClr val="0070C0"/>
                            </a:solidFill>
                            <a:latin typeface="Cambria Math" panose="02040503050406030204" pitchFamily="18" charset="0"/>
                          </a:rPr>
                          <m:t>,</m:t>
                        </m:r>
                        <m:r>
                          <a:rPr lang="en-US" altLang="zh-CN" sz="2200" b="1" i="1" dirty="0" smtClean="0">
                            <a:solidFill>
                              <a:srgbClr val="0070C0"/>
                            </a:solidFill>
                            <a:latin typeface="Cambria Math" panose="02040503050406030204" pitchFamily="18" charset="0"/>
                          </a:rPr>
                          <m:t>𝟏</m:t>
                        </m:r>
                      </m:sub>
                    </m:sSub>
                    <m:r>
                      <a:rPr lang="en-US" altLang="zh-CN" sz="2200" b="1" i="1" dirty="0" smtClean="0">
                        <a:solidFill>
                          <a:srgbClr val="0070C0"/>
                        </a:solidFill>
                        <a:latin typeface="Cambria Math" panose="02040503050406030204" pitchFamily="18" charset="0"/>
                      </a:rPr>
                      <m:t>=</m:t>
                    </m:r>
                    <m:func>
                      <m:funcPr>
                        <m:ctrlPr>
                          <a:rPr lang="en-US" altLang="zh-CN" sz="2200" b="1" i="1" dirty="0" smtClean="0">
                            <a:solidFill>
                              <a:srgbClr val="0070C0"/>
                            </a:solidFill>
                            <a:latin typeface="Cambria Math" panose="02040503050406030204" pitchFamily="18" charset="0"/>
                          </a:rPr>
                        </m:ctrlPr>
                      </m:funcPr>
                      <m:fName>
                        <m:r>
                          <m:rPr>
                            <m:sty m:val="p"/>
                          </m:rPr>
                          <a:rPr lang="en-US" altLang="zh-CN" sz="2200" b="0" i="0" dirty="0" smtClean="0">
                            <a:solidFill>
                              <a:srgbClr val="0070C0"/>
                            </a:solidFill>
                            <a:latin typeface="Cambria Math" panose="02040503050406030204" pitchFamily="18" charset="0"/>
                          </a:rPr>
                          <m:t>min</m:t>
                        </m:r>
                      </m:fName>
                      <m:e>
                        <m:d>
                          <m:dPr>
                            <m:ctrlPr>
                              <a:rPr lang="en-US" altLang="zh-CN" sz="2200" b="1" i="1" dirty="0" smtClean="0">
                                <a:solidFill>
                                  <a:srgbClr val="0070C0"/>
                                </a:solidFill>
                                <a:latin typeface="Cambria Math" panose="02040503050406030204" pitchFamily="18" charset="0"/>
                              </a:rPr>
                            </m:ctrlPr>
                          </m:dPr>
                          <m:e>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𝟑</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𝟒</m:t>
                                </m:r>
                              </m:sub>
                            </m:sSub>
                          </m:e>
                        </m:d>
                      </m:e>
                    </m:func>
                  </m:oMath>
                </a14:m>
                <a:r>
                  <a:rPr lang="zh-CN" altLang="en-US" sz="2200" b="1" dirty="0">
                    <a:solidFill>
                      <a:srgbClr val="0070C0"/>
                    </a:solidFill>
                    <a:latin typeface="Cambria Math" panose="02040503050406030204" pitchFamily="18" charset="0"/>
                  </a:rPr>
                  <a:t>。</a:t>
                </a:r>
                <a:endParaRPr lang="en-US" altLang="zh-CN" sz="2200" b="1"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初始状态取</a:t>
                </a:r>
                <a14:m>
                  <m:oMath xmlns:m="http://schemas.openxmlformats.org/officeDocument/2006/math">
                    <m:sSub>
                      <m:sSubPr>
                        <m:ctrlPr>
                          <a:rPr lang="en-US" altLang="zh-CN" sz="2200" i="1" smtClean="0">
                            <a:solidFill>
                              <a:srgbClr val="0070C0"/>
                            </a:solidFill>
                            <a:latin typeface="Cambria Math" panose="02040503050406030204" pitchFamily="18" charset="0"/>
                          </a:rPr>
                        </m:ctrlPr>
                      </m:sSubPr>
                      <m:e>
                        <m:r>
                          <a:rPr lang="en-US" altLang="zh-CN" sz="2200" i="1" smtClean="0">
                            <a:solidFill>
                              <a:srgbClr val="0070C0"/>
                            </a:solidFill>
                            <a:latin typeface="Cambria Math" panose="02040503050406030204" pitchFamily="18" charset="0"/>
                          </a:rPr>
                          <m:t>𝒇</m:t>
                        </m:r>
                      </m:e>
                      <m:sub>
                        <m:r>
                          <a:rPr lang="en-US" altLang="zh-CN" sz="2200" i="1">
                            <a:solidFill>
                              <a:srgbClr val="0070C0"/>
                            </a:solidFill>
                            <a:latin typeface="Cambria Math" panose="02040503050406030204" pitchFamily="18" charset="0"/>
                          </a:rPr>
                          <m:t>𝟏</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𝟎</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𝟎</m:t>
                        </m:r>
                      </m:sub>
                    </m:sSub>
                    <m:r>
                      <a:rPr lang="en-US" altLang="zh-CN" sz="2200" i="1">
                        <a:solidFill>
                          <a:srgbClr val="0070C0"/>
                        </a:solidFill>
                        <a:latin typeface="Cambria Math" panose="02040503050406030204" pitchFamily="18" charset="0"/>
                      </a:rPr>
                      <m:t>=</m:t>
                    </m:r>
                    <m:sSub>
                      <m:sSubPr>
                        <m:ctrlPr>
                          <a:rPr lang="en-US" altLang="zh-CN" sz="2200" i="1">
                            <a:solidFill>
                              <a:srgbClr val="0070C0"/>
                            </a:solidFill>
                            <a:latin typeface="Cambria Math" panose="02040503050406030204" pitchFamily="18" charset="0"/>
                          </a:rPr>
                        </m:ctrlPr>
                      </m:sSubPr>
                      <m:e>
                        <m:r>
                          <a:rPr lang="en-US" altLang="zh-CN" sz="2200" i="1">
                            <a:solidFill>
                              <a:srgbClr val="0070C0"/>
                            </a:solidFill>
                            <a:latin typeface="Cambria Math" panose="02040503050406030204" pitchFamily="18" charset="0"/>
                          </a:rPr>
                          <m:t>𝒇</m:t>
                        </m:r>
                      </m:e>
                      <m:sub>
                        <m:r>
                          <a:rPr lang="en-US" altLang="zh-CN" sz="2200" i="1">
                            <a:solidFill>
                              <a:srgbClr val="0070C0"/>
                            </a:solidFill>
                            <a:latin typeface="Cambria Math" panose="02040503050406030204" pitchFamily="18" charset="0"/>
                          </a:rPr>
                          <m:t>𝟏</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Sub>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oMath>
                </a14:m>
                <a:r>
                  <a:rPr lang="zh-CN" altLang="en-US" sz="2200" dirty="0">
                    <a:solidFill>
                      <a:srgbClr val="0070C0"/>
                    </a:solidFill>
                    <a:latin typeface="Cambria Math" panose="02040503050406030204" pitchFamily="18" charset="0"/>
                  </a:rPr>
                  <a:t>，这里我们可以认为到达第一个时间段的教室</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𝒄</m:t>
                        </m:r>
                      </m:e>
                      <m:sub>
                        <m:r>
                          <a:rPr lang="en-US" altLang="zh-CN" sz="2200" b="1" i="1" smtClean="0">
                            <a:solidFill>
                              <a:srgbClr val="0070C0"/>
                            </a:solidFill>
                            <a:latin typeface="Cambria Math" panose="02040503050406030204" pitchFamily="18" charset="0"/>
                          </a:rPr>
                          <m:t>𝟏</m:t>
                        </m:r>
                      </m:sub>
                    </m:sSub>
                  </m:oMath>
                </a14:m>
                <a:r>
                  <a:rPr lang="zh-CN" altLang="en-US" sz="2200" dirty="0">
                    <a:solidFill>
                      <a:srgbClr val="0070C0"/>
                    </a:solidFill>
                    <a:latin typeface="Cambria Math" panose="02040503050406030204" pitchFamily="18" charset="0"/>
                  </a:rPr>
                  <a:t>或</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𝒅</m:t>
                        </m:r>
                      </m:e>
                      <m:sub>
                        <m:r>
                          <a:rPr lang="en-US" altLang="zh-CN" sz="2200" b="1" i="1" dirty="0" smtClean="0">
                            <a:solidFill>
                              <a:srgbClr val="0070C0"/>
                            </a:solidFill>
                            <a:latin typeface="Cambria Math" panose="02040503050406030204" pitchFamily="18" charset="0"/>
                          </a:rPr>
                          <m:t>𝟏</m:t>
                        </m:r>
                      </m:sub>
                    </m:sSub>
                  </m:oMath>
                </a14:m>
                <a:r>
                  <a:rPr lang="zh-CN" altLang="en-US" sz="2200" dirty="0">
                    <a:solidFill>
                      <a:srgbClr val="0070C0"/>
                    </a:solidFill>
                    <a:latin typeface="Cambria Math" panose="02040503050406030204" pitchFamily="18" charset="0"/>
                  </a:rPr>
                  <a:t>的体力为</a:t>
                </a:r>
                <a:r>
                  <a:rPr lang="en-US" altLang="zh-CN" sz="2200" dirty="0">
                    <a:solidFill>
                      <a:srgbClr val="0070C0"/>
                    </a:solidFill>
                    <a:latin typeface="Cambria Math" panose="02040503050406030204" pitchFamily="18" charset="0"/>
                  </a:rPr>
                  <a:t>0</a:t>
                </a:r>
                <a:r>
                  <a:rPr lang="zh-CN" altLang="en-US" sz="2200" dirty="0">
                    <a:solidFill>
                      <a:srgbClr val="0070C0"/>
                    </a:solidFill>
                    <a:latin typeface="Cambria Math" panose="02040503050406030204" pitchFamily="18" charset="0"/>
                  </a:rPr>
                  <a:t>。</a:t>
                </a:r>
                <a:endParaRPr lang="en-US" altLang="zh-CN" sz="2200" dirty="0">
                  <a:solidFill>
                    <a:srgbClr val="0070C0"/>
                  </a:solidFill>
                  <a:latin typeface="Cambria Math" panose="02040503050406030204" pitchFamily="18" charset="0"/>
                </a:endParaRPr>
              </a:p>
            </p:txBody>
          </p:sp>
        </mc:Choice>
        <mc:Fallback>
          <p:sp>
            <p:nvSpPr>
              <p:cNvPr id="9" name="TextBox 12"/>
              <p:cNvSpPr txBox="1">
                <a:spLocks noRot="1" noChangeAspect="1" noMove="1" noResize="1" noEditPoints="1" noAdjustHandles="1" noChangeArrowheads="1" noChangeShapeType="1" noTextEdit="1"/>
              </p:cNvSpPr>
              <p:nvPr/>
            </p:nvSpPr>
            <p:spPr bwMode="auto">
              <a:xfrm>
                <a:off x="760973" y="1340768"/>
                <a:ext cx="7622053" cy="5049780"/>
              </a:xfrm>
              <a:prstGeom prst="rect">
                <a:avLst/>
              </a:prstGeom>
              <a:blipFill>
                <a:blip r:embed="rId4"/>
                <a:stretch>
                  <a:fillRect l="-1040" t="-1208" r="-4720" b="-121"/>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3895606055"/>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hlinkClick r:id="rId3"/>
              </a:rPr>
              <a:t>洛谷</a:t>
            </a:r>
            <a:r>
              <a:rPr lang="en-US" altLang="zh-CN" sz="4400" b="0" dirty="0">
                <a:solidFill>
                  <a:schemeClr val="bg1"/>
                </a:solidFill>
                <a:ea typeface="黑体" pitchFamily="2" charset="-122"/>
                <a:hlinkClick r:id="rId3"/>
              </a:rPr>
              <a:t>P1850 </a:t>
            </a:r>
            <a:r>
              <a:rPr lang="zh-CN" altLang="en-US" sz="4400" b="0" dirty="0">
                <a:solidFill>
                  <a:schemeClr val="bg1"/>
                </a:solidFill>
                <a:ea typeface="黑体" pitchFamily="2" charset="-122"/>
                <a:hlinkClick r:id="rId3"/>
              </a:rPr>
              <a:t>换教室</a:t>
            </a:r>
            <a:endParaRPr lang="zh-CN" altLang="en-US" sz="4400" b="0" dirty="0">
              <a:solidFill>
                <a:schemeClr val="bg1"/>
              </a:solidFill>
              <a:ea typeface="黑体" pitchFamily="2" charset="-122"/>
            </a:endParaRPr>
          </a:p>
        </p:txBody>
      </p:sp>
      <mc:AlternateContent xmlns:mc="http://schemas.openxmlformats.org/markup-compatibility/2006">
        <mc:Choice xmlns:a14="http://schemas.microsoft.com/office/drawing/2010/main" Requires="a14">
          <p:sp>
            <p:nvSpPr>
              <p:cNvPr id="9" name="TextBox 12"/>
              <p:cNvSpPr txBox="1">
                <a:spLocks noChangeArrowheads="1"/>
              </p:cNvSpPr>
              <p:nvPr/>
            </p:nvSpPr>
            <p:spPr bwMode="auto">
              <a:xfrm>
                <a:off x="760973" y="1340768"/>
                <a:ext cx="7622053" cy="1107996"/>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在计算答案的时候，由于对于每次申请都有成功的概率</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𝒌</m:t>
                        </m:r>
                      </m:e>
                      <m:sub>
                        <m:r>
                          <a:rPr lang="en-US" altLang="zh-CN" sz="2200" b="1" i="1" dirty="0" smtClean="0">
                            <a:solidFill>
                              <a:srgbClr val="0070C0"/>
                            </a:solidFill>
                            <a:latin typeface="Cambria Math" panose="02040503050406030204" pitchFamily="18" charset="0"/>
                          </a:rPr>
                          <m:t>𝒊</m:t>
                        </m:r>
                      </m:sub>
                    </m:sSub>
                  </m:oMath>
                </a14:m>
                <a:r>
                  <a:rPr lang="zh-CN" altLang="en-US" sz="2200" b="1" dirty="0">
                    <a:solidFill>
                      <a:srgbClr val="0070C0"/>
                    </a:solidFill>
                    <a:latin typeface="Cambria Math" panose="02040503050406030204" pitchFamily="18" charset="0"/>
                  </a:rPr>
                  <a:t>，不成功的概率为</a:t>
                </a:r>
                <a14:m>
                  <m:oMath xmlns:m="http://schemas.openxmlformats.org/officeDocument/2006/math">
                    <m:r>
                      <a:rPr lang="en-US" altLang="zh-CN" sz="2200" b="1" i="1" smtClean="0">
                        <a:solidFill>
                          <a:srgbClr val="0070C0"/>
                        </a:solidFill>
                        <a:latin typeface="Cambria Math" panose="02040503050406030204" pitchFamily="18" charset="0"/>
                      </a:rPr>
                      <m:t>𝟏</m:t>
                    </m:r>
                    <m:r>
                      <a:rPr lang="en-US" altLang="zh-CN" sz="2200" b="1" i="1" smtClean="0">
                        <a:solidFill>
                          <a:srgbClr val="0070C0"/>
                        </a:solidFill>
                        <a:latin typeface="Cambria Math" panose="02040503050406030204" pitchFamily="18" charset="0"/>
                      </a:rPr>
                      <m:t>−</m:t>
                    </m:r>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𝒌</m:t>
                        </m:r>
                      </m:e>
                      <m:sub>
                        <m:r>
                          <a:rPr lang="en-US" altLang="zh-CN" sz="2200" b="1" i="1" smtClean="0">
                            <a:solidFill>
                              <a:srgbClr val="0070C0"/>
                            </a:solidFill>
                            <a:latin typeface="Cambria Math" panose="02040503050406030204" pitchFamily="18" charset="0"/>
                          </a:rPr>
                          <m:t>𝒊</m:t>
                        </m:r>
                      </m:sub>
                    </m:sSub>
                  </m:oMath>
                </a14:m>
                <a:r>
                  <a:rPr lang="zh-CN" altLang="en-US" sz="2200" b="1" dirty="0">
                    <a:solidFill>
                      <a:srgbClr val="0070C0"/>
                    </a:solidFill>
                    <a:latin typeface="Cambria Math" panose="02040503050406030204" pitchFamily="18" charset="0"/>
                  </a:rPr>
                  <a:t>，因此需要将</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𝟏</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𝟐</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𝟑</m:t>
                        </m:r>
                      </m:sub>
                    </m:sSub>
                    <m:r>
                      <a:rPr lang="en-US" altLang="zh-CN" sz="2200" b="1" i="1" dirty="0" smtClean="0">
                        <a:solidFill>
                          <a:srgbClr val="0070C0"/>
                        </a:solidFill>
                        <a:latin typeface="Cambria Math" panose="02040503050406030204" pitchFamily="18" charset="0"/>
                      </a:rPr>
                      <m:t>,</m:t>
                    </m:r>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𝒕</m:t>
                        </m:r>
                      </m:e>
                      <m:sub>
                        <m:r>
                          <a:rPr lang="en-US" altLang="zh-CN" sz="2200" b="1" i="1" dirty="0" smtClean="0">
                            <a:solidFill>
                              <a:srgbClr val="0070C0"/>
                            </a:solidFill>
                            <a:latin typeface="Cambria Math" panose="02040503050406030204" pitchFamily="18" charset="0"/>
                          </a:rPr>
                          <m:t>𝟒</m:t>
                        </m:r>
                      </m:sub>
                    </m:sSub>
                  </m:oMath>
                </a14:m>
                <a:r>
                  <a:rPr lang="zh-CN" altLang="en-US" sz="2200" b="1" dirty="0">
                    <a:solidFill>
                      <a:srgbClr val="0070C0"/>
                    </a:solidFill>
                    <a:latin typeface="Cambria Math" panose="02040503050406030204" pitchFamily="18" charset="0"/>
                  </a:rPr>
                  <a:t>都要换算成数学期望。</a:t>
                </a:r>
                <a:endParaRPr lang="en-US" altLang="zh-CN" sz="2200" b="1" dirty="0">
                  <a:solidFill>
                    <a:srgbClr val="0070C0"/>
                  </a:solidFill>
                  <a:latin typeface="Cambria Math" panose="02040503050406030204" pitchFamily="18" charset="0"/>
                </a:endParaRPr>
              </a:p>
            </p:txBody>
          </p:sp>
        </mc:Choice>
        <mc:Fallback>
          <p:sp>
            <p:nvSpPr>
              <p:cNvPr id="9" name="TextBox 12"/>
              <p:cNvSpPr txBox="1">
                <a:spLocks noRot="1" noChangeAspect="1" noMove="1" noResize="1" noEditPoints="1" noAdjustHandles="1" noChangeArrowheads="1" noChangeShapeType="1" noTextEdit="1"/>
              </p:cNvSpPr>
              <p:nvPr/>
            </p:nvSpPr>
            <p:spPr bwMode="auto">
              <a:xfrm>
                <a:off x="760973" y="1340768"/>
                <a:ext cx="7622053" cy="1107996"/>
              </a:xfrm>
              <a:prstGeom prst="rect">
                <a:avLst/>
              </a:prstGeom>
              <a:blipFill>
                <a:blip r:embed="rId4"/>
                <a:stretch>
                  <a:fillRect l="-1040" t="-5495" r="-1040" b="-8242"/>
                </a:stretch>
              </a:blipFill>
              <a:ln w="9525">
                <a:noFill/>
                <a:miter lim="800000"/>
                <a:headEnd/>
                <a:tailEnd/>
              </a:ln>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1FE5B440-A85F-6A7C-235F-A90D7E0596DE}"/>
              </a:ext>
            </a:extLst>
          </p:cNvPr>
          <p:cNvPicPr>
            <a:picLocks noChangeAspect="1"/>
          </p:cNvPicPr>
          <p:nvPr/>
        </p:nvPicPr>
        <p:blipFill>
          <a:blip r:embed="rId5"/>
          <a:stretch>
            <a:fillRect/>
          </a:stretch>
        </p:blipFill>
        <p:spPr>
          <a:xfrm>
            <a:off x="3091660" y="2455986"/>
            <a:ext cx="2960678" cy="40693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7519831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广义二项式定理</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688784"/>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设</a:t>
                </a:r>
                <a14:m>
                  <m:oMath xmlns:m="http://schemas.openxmlformats.org/officeDocument/2006/math">
                    <m:r>
                      <a:rPr lang="en-US" altLang="zh-CN" sz="2200" b="1" i="1" dirty="0" smtClean="0">
                        <a:solidFill>
                          <a:srgbClr val="0070C0"/>
                        </a:solidFill>
                        <a:latin typeface="Cambria Math" panose="02040503050406030204" pitchFamily="18" charset="0"/>
                      </a:rPr>
                      <m:t>𝒏</m:t>
                    </m:r>
                  </m:oMath>
                </a14:m>
                <a:r>
                  <a:rPr lang="zh-CN" altLang="en-US" sz="2200" b="1" dirty="0">
                    <a:solidFill>
                      <a:srgbClr val="0070C0"/>
                    </a:solidFill>
                    <a:latin typeface="Cambria Math" panose="02040503050406030204" pitchFamily="18" charset="0"/>
                  </a:rPr>
                  <a:t>为正整数，则有</a:t>
                </a:r>
                <a:endParaRPr lang="en-US" altLang="zh-CN" sz="2200" b="1"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b="1" i="1" smtClean="0">
                              <a:solidFill>
                                <a:srgbClr val="0070C0"/>
                              </a:solidFill>
                              <a:latin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𝒙</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𝒚</m:t>
                              </m:r>
                            </m:e>
                          </m:d>
                        </m:e>
                        <m:sup>
                          <m:r>
                            <a:rPr lang="en-US" altLang="zh-CN" sz="2200" b="1" i="1" smtClean="0">
                              <a:solidFill>
                                <a:srgbClr val="0070C0"/>
                              </a:solidFill>
                              <a:latin typeface="Cambria Math" panose="02040503050406030204" pitchFamily="18" charset="0"/>
                            </a:rPr>
                            <m:t>𝒏</m:t>
                          </m:r>
                        </m:sup>
                      </m:sSup>
                      <m:r>
                        <a:rPr lang="en-US" altLang="zh-CN" sz="2200" b="1" i="1" smtClean="0">
                          <a:solidFill>
                            <a:srgbClr val="0070C0"/>
                          </a:solidFill>
                          <a:latin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𝒌</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𝒏</m:t>
                          </m:r>
                        </m:sup>
                        <m:e>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𝒌</m:t>
                                  </m:r>
                                </m:den>
                              </m:f>
                            </m:e>
                          </m:d>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𝒙</m:t>
                              </m:r>
                            </m:e>
                            <m:sup>
                              <m:r>
                                <a:rPr lang="en-US" altLang="zh-CN" sz="2200" b="1" i="1" smtClean="0">
                                  <a:solidFill>
                                    <a:srgbClr val="0070C0"/>
                                  </a:solidFill>
                                  <a:latin typeface="Cambria Math" panose="02040503050406030204" pitchFamily="18" charset="0"/>
                                </a:rPr>
                                <m:t>𝒌</m:t>
                              </m:r>
                            </m:sup>
                          </m:sSup>
                          <m:sSup>
                            <m:sSupPr>
                              <m:ctrlPr>
                                <a:rPr lang="en-US" altLang="zh-CN" sz="2200" b="1" i="1" smtClean="0">
                                  <a:solidFill>
                                    <a:srgbClr val="0070C0"/>
                                  </a:solidFill>
                                  <a:latin typeface="Cambria Math" panose="02040503050406030204" pitchFamily="18" charset="0"/>
                                </a:rPr>
                              </m:ctrlPr>
                            </m:sSupPr>
                            <m:e>
                              <m:r>
                                <a:rPr lang="en-US" altLang="zh-CN" sz="2200" b="1" i="1" smtClean="0">
                                  <a:solidFill>
                                    <a:srgbClr val="0070C0"/>
                                  </a:solidFill>
                                  <a:latin typeface="Cambria Math" panose="02040503050406030204" pitchFamily="18" charset="0"/>
                                </a:rPr>
                                <m:t>𝒚</m:t>
                              </m:r>
                            </m:e>
                            <m:sup>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𝒌</m:t>
                              </m:r>
                            </m:sup>
                          </m:sSup>
                        </m:e>
                      </m:nary>
                    </m:oMath>
                  </m:oMathPara>
                </a14:m>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若将</a:t>
                </a:r>
                <a14:m>
                  <m:oMath xmlns:m="http://schemas.openxmlformats.org/officeDocument/2006/math">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𝒌</m:t>
                            </m:r>
                          </m:den>
                        </m:f>
                      </m:e>
                    </m:d>
                  </m:oMath>
                </a14:m>
                <a:r>
                  <a:rPr lang="zh-CN" altLang="en-US" sz="2200" dirty="0">
                    <a:solidFill>
                      <a:srgbClr val="0070C0"/>
                    </a:solidFill>
                  </a:rPr>
                  <a:t>拓展到实数域，设</a:t>
                </a:r>
                <a14:m>
                  <m:oMath xmlns:m="http://schemas.openxmlformats.org/officeDocument/2006/math">
                    <m:r>
                      <a:rPr lang="zh-CN" altLang="en-US" sz="2200" i="1" smtClean="0">
                        <a:solidFill>
                          <a:srgbClr val="0070C0"/>
                        </a:solidFill>
                        <a:latin typeface="Cambria Math" panose="02040503050406030204" pitchFamily="18" charset="0"/>
                      </a:rPr>
                      <m:t>𝜶</m:t>
                    </m:r>
                    <m:r>
                      <a:rPr lang="zh-CN" altLang="en-US" sz="2200"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𝑹</m:t>
                    </m:r>
                  </m:oMath>
                </a14:m>
                <a:r>
                  <a:rPr lang="zh-CN" altLang="en-US" sz="2200" dirty="0">
                    <a:solidFill>
                      <a:srgbClr val="0070C0"/>
                    </a:solidFill>
                  </a:rPr>
                  <a:t>，</a:t>
                </a:r>
                <a14:m>
                  <m:oMath xmlns:m="http://schemas.openxmlformats.org/officeDocument/2006/math">
                    <m:r>
                      <a:rPr lang="en-US" altLang="zh-CN" sz="2200" b="1" i="1" dirty="0" smtClean="0">
                        <a:solidFill>
                          <a:srgbClr val="0070C0"/>
                        </a:solidFill>
                        <a:latin typeface="Cambria Math" panose="02040503050406030204" pitchFamily="18" charset="0"/>
                      </a:rPr>
                      <m:t>𝒌</m:t>
                    </m:r>
                    <m:r>
                      <a:rPr lang="en-US" altLang="zh-CN" sz="2200" b="1" i="1" dirty="0" smtClean="0">
                        <a:solidFill>
                          <a:srgbClr val="0070C0"/>
                        </a:solidFill>
                        <a:latin typeface="Cambria Math" panose="02040503050406030204" pitchFamily="18" charset="0"/>
                        <a:ea typeface="Cambria Math" panose="02040503050406030204" pitchFamily="18" charset="0"/>
                      </a:rPr>
                      <m:t>∈</m:t>
                    </m:r>
                    <m:r>
                      <a:rPr lang="en-US" altLang="zh-CN" sz="2200" b="1" i="1" dirty="0" smtClean="0">
                        <a:solidFill>
                          <a:srgbClr val="0070C0"/>
                        </a:solidFill>
                        <a:latin typeface="Cambria Math" panose="02040503050406030204" pitchFamily="18" charset="0"/>
                        <a:ea typeface="Cambria Math" panose="02040503050406030204" pitchFamily="18" charset="0"/>
                      </a:rPr>
                      <m:t>𝒁</m:t>
                    </m:r>
                    <m:r>
                      <a:rPr lang="zh-CN" altLang="en-US" sz="2200" i="1" dirty="0">
                        <a:solidFill>
                          <a:srgbClr val="0070C0"/>
                        </a:solidFill>
                        <a:latin typeface="Cambria Math" panose="02040503050406030204" pitchFamily="18" charset="0"/>
                        <a:ea typeface="Cambria Math" panose="02040503050406030204" pitchFamily="18" charset="0"/>
                      </a:rPr>
                      <m:t>，</m:t>
                    </m:r>
                  </m:oMath>
                </a14:m>
                <a:r>
                  <a:rPr lang="zh-CN" altLang="en-US" sz="2200" dirty="0">
                    <a:solidFill>
                      <a:srgbClr val="0070C0"/>
                    </a:solidFill>
                  </a:rPr>
                  <a:t>定义</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smtClean="0">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zh-CN" altLang="en-US" sz="2200" i="1">
                                  <a:solidFill>
                                    <a:srgbClr val="0070C0"/>
                                  </a:solidFill>
                                  <a:latin typeface="Cambria Math" panose="02040503050406030204" pitchFamily="18" charset="0"/>
                                </a:rPr>
                                <m:t>𝜶</m:t>
                              </m:r>
                            </m:num>
                            <m:den>
                              <m:r>
                                <a:rPr lang="en-US" altLang="zh-CN" sz="2200" i="1">
                                  <a:solidFill>
                                    <a:srgbClr val="0070C0"/>
                                  </a:solidFill>
                                  <a:latin typeface="Cambria Math" panose="02040503050406030204" pitchFamily="18" charset="0"/>
                                </a:rPr>
                                <m:t>𝒌</m:t>
                              </m:r>
                            </m:den>
                          </m:f>
                        </m:e>
                      </m:d>
                      <m:r>
                        <a:rPr lang="en-US" altLang="zh-CN" sz="2200" i="1">
                          <a:solidFill>
                            <a:srgbClr val="0070C0"/>
                          </a:solidFill>
                          <a:latin typeface="Cambria Math" panose="02040503050406030204" pitchFamily="18" charset="0"/>
                        </a:rPr>
                        <m:t>=</m:t>
                      </m:r>
                      <m:d>
                        <m:dPr>
                          <m:begChr m:val="{"/>
                          <m:endChr m:val=""/>
                          <m:ctrlPr>
                            <a:rPr lang="en-US" altLang="zh-CN" sz="2200" i="1">
                              <a:solidFill>
                                <a:srgbClr val="0070C0"/>
                              </a:solidFill>
                              <a:latin typeface="Cambria Math" panose="02040503050406030204" pitchFamily="18" charset="0"/>
                            </a:rPr>
                          </m:ctrlPr>
                        </m:dPr>
                        <m:e>
                          <m:eqArr>
                            <m:eqArrPr>
                              <m:ctrlPr>
                                <a:rPr lang="en-US" altLang="zh-CN" sz="2200" i="1" smtClean="0">
                                  <a:solidFill>
                                    <a:srgbClr val="0070C0"/>
                                  </a:solidFill>
                                  <a:latin typeface="Cambria Math" panose="02040503050406030204" pitchFamily="18" charset="0"/>
                                </a:rPr>
                              </m:ctrlPr>
                            </m:eqArrPr>
                            <m:e>
                              <m:f>
                                <m:fPr>
                                  <m:ctrlPr>
                                    <a:rPr lang="en-US" altLang="zh-CN" sz="2200" i="1">
                                      <a:solidFill>
                                        <a:srgbClr val="0070C0"/>
                                      </a:solidFill>
                                      <a:latin typeface="Cambria Math" panose="02040503050406030204" pitchFamily="18" charset="0"/>
                                      <a:ea typeface="Cambria Math" panose="02040503050406030204" pitchFamily="18" charset="0"/>
                                    </a:rPr>
                                  </m:ctrlPr>
                                </m:fPr>
                                <m:num>
                                  <m:r>
                                    <a:rPr lang="zh-CN" altLang="en-US" sz="2200" i="1">
                                      <a:solidFill>
                                        <a:srgbClr val="0070C0"/>
                                      </a:solidFill>
                                      <a:latin typeface="Cambria Math" panose="02040503050406030204" pitchFamily="18" charset="0"/>
                                    </a:rPr>
                                    <m:t>𝜶</m:t>
                                  </m:r>
                                  <m:d>
                                    <m:dPr>
                                      <m:ctrlPr>
                                        <a:rPr lang="en-US" altLang="zh-CN" sz="2200" i="1">
                                          <a:solidFill>
                                            <a:srgbClr val="0070C0"/>
                                          </a:solidFill>
                                          <a:latin typeface="Cambria Math" panose="02040503050406030204" pitchFamily="18" charset="0"/>
                                        </a:rPr>
                                      </m:ctrlPr>
                                    </m:dPr>
                                    <m:e>
                                      <m:r>
                                        <a:rPr lang="zh-CN" altLang="en-US" sz="2200" i="1">
                                          <a:solidFill>
                                            <a:srgbClr val="0070C0"/>
                                          </a:solidFill>
                                          <a:latin typeface="Cambria Math" panose="02040503050406030204" pitchFamily="18" charset="0"/>
                                        </a:rPr>
                                        <m:t>𝜶</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𝟏</m:t>
                                      </m:r>
                                    </m:e>
                                  </m:d>
                                  <m:r>
                                    <a:rPr lang="en-US" altLang="zh-CN" sz="2200" i="1">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r>
                                        <a:rPr lang="zh-CN" altLang="en-US" sz="2200" i="1">
                                          <a:solidFill>
                                            <a:srgbClr val="0070C0"/>
                                          </a:solidFill>
                                          <a:latin typeface="Cambria Math" panose="02040503050406030204" pitchFamily="18" charset="0"/>
                                          <a:ea typeface="Cambria Math" panose="02040503050406030204" pitchFamily="18" charset="0"/>
                                        </a:rPr>
                                        <m:t>𝜶</m:t>
                                      </m:r>
                                      <m:r>
                                        <a:rPr lang="en-US" altLang="zh-CN" sz="2200" i="1">
                                          <a:solidFill>
                                            <a:srgbClr val="0070C0"/>
                                          </a:solidFill>
                                          <a:latin typeface="Cambria Math" panose="02040503050406030204" pitchFamily="18" charset="0"/>
                                          <a:ea typeface="Cambria Math" panose="02040503050406030204" pitchFamily="18" charset="0"/>
                                        </a:rPr>
                                        <m:t>−</m:t>
                                      </m:r>
                                      <m:r>
                                        <a:rPr lang="en-US" altLang="zh-CN" sz="2200" i="1">
                                          <a:solidFill>
                                            <a:srgbClr val="0070C0"/>
                                          </a:solidFill>
                                          <a:latin typeface="Cambria Math" panose="02040503050406030204" pitchFamily="18" charset="0"/>
                                          <a:ea typeface="Cambria Math" panose="02040503050406030204" pitchFamily="18" charset="0"/>
                                        </a:rPr>
                                        <m:t>𝒌</m:t>
                                      </m:r>
                                      <m:r>
                                        <a:rPr lang="en-US" altLang="zh-CN" sz="2200" i="1">
                                          <a:solidFill>
                                            <a:srgbClr val="0070C0"/>
                                          </a:solidFill>
                                          <a:latin typeface="Cambria Math" panose="02040503050406030204" pitchFamily="18" charset="0"/>
                                          <a:ea typeface="Cambria Math" panose="02040503050406030204" pitchFamily="18" charset="0"/>
                                        </a:rPr>
                                        <m:t>+</m:t>
                                      </m:r>
                                      <m:r>
                                        <a:rPr lang="en-US" altLang="zh-CN" sz="2200" i="1">
                                          <a:solidFill>
                                            <a:srgbClr val="0070C0"/>
                                          </a:solidFill>
                                          <a:latin typeface="Cambria Math" panose="02040503050406030204" pitchFamily="18" charset="0"/>
                                          <a:ea typeface="Cambria Math" panose="02040503050406030204" pitchFamily="18" charset="0"/>
                                        </a:rPr>
                                        <m:t>𝟏</m:t>
                                      </m:r>
                                    </m:e>
                                  </m:d>
                                </m:num>
                                <m:den>
                                  <m:r>
                                    <a:rPr lang="en-US" altLang="zh-CN" sz="2200" i="1">
                                      <a:solidFill>
                                        <a:srgbClr val="0070C0"/>
                                      </a:solidFill>
                                      <a:latin typeface="Cambria Math" panose="02040503050406030204" pitchFamily="18" charset="0"/>
                                    </a:rPr>
                                    <m:t>𝒌</m:t>
                                  </m:r>
                                  <m:r>
                                    <a:rPr lang="en-US" altLang="zh-CN" sz="2200" i="1">
                                      <a:solidFill>
                                        <a:srgbClr val="0070C0"/>
                                      </a:solidFill>
                                      <a:latin typeface="Cambria Math" panose="02040503050406030204" pitchFamily="18" charset="0"/>
                                    </a:rPr>
                                    <m:t>!</m:t>
                                  </m:r>
                                </m:den>
                              </m:f>
                              <m:r>
                                <a:rPr lang="en-US" altLang="zh-CN" sz="2200" i="1">
                                  <a:solidFill>
                                    <a:srgbClr val="0070C0"/>
                                  </a:solidFill>
                                  <a:latin typeface="Cambria Math" panose="02040503050406030204" pitchFamily="18" charset="0"/>
                                </a:rPr>
                                <m:t>,  </m:t>
                              </m:r>
                              <m:r>
                                <a:rPr lang="en-US" altLang="zh-CN" sz="2200" b="1" i="1" smtClean="0">
                                  <a:solidFill>
                                    <a:srgbClr val="0070C0"/>
                                  </a:solidFill>
                                  <a:latin typeface="Cambria Math" panose="02040503050406030204" pitchFamily="18" charset="0"/>
                                </a:rPr>
                                <m:t>𝒌</m:t>
                              </m:r>
                              <m:r>
                                <a:rPr lang="en-US" altLang="zh-CN" sz="2200" b="1" i="1" smtClean="0">
                                  <a:solidFill>
                                    <a:srgbClr val="0070C0"/>
                                  </a:solidFill>
                                  <a:latin typeface="Cambria Math" panose="02040503050406030204" pitchFamily="18" charset="0"/>
                                </a:rPr>
                                <m:t>&gt;</m:t>
                              </m:r>
                              <m:r>
                                <a:rPr lang="en-US" altLang="zh-CN" sz="2200" i="1">
                                  <a:solidFill>
                                    <a:srgbClr val="0070C0"/>
                                  </a:solidFill>
                                  <a:latin typeface="Cambria Math" panose="02040503050406030204" pitchFamily="18" charset="0"/>
                                </a:rPr>
                                <m:t>0</m:t>
                              </m:r>
                            </m:e>
                            <m:e>
                              <m:r>
                                <a:rPr lang="en-US" altLang="zh-CN" sz="2200" i="1">
                                  <a:solidFill>
                                    <a:srgbClr val="0070C0"/>
                                  </a:solidFill>
                                  <a:latin typeface="Cambria Math" panose="02040503050406030204" pitchFamily="18" charset="0"/>
                                </a:rPr>
                                <m:t>&amp;</m:t>
                              </m:r>
                              <m:r>
                                <a:rPr lang="en-US" altLang="zh-CN" sz="2200" b="1" i="1" smtClean="0">
                                  <a:solidFill>
                                    <a:srgbClr val="0070C0"/>
                                  </a:solidFill>
                                  <a:latin typeface="Cambria Math" panose="02040503050406030204" pitchFamily="18" charset="0"/>
                                </a:rPr>
                                <m:t>𝟏</m:t>
                              </m:r>
                              <m:r>
                                <a:rPr lang="en-US" altLang="zh-CN" sz="2200" i="1">
                                  <a:solidFill>
                                    <a:srgbClr val="0070C0"/>
                                  </a:solidFill>
                                  <a:latin typeface="Cambria Math" panose="02040503050406030204" pitchFamily="18" charset="0"/>
                                </a:rPr>
                                <m:t>,  </m:t>
                              </m:r>
                              <m:r>
                                <a:rPr lang="en-US" altLang="zh-CN" sz="2200" b="1" i="1" smtClean="0">
                                  <a:solidFill>
                                    <a:srgbClr val="0070C0"/>
                                  </a:solidFill>
                                  <a:latin typeface="Cambria Math" panose="02040503050406030204" pitchFamily="18" charset="0"/>
                                </a:rPr>
                                <m:t>𝒌</m:t>
                              </m:r>
                              <m:r>
                                <a:rPr lang="en-US" altLang="zh-CN" sz="2200" b="1" i="1" smtClean="0">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0</m:t>
                              </m:r>
                            </m:e>
                            <m:e>
                              <m:r>
                                <a:rPr lang="en-US" altLang="zh-CN" sz="2200" i="1">
                                  <a:solidFill>
                                    <a:srgbClr val="0070C0"/>
                                  </a:solidFill>
                                  <a:latin typeface="Cambria Math" panose="02040503050406030204" pitchFamily="18" charset="0"/>
                                </a:rPr>
                                <m:t>&amp;</m:t>
                              </m:r>
                              <m:r>
                                <a:rPr lang="en-US" altLang="zh-CN" sz="2200" b="1" i="1" smtClean="0">
                                  <a:solidFill>
                                    <a:srgbClr val="0070C0"/>
                                  </a:solidFill>
                                  <a:latin typeface="Cambria Math" panose="02040503050406030204" pitchFamily="18" charset="0"/>
                                </a:rPr>
                                <m:t>𝟎</m:t>
                              </m:r>
                              <m:r>
                                <a:rPr lang="en-US" altLang="zh-CN" sz="2200" i="1">
                                  <a:solidFill>
                                    <a:srgbClr val="0070C0"/>
                                  </a:solidFill>
                                  <a:latin typeface="Cambria Math" panose="02040503050406030204" pitchFamily="18" charset="0"/>
                                </a:rPr>
                                <m:t>,  </m:t>
                              </m:r>
                              <m:r>
                                <a:rPr lang="en-US" altLang="zh-CN" sz="2200" b="1" i="1" smtClean="0">
                                  <a:solidFill>
                                    <a:srgbClr val="0070C0"/>
                                  </a:solidFill>
                                  <a:latin typeface="Cambria Math" panose="02040503050406030204" pitchFamily="18" charset="0"/>
                                </a:rPr>
                                <m:t>𝒌</m:t>
                              </m:r>
                              <m:r>
                                <a:rPr lang="en-US" altLang="zh-CN" sz="2200" b="1" i="1" smtClean="0">
                                  <a:solidFill>
                                    <a:srgbClr val="0070C0"/>
                                  </a:solidFill>
                                  <a:latin typeface="Cambria Math" panose="02040503050406030204" pitchFamily="18" charset="0"/>
                                </a:rPr>
                                <m:t>&lt;</m:t>
                              </m:r>
                              <m:r>
                                <a:rPr lang="en-US" altLang="zh-CN" sz="2200" i="1">
                                  <a:solidFill>
                                    <a:srgbClr val="0070C0"/>
                                  </a:solidFill>
                                  <a:latin typeface="Cambria Math" panose="02040503050406030204" pitchFamily="18" charset="0"/>
                                </a:rPr>
                                <m:t>0</m:t>
                              </m:r>
                            </m:e>
                          </m:eqArr>
                        </m:e>
                      </m:d>
                    </m:oMath>
                  </m:oMathPara>
                </a14:m>
                <a:endParaRPr lang="en-US" altLang="zh-CN" sz="2200" dirty="0">
                  <a:solidFill>
                    <a:srgbClr val="0070C0"/>
                  </a:solidFill>
                </a:endParaRPr>
              </a:p>
              <a:p>
                <a:pPr algn="just">
                  <a:spcBef>
                    <a:spcPct val="20000"/>
                  </a:spcBef>
                </a:pPr>
                <a:r>
                  <a:rPr lang="zh-CN" altLang="en-US" sz="2200" dirty="0">
                    <a:solidFill>
                      <a:srgbClr val="0070C0"/>
                    </a:solidFill>
                  </a:rPr>
                  <a:t>则有</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p>
                        <m:sSupPr>
                          <m:ctrlPr>
                            <a:rPr lang="en-US" altLang="zh-CN" sz="2200" i="1">
                              <a:solidFill>
                                <a:srgbClr val="0070C0"/>
                              </a:solidFill>
                              <a:latin typeface="Cambria Math" panose="02040503050406030204" pitchFamily="18" charset="0"/>
                            </a:rPr>
                          </m:ctrlPr>
                        </m:sSupPr>
                        <m:e>
                          <m:d>
                            <m:dPr>
                              <m:ctrlPr>
                                <a:rPr lang="en-US" altLang="zh-CN" sz="2200" i="1">
                                  <a:solidFill>
                                    <a:srgbClr val="0070C0"/>
                                  </a:solidFill>
                                  <a:latin typeface="Cambria Math" panose="02040503050406030204" pitchFamily="18" charset="0"/>
                                </a:rPr>
                              </m:ctrlPr>
                            </m:dPr>
                            <m:e>
                              <m:r>
                                <a:rPr lang="en-US" altLang="zh-CN" sz="2200" i="1">
                                  <a:solidFill>
                                    <a:srgbClr val="0070C0"/>
                                  </a:solidFill>
                                  <a:latin typeface="Cambria Math" panose="02040503050406030204" pitchFamily="18" charset="0"/>
                                </a:rPr>
                                <m:t>𝒙</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𝒚</m:t>
                              </m:r>
                            </m:e>
                          </m:d>
                        </m:e>
                        <m:sup>
                          <m:r>
                            <a:rPr lang="zh-CN" altLang="en-US" sz="2200" i="1" smtClean="0">
                              <a:solidFill>
                                <a:srgbClr val="0070C0"/>
                              </a:solidFill>
                              <a:latin typeface="Cambria Math" panose="02040503050406030204" pitchFamily="18" charset="0"/>
                            </a:rPr>
                            <m:t>𝜶</m:t>
                          </m:r>
                        </m:sup>
                      </m:sSup>
                      <m:r>
                        <a:rPr lang="en-US" altLang="zh-CN" sz="2200" i="1">
                          <a:solidFill>
                            <a:srgbClr val="0070C0"/>
                          </a:solidFill>
                          <a:latin typeface="Cambria Math" panose="02040503050406030204" pitchFamily="18" charset="0"/>
                        </a:rPr>
                        <m:t>=</m:t>
                      </m:r>
                      <m:nary>
                        <m:naryPr>
                          <m:chr m:val="∑"/>
                          <m:ctrlPr>
                            <a:rPr lang="en-US" altLang="zh-CN" sz="2200" i="1">
                              <a:solidFill>
                                <a:srgbClr val="0070C0"/>
                              </a:solidFill>
                              <a:latin typeface="Cambria Math" panose="02040503050406030204" pitchFamily="18" charset="0"/>
                            </a:rPr>
                          </m:ctrlPr>
                        </m:naryPr>
                        <m:sub>
                          <m:r>
                            <m:rPr>
                              <m:brk m:alnAt="23"/>
                            </m:rPr>
                            <a:rPr lang="en-US" altLang="zh-CN" sz="2200" i="1">
                              <a:solidFill>
                                <a:srgbClr val="0070C0"/>
                              </a:solidFill>
                              <a:latin typeface="Cambria Math" panose="02040503050406030204" pitchFamily="18" charset="0"/>
                            </a:rPr>
                            <m:t>𝒌</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m:t>
                          </m:r>
                        </m:sub>
                        <m:sup>
                          <m:r>
                            <a:rPr lang="zh-CN" altLang="en-US" sz="2200" i="1" smtClean="0">
                              <a:solidFill>
                                <a:srgbClr val="0070C0"/>
                              </a:solidFill>
                              <a:latin typeface="Cambria Math" panose="02040503050406030204" pitchFamily="18" charset="0"/>
                            </a:rPr>
                            <m:t>∞</m:t>
                          </m:r>
                        </m:sup>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zh-CN" altLang="en-US" sz="2200" i="1" smtClean="0">
                                      <a:solidFill>
                                        <a:srgbClr val="0070C0"/>
                                      </a:solidFill>
                                      <a:latin typeface="Cambria Math" panose="02040503050406030204" pitchFamily="18" charset="0"/>
                                    </a:rPr>
                                    <m:t>𝜶</m:t>
                                  </m:r>
                                </m:num>
                                <m:den>
                                  <m:r>
                                    <a:rPr lang="en-US" altLang="zh-CN" sz="2200" i="1">
                                      <a:solidFill>
                                        <a:srgbClr val="0070C0"/>
                                      </a:solidFill>
                                      <a:latin typeface="Cambria Math" panose="02040503050406030204" pitchFamily="18" charset="0"/>
                                    </a:rPr>
                                    <m:t>𝒌</m:t>
                                  </m:r>
                                </m:den>
                              </m:f>
                            </m:e>
                          </m:d>
                          <m:sSup>
                            <m:sSupPr>
                              <m:ctrlPr>
                                <a:rPr lang="en-US" altLang="zh-CN" sz="2200" i="1">
                                  <a:solidFill>
                                    <a:srgbClr val="0070C0"/>
                                  </a:solidFill>
                                  <a:latin typeface="Cambria Math" panose="02040503050406030204" pitchFamily="18" charset="0"/>
                                </a:rPr>
                              </m:ctrlPr>
                            </m:sSupPr>
                            <m:e>
                              <m:r>
                                <a:rPr lang="en-US" altLang="zh-CN" sz="2200" i="1">
                                  <a:solidFill>
                                    <a:srgbClr val="0070C0"/>
                                  </a:solidFill>
                                  <a:latin typeface="Cambria Math" panose="02040503050406030204" pitchFamily="18" charset="0"/>
                                </a:rPr>
                                <m:t>𝒙</m:t>
                              </m:r>
                            </m:e>
                            <m:sup>
                              <m:r>
                                <a:rPr lang="en-US" altLang="zh-CN" sz="2200" i="1">
                                  <a:solidFill>
                                    <a:srgbClr val="0070C0"/>
                                  </a:solidFill>
                                  <a:latin typeface="Cambria Math" panose="02040503050406030204" pitchFamily="18" charset="0"/>
                                </a:rPr>
                                <m:t>𝒌</m:t>
                              </m:r>
                            </m:sup>
                          </m:sSup>
                          <m:sSup>
                            <m:sSupPr>
                              <m:ctrlPr>
                                <a:rPr lang="en-US" altLang="zh-CN" sz="2200" i="1">
                                  <a:solidFill>
                                    <a:srgbClr val="0070C0"/>
                                  </a:solidFill>
                                  <a:latin typeface="Cambria Math" panose="02040503050406030204" pitchFamily="18" charset="0"/>
                                </a:rPr>
                              </m:ctrlPr>
                            </m:sSupPr>
                            <m:e>
                              <m:r>
                                <a:rPr lang="en-US" altLang="zh-CN" sz="2200" i="1">
                                  <a:solidFill>
                                    <a:srgbClr val="0070C0"/>
                                  </a:solidFill>
                                  <a:latin typeface="Cambria Math" panose="02040503050406030204" pitchFamily="18" charset="0"/>
                                </a:rPr>
                                <m:t>𝒚</m:t>
                              </m:r>
                            </m:e>
                            <m:sup>
                              <m:r>
                                <a:rPr lang="zh-CN" altLang="en-US" sz="2200" i="1" smtClean="0">
                                  <a:solidFill>
                                    <a:srgbClr val="0070C0"/>
                                  </a:solidFill>
                                  <a:latin typeface="Cambria Math" panose="02040503050406030204" pitchFamily="18" charset="0"/>
                                </a:rPr>
                                <m:t>𝜶</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𝒌</m:t>
                              </m:r>
                            </m:sup>
                          </m:sSup>
                        </m:e>
                      </m:nary>
                    </m:oMath>
                  </m:oMathPara>
                </a14:m>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688784"/>
              </a:xfrm>
              <a:prstGeom prst="rect">
                <a:avLst/>
              </a:prstGeom>
              <a:blipFill>
                <a:blip r:embed="rId3"/>
                <a:stretch>
                  <a:fillRect l="-1040" t="-130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5683677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总结</a:t>
            </a:r>
          </a:p>
        </p:txBody>
      </p:sp>
      <p:sp>
        <p:nvSpPr>
          <p:cNvPr id="9" name="TextBox 12"/>
          <p:cNvSpPr txBox="1">
            <a:spLocks noChangeArrowheads="1"/>
          </p:cNvSpPr>
          <p:nvPr/>
        </p:nvSpPr>
        <p:spPr bwMode="auto">
          <a:xfrm>
            <a:off x="760973" y="1340768"/>
            <a:ext cx="7622053" cy="1514261"/>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组合数学和概率期望的题都不太好做，只有做多了题目，才能知道题目的套路。本次讲课也只是讲解了一些比较简单的算法，更难的还得要各位自己上网学习，毕竟</a:t>
            </a:r>
            <a:endParaRPr lang="en-US" altLang="zh-CN" sz="2200" b="1" dirty="0">
              <a:solidFill>
                <a:srgbClr val="0070C0"/>
              </a:solidFill>
              <a:latin typeface="Cambria Math" panose="02040503050406030204" pitchFamily="18" charset="0"/>
            </a:endParaRPr>
          </a:p>
          <a:p>
            <a:pPr algn="ctr">
              <a:spcBef>
                <a:spcPct val="20000"/>
              </a:spcBef>
            </a:pPr>
            <a:r>
              <a:rPr lang="zh-CN" altLang="en-US" sz="2200" dirty="0">
                <a:solidFill>
                  <a:srgbClr val="0070C0"/>
                </a:solidFill>
                <a:latin typeface="Cambria Math" panose="02040503050406030204" pitchFamily="18" charset="0"/>
              </a:rPr>
              <a:t>纸上得来终觉浅，绝知此事要躬行</a:t>
            </a:r>
            <a:endParaRPr lang="en-US" altLang="zh-CN" sz="2200" dirty="0">
              <a:solidFill>
                <a:srgbClr val="0070C0"/>
              </a:solidFill>
              <a:latin typeface="Cambria Math" panose="02040503050406030204" pitchFamily="18" charset="0"/>
            </a:endParaRPr>
          </a:p>
        </p:txBody>
      </p:sp>
    </p:spTree>
    <p:extLst>
      <p:ext uri="{BB962C8B-B14F-4D97-AF65-F5344CB8AC3E}">
        <p14:creationId xmlns:p14="http://schemas.microsoft.com/office/powerpoint/2010/main" val="117007607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二项式反演</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765903"/>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记</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𝒇</m:t>
                        </m:r>
                      </m:e>
                      <m:sub>
                        <m:r>
                          <a:rPr lang="en-US" altLang="zh-CN" sz="2200" b="1" i="1" dirty="0" smtClean="0">
                            <a:solidFill>
                              <a:srgbClr val="0070C0"/>
                            </a:solidFill>
                            <a:latin typeface="Cambria Math" panose="02040503050406030204" pitchFamily="18" charset="0"/>
                          </a:rPr>
                          <m:t>𝒏</m:t>
                        </m:r>
                      </m:sub>
                    </m:sSub>
                  </m:oMath>
                </a14:m>
                <a:r>
                  <a:rPr lang="zh-CN" altLang="en-US" sz="2200" b="1" dirty="0">
                    <a:solidFill>
                      <a:srgbClr val="0070C0"/>
                    </a:solidFill>
                    <a:latin typeface="Cambria Math" panose="02040503050406030204" pitchFamily="18" charset="0"/>
                  </a:rPr>
                  <a:t>表示恰好使用</a:t>
                </a:r>
                <a14:m>
                  <m:oMath xmlns:m="http://schemas.openxmlformats.org/officeDocument/2006/math">
                    <m:r>
                      <a:rPr lang="en-US" altLang="zh-CN" sz="2200" b="1" i="1" dirty="0" smtClean="0">
                        <a:solidFill>
                          <a:srgbClr val="0070C0"/>
                        </a:solidFill>
                        <a:latin typeface="Cambria Math" panose="02040503050406030204" pitchFamily="18" charset="0"/>
                      </a:rPr>
                      <m:t>𝒏</m:t>
                    </m:r>
                  </m:oMath>
                </a14:m>
                <a:r>
                  <a:rPr lang="zh-CN" altLang="en-US" sz="2200" b="1" dirty="0">
                    <a:solidFill>
                      <a:srgbClr val="0070C0"/>
                    </a:solidFill>
                    <a:latin typeface="Cambria Math" panose="02040503050406030204" pitchFamily="18" charset="0"/>
                  </a:rPr>
                  <a:t>个不同元素形成特定结构的方案数，</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𝒈</m:t>
                        </m:r>
                      </m:e>
                      <m:sub>
                        <m:r>
                          <a:rPr lang="en-US" altLang="zh-CN" sz="2200" b="1" i="1" dirty="0" smtClean="0">
                            <a:solidFill>
                              <a:srgbClr val="0070C0"/>
                            </a:solidFill>
                            <a:latin typeface="Cambria Math" panose="02040503050406030204" pitchFamily="18" charset="0"/>
                          </a:rPr>
                          <m:t>𝒏</m:t>
                        </m:r>
                      </m:sub>
                    </m:sSub>
                  </m:oMath>
                </a14:m>
                <a:r>
                  <a:rPr lang="zh-CN" altLang="en-US" sz="2200" b="1" dirty="0">
                    <a:solidFill>
                      <a:srgbClr val="0070C0"/>
                    </a:solidFill>
                    <a:latin typeface="Cambria Math" panose="02040503050406030204" pitchFamily="18" charset="0"/>
                  </a:rPr>
                  <a:t>表示从</a:t>
                </a:r>
                <a14:m>
                  <m:oMath xmlns:m="http://schemas.openxmlformats.org/officeDocument/2006/math">
                    <m:r>
                      <a:rPr lang="en-US" altLang="zh-CN" sz="2200" b="1" i="1" dirty="0" smtClean="0">
                        <a:solidFill>
                          <a:srgbClr val="0070C0"/>
                        </a:solidFill>
                        <a:latin typeface="Cambria Math" panose="02040503050406030204" pitchFamily="18" charset="0"/>
                      </a:rPr>
                      <m:t>𝒏</m:t>
                    </m:r>
                  </m:oMath>
                </a14:m>
                <a:r>
                  <a:rPr lang="zh-CN" altLang="en-US" sz="2200" b="1" dirty="0">
                    <a:solidFill>
                      <a:srgbClr val="0070C0"/>
                    </a:solidFill>
                    <a:latin typeface="Cambria Math" panose="02040503050406030204" pitchFamily="18" charset="0"/>
                  </a:rPr>
                  <a:t>个不同元素中选出</a:t>
                </a:r>
                <a14:m>
                  <m:oMath xmlns:m="http://schemas.openxmlformats.org/officeDocument/2006/math">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oMath>
                </a14:m>
                <a:r>
                  <a:rPr lang="zh-CN" altLang="en-US" sz="2200" dirty="0">
                    <a:solidFill>
                      <a:srgbClr val="0070C0"/>
                    </a:solidFill>
                  </a:rPr>
                  <a:t>个元素形成特定结构的总方案数。那么显然有</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𝒈</m:t>
                          </m:r>
                        </m:e>
                        <m:sub>
                          <m:r>
                            <a:rPr lang="en-US" altLang="zh-CN" sz="2200" b="1" i="1" smtClean="0">
                              <a:solidFill>
                                <a:srgbClr val="0070C0"/>
                              </a:solidFill>
                              <a:latin typeface="Cambria Math" panose="02040503050406030204" pitchFamily="18" charset="0"/>
                            </a:rPr>
                            <m:t>𝒏</m:t>
                          </m:r>
                        </m:sub>
                      </m:sSub>
                      <m:r>
                        <a:rPr lang="en-US" altLang="zh-CN" sz="2200" b="1" i="1" smtClean="0">
                          <a:solidFill>
                            <a:srgbClr val="0070C0"/>
                          </a:solidFill>
                          <a:latin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𝒏</m:t>
                          </m:r>
                        </m:sup>
                        <m:e>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𝒊</m:t>
                                  </m:r>
                                </m:den>
                              </m:f>
                            </m:e>
                          </m:d>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b="1" i="1" smtClean="0">
                                  <a:solidFill>
                                    <a:srgbClr val="0070C0"/>
                                  </a:solidFill>
                                  <a:latin typeface="Cambria Math" panose="02040503050406030204" pitchFamily="18" charset="0"/>
                                </a:rPr>
                                <m:t>𝒊</m:t>
                              </m:r>
                            </m:sub>
                          </m:sSub>
                        </m:e>
                      </m:nary>
                    </m:oMath>
                  </m:oMathPara>
                </a14:m>
                <a:endParaRPr lang="en-US" altLang="zh-CN" sz="2200" dirty="0">
                  <a:solidFill>
                    <a:srgbClr val="0070C0"/>
                  </a:solidFill>
                </a:endParaRPr>
              </a:p>
              <a:p>
                <a:pPr algn="just">
                  <a:spcBef>
                    <a:spcPct val="20000"/>
                  </a:spcBef>
                </a:pPr>
                <a:r>
                  <a:rPr lang="zh-CN" altLang="en-US" sz="2200" dirty="0">
                    <a:solidFill>
                      <a:srgbClr val="0070C0"/>
                    </a:solidFill>
                  </a:rPr>
                  <a:t>若已知</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𝒈</m:t>
                        </m:r>
                      </m:e>
                      <m:sub>
                        <m:r>
                          <a:rPr lang="en-US" altLang="zh-CN" sz="2200" b="1" i="1" smtClean="0">
                            <a:solidFill>
                              <a:srgbClr val="0070C0"/>
                            </a:solidFill>
                            <a:latin typeface="Cambria Math" panose="02040503050406030204" pitchFamily="18" charset="0"/>
                          </a:rPr>
                          <m:t>𝒊</m:t>
                        </m:r>
                      </m:sub>
                    </m:sSub>
                  </m:oMath>
                </a14:m>
                <a:r>
                  <a:rPr lang="zh-CN" altLang="en-US" sz="2200" dirty="0">
                    <a:solidFill>
                      <a:srgbClr val="0070C0"/>
                    </a:solidFill>
                  </a:rPr>
                  <a:t>，那么则有</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𝒇</m:t>
                          </m:r>
                        </m:e>
                        <m:sub>
                          <m:r>
                            <a:rPr lang="en-US" altLang="zh-CN" sz="2200" b="1" i="1" smtClean="0">
                              <a:solidFill>
                                <a:srgbClr val="0070C0"/>
                              </a:solidFill>
                              <a:latin typeface="Cambria Math" panose="02040503050406030204" pitchFamily="18" charset="0"/>
                            </a:rPr>
                            <m:t>𝒏</m:t>
                          </m:r>
                        </m:sub>
                      </m:sSub>
                      <m:r>
                        <a:rPr lang="en-US" altLang="zh-CN" sz="2200" b="1" i="1" smtClean="0">
                          <a:solidFill>
                            <a:srgbClr val="0070C0"/>
                          </a:solidFill>
                          <a:latin typeface="Cambria Math" panose="02040503050406030204" pitchFamily="18" charset="0"/>
                        </a:rPr>
                        <m:t>=</m:t>
                      </m:r>
                      <m:nary>
                        <m:naryPr>
                          <m:chr m:val="∑"/>
                          <m:ctrlPr>
                            <a:rPr lang="en-US" altLang="zh-CN" sz="2200" b="1"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𝒏</m:t>
                          </m:r>
                        </m:sup>
                        <m:e>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𝒊</m:t>
                                  </m:r>
                                </m:den>
                              </m:f>
                            </m:e>
                          </m:d>
                          <m:sSup>
                            <m:sSupPr>
                              <m:ctrlPr>
                                <a:rPr lang="en-US" altLang="zh-CN" sz="2200" b="1" i="1" smtClean="0">
                                  <a:solidFill>
                                    <a:srgbClr val="0070C0"/>
                                  </a:solidFill>
                                  <a:latin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e>
                              </m:d>
                            </m:e>
                            <m:sup>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𝒊</m:t>
                              </m:r>
                            </m:sup>
                          </m:sSup>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𝒈</m:t>
                              </m:r>
                            </m:e>
                            <m:sub>
                              <m:r>
                                <a:rPr lang="en-US" altLang="zh-CN" sz="2200" b="1" i="1" smtClean="0">
                                  <a:solidFill>
                                    <a:srgbClr val="0070C0"/>
                                  </a:solidFill>
                                  <a:latin typeface="Cambria Math" panose="02040503050406030204" pitchFamily="18" charset="0"/>
                                </a:rPr>
                                <m:t>𝒊</m:t>
                              </m:r>
                            </m:sub>
                          </m:sSub>
                        </m:e>
                      </m:nary>
                    </m:oMath>
                  </m:oMathPara>
                </a14:m>
                <a:endParaRPr lang="en-US" altLang="zh-CN" sz="2200" dirty="0">
                  <a:solidFill>
                    <a:srgbClr val="0070C0"/>
                  </a:solidFill>
                </a:endParaRPr>
              </a:p>
              <a:p>
                <a:pPr algn="just">
                  <a:spcBef>
                    <a:spcPct val="20000"/>
                  </a:spcBef>
                </a:pPr>
                <a:r>
                  <a:rPr lang="zh-CN" altLang="en-US" sz="2200" dirty="0">
                    <a:solidFill>
                      <a:srgbClr val="0070C0"/>
                    </a:solidFill>
                  </a:rPr>
                  <a:t>上述已知</a:t>
                </a:r>
                <a14:m>
                  <m:oMath xmlns:m="http://schemas.openxmlformats.org/officeDocument/2006/math">
                    <m:sSub>
                      <m:sSubPr>
                        <m:ctrlPr>
                          <a:rPr lang="en-US" altLang="zh-CN" sz="2200" b="1" i="1" smtClean="0">
                            <a:solidFill>
                              <a:srgbClr val="0070C0"/>
                            </a:solidFill>
                            <a:latin typeface="Cambria Math" panose="02040503050406030204" pitchFamily="18" charset="0"/>
                          </a:rPr>
                        </m:ctrlPr>
                      </m:sSubPr>
                      <m:e>
                        <m:r>
                          <a:rPr lang="en-US" altLang="zh-CN" sz="2200" b="1" i="1" smtClean="0">
                            <a:solidFill>
                              <a:srgbClr val="0070C0"/>
                            </a:solidFill>
                            <a:latin typeface="Cambria Math" panose="02040503050406030204" pitchFamily="18" charset="0"/>
                          </a:rPr>
                          <m:t>𝒈</m:t>
                        </m:r>
                      </m:e>
                      <m:sub>
                        <m:r>
                          <a:rPr lang="en-US" altLang="zh-CN" sz="2200" b="1" i="1" smtClean="0">
                            <a:solidFill>
                              <a:srgbClr val="0070C0"/>
                            </a:solidFill>
                            <a:latin typeface="Cambria Math" panose="02040503050406030204" pitchFamily="18" charset="0"/>
                          </a:rPr>
                          <m:t>𝒏</m:t>
                        </m:r>
                      </m:sub>
                    </m:sSub>
                  </m:oMath>
                </a14:m>
                <a:r>
                  <a:rPr lang="zh-CN" altLang="en-US" sz="2200" dirty="0">
                    <a:solidFill>
                      <a:srgbClr val="0070C0"/>
                    </a:solidFill>
                  </a:rPr>
                  <a:t>求</a:t>
                </a:r>
                <a14:m>
                  <m:oMath xmlns:m="http://schemas.openxmlformats.org/officeDocument/2006/math">
                    <m:sSub>
                      <m:sSubPr>
                        <m:ctrlPr>
                          <a:rPr lang="en-US" altLang="zh-CN" sz="2200" b="1" i="1" dirty="0" smtClean="0">
                            <a:solidFill>
                              <a:srgbClr val="0070C0"/>
                            </a:solidFill>
                            <a:latin typeface="Cambria Math" panose="02040503050406030204" pitchFamily="18" charset="0"/>
                          </a:rPr>
                        </m:ctrlPr>
                      </m:sSubPr>
                      <m:e>
                        <m:r>
                          <a:rPr lang="en-US" altLang="zh-CN" sz="2200" b="1" i="1" dirty="0" smtClean="0">
                            <a:solidFill>
                              <a:srgbClr val="0070C0"/>
                            </a:solidFill>
                            <a:latin typeface="Cambria Math" panose="02040503050406030204" pitchFamily="18" charset="0"/>
                          </a:rPr>
                          <m:t>𝒇</m:t>
                        </m:r>
                      </m:e>
                      <m:sub>
                        <m:r>
                          <a:rPr lang="en-US" altLang="zh-CN" sz="2200" b="1" i="1" dirty="0" smtClean="0">
                            <a:solidFill>
                              <a:srgbClr val="0070C0"/>
                            </a:solidFill>
                            <a:latin typeface="Cambria Math" panose="02040503050406030204" pitchFamily="18" charset="0"/>
                          </a:rPr>
                          <m:t>𝒏</m:t>
                        </m:r>
                      </m:sub>
                    </m:sSub>
                  </m:oMath>
                </a14:m>
                <a:r>
                  <a:rPr lang="zh-CN" altLang="en-US" sz="2200" dirty="0">
                    <a:solidFill>
                      <a:srgbClr val="0070C0"/>
                    </a:solidFill>
                  </a:rPr>
                  <a:t>的过程，就称为二项式反演。</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765903"/>
              </a:xfrm>
              <a:prstGeom prst="rect">
                <a:avLst/>
              </a:prstGeom>
              <a:blipFill>
                <a:blip r:embed="rId3"/>
                <a:stretch>
                  <a:fillRect l="-1040" t="-1618" r="-1040" b="-178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9088811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范德蒙德卷积</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4473469"/>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范德蒙德卷积公式</a:t>
                </a:r>
                <a:endParaRPr lang="en-US" altLang="zh-CN" sz="2200" b="1"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smtClean="0">
                              <a:solidFill>
                                <a:srgbClr val="0070C0"/>
                              </a:solidFill>
                              <a:latin typeface="Cambria Math" panose="02040503050406030204" pitchFamily="18" charset="0"/>
                            </a:rPr>
                          </m:ctrlPr>
                        </m:dPr>
                        <m:e>
                          <m:f>
                            <m:fPr>
                              <m:type m:val="noBar"/>
                              <m:ctrlPr>
                                <a:rPr lang="en-US" altLang="zh-CN" sz="2200"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𝒎</m:t>
                              </m:r>
                            </m:num>
                            <m:den>
                              <m:r>
                                <a:rPr lang="en-US" altLang="zh-CN" sz="2200" b="1" i="1" smtClean="0">
                                  <a:solidFill>
                                    <a:srgbClr val="0070C0"/>
                                  </a:solidFill>
                                  <a:latin typeface="Cambria Math" panose="02040503050406030204" pitchFamily="18" charset="0"/>
                                </a:rPr>
                                <m:t>𝒌</m:t>
                              </m:r>
                            </m:den>
                          </m:f>
                        </m:e>
                      </m:d>
                      <m:r>
                        <a:rPr lang="en-US" altLang="zh-CN" sz="2200" b="1" i="1" smtClean="0">
                          <a:solidFill>
                            <a:srgbClr val="0070C0"/>
                          </a:solidFill>
                          <a:latin typeface="Cambria Math" panose="02040503050406030204" pitchFamily="18" charset="0"/>
                        </a:rPr>
                        <m:t>=</m:t>
                      </m:r>
                      <m:nary>
                        <m:naryPr>
                          <m:chr m:val="∑"/>
                          <m:limLoc m:val="subSup"/>
                          <m:ctrlPr>
                            <a:rPr lang="en-US" altLang="zh-CN" sz="2200" b="1" i="1" smtClean="0">
                              <a:solidFill>
                                <a:srgbClr val="0070C0"/>
                              </a:solidFill>
                              <a:latin typeface="Cambria Math" panose="02040503050406030204" pitchFamily="18" charset="0"/>
                            </a:rPr>
                          </m:ctrlPr>
                        </m:naryPr>
                        <m:sub>
                          <m:r>
                            <m:rPr>
                              <m:brk m:alnAt="25"/>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𝒌</m:t>
                          </m:r>
                        </m:sup>
                        <m:e>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𝒊</m:t>
                                  </m:r>
                                </m:den>
                              </m:f>
                            </m:e>
                          </m:d>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𝒎</m:t>
                                  </m:r>
                                </m:num>
                                <m:den>
                                  <m:r>
                                    <a:rPr lang="en-US" altLang="zh-CN" sz="2200" b="1" i="1" smtClean="0">
                                      <a:solidFill>
                                        <a:srgbClr val="0070C0"/>
                                      </a:solidFill>
                                      <a:latin typeface="Cambria Math" panose="02040503050406030204" pitchFamily="18" charset="0"/>
                                    </a:rPr>
                                    <m:t>𝒌</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𝒊</m:t>
                                  </m:r>
                                </m:den>
                              </m:f>
                            </m:e>
                          </m:d>
                        </m:e>
                      </m:nary>
                    </m:oMath>
                  </m:oMathPara>
                </a14:m>
                <a:endParaRPr lang="en-US" altLang="zh-CN" sz="2200" dirty="0">
                  <a:solidFill>
                    <a:srgbClr val="0070C0"/>
                  </a:solidFill>
                </a:endParaRPr>
              </a:p>
              <a:p>
                <a:pPr algn="just">
                  <a:spcBef>
                    <a:spcPct val="20000"/>
                  </a:spcBef>
                </a:pPr>
                <a:r>
                  <a:rPr lang="zh-CN" altLang="en-US" sz="2200" dirty="0">
                    <a:solidFill>
                      <a:srgbClr val="0070C0"/>
                    </a:solidFill>
                  </a:rPr>
                  <a:t>即从大小为</a:t>
                </a:r>
                <a14:m>
                  <m:oMath xmlns:m="http://schemas.openxmlformats.org/officeDocument/2006/math">
                    <m:r>
                      <a:rPr lang="en-US" altLang="zh-CN" sz="2200" i="1" dirty="0" smtClean="0">
                        <a:solidFill>
                          <a:srgbClr val="0070C0"/>
                        </a:solidFill>
                        <a:latin typeface="Cambria Math" panose="02040503050406030204" pitchFamily="18" charset="0"/>
                      </a:rPr>
                      <m:t>𝑛</m:t>
                    </m:r>
                    <m:r>
                      <a:rPr lang="en-US" altLang="zh-CN" sz="2200" i="1" dirty="0" smtClean="0">
                        <a:solidFill>
                          <a:srgbClr val="0070C0"/>
                        </a:solidFill>
                        <a:latin typeface="Cambria Math" panose="02040503050406030204" pitchFamily="18" charset="0"/>
                      </a:rPr>
                      <m:t>+</m:t>
                    </m:r>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的集合中取</a:t>
                </a:r>
                <a14:m>
                  <m:oMath xmlns:m="http://schemas.openxmlformats.org/officeDocument/2006/math">
                    <m:r>
                      <a:rPr lang="en-US" altLang="zh-CN" sz="2200" i="1" dirty="0" smtClean="0">
                        <a:solidFill>
                          <a:srgbClr val="0070C0"/>
                        </a:solidFill>
                        <a:latin typeface="Cambria Math" panose="02040503050406030204" pitchFamily="18" charset="0"/>
                      </a:rPr>
                      <m:t>𝑘</m:t>
                    </m:r>
                  </m:oMath>
                </a14:m>
                <a:r>
                  <a:rPr lang="zh-CN" altLang="en-US" sz="2200" dirty="0">
                    <a:solidFill>
                      <a:srgbClr val="0070C0"/>
                    </a:solidFill>
                  </a:rPr>
                  <a:t>个数，等于从大小为</a:t>
                </a:r>
                <a14:m>
                  <m:oMath xmlns:m="http://schemas.openxmlformats.org/officeDocument/2006/math">
                    <m:r>
                      <a:rPr lang="en-US" altLang="zh-CN" sz="2200" i="1" dirty="0" smtClean="0">
                        <a:solidFill>
                          <a:srgbClr val="0070C0"/>
                        </a:solidFill>
                        <a:latin typeface="Cambria Math" panose="02040503050406030204" pitchFamily="18" charset="0"/>
                      </a:rPr>
                      <m:t>𝑛</m:t>
                    </m:r>
                  </m:oMath>
                </a14:m>
                <a:r>
                  <a:rPr lang="zh-CN" altLang="en-US" sz="2200" dirty="0">
                    <a:solidFill>
                      <a:srgbClr val="0070C0"/>
                    </a:solidFill>
                  </a:rPr>
                  <a:t>的集合中取</a:t>
                </a:r>
                <a14:m>
                  <m:oMath xmlns:m="http://schemas.openxmlformats.org/officeDocument/2006/math">
                    <m:r>
                      <a:rPr lang="en-US" altLang="zh-CN" sz="2200" i="1" dirty="0" smtClean="0">
                        <a:solidFill>
                          <a:srgbClr val="0070C0"/>
                        </a:solidFill>
                        <a:latin typeface="Cambria Math" panose="02040503050406030204" pitchFamily="18" charset="0"/>
                      </a:rPr>
                      <m:t>𝑖</m:t>
                    </m:r>
                  </m:oMath>
                </a14:m>
                <a:r>
                  <a:rPr lang="zh-CN" altLang="en-US" sz="2200" dirty="0">
                    <a:solidFill>
                      <a:srgbClr val="0070C0"/>
                    </a:solidFill>
                  </a:rPr>
                  <a:t>个数，再从大小为</a:t>
                </a:r>
                <a14:m>
                  <m:oMath xmlns:m="http://schemas.openxmlformats.org/officeDocument/2006/math">
                    <m:r>
                      <a:rPr lang="en-US" altLang="zh-CN" sz="2200" i="1" dirty="0" smtClean="0">
                        <a:solidFill>
                          <a:srgbClr val="0070C0"/>
                        </a:solidFill>
                        <a:latin typeface="Cambria Math" panose="02040503050406030204" pitchFamily="18" charset="0"/>
                      </a:rPr>
                      <m:t>𝑚</m:t>
                    </m:r>
                  </m:oMath>
                </a14:m>
                <a:r>
                  <a:rPr lang="zh-CN" altLang="en-US" sz="2200" dirty="0">
                    <a:solidFill>
                      <a:srgbClr val="0070C0"/>
                    </a:solidFill>
                  </a:rPr>
                  <a:t>的集合中取</a:t>
                </a:r>
                <a14:m>
                  <m:oMath xmlns:m="http://schemas.openxmlformats.org/officeDocument/2006/math">
                    <m:r>
                      <a:rPr lang="en-US" altLang="zh-CN" sz="2200" i="1" dirty="0" smtClean="0">
                        <a:solidFill>
                          <a:srgbClr val="0070C0"/>
                        </a:solidFill>
                        <a:latin typeface="Cambria Math" panose="02040503050406030204" pitchFamily="18" charset="0"/>
                      </a:rPr>
                      <m:t>𝑘</m:t>
                    </m:r>
                    <m:r>
                      <a:rPr lang="en-US" altLang="zh-CN" sz="2200" i="1" dirty="0" smtClean="0">
                        <a:solidFill>
                          <a:srgbClr val="0070C0"/>
                        </a:solidFill>
                        <a:latin typeface="Cambria Math" panose="02040503050406030204" pitchFamily="18" charset="0"/>
                      </a:rPr>
                      <m:t>−</m:t>
                    </m:r>
                    <m:r>
                      <a:rPr lang="en-US" altLang="zh-CN" sz="2200" i="1" dirty="0" err="1" smtClean="0">
                        <a:solidFill>
                          <a:srgbClr val="0070C0"/>
                        </a:solidFill>
                        <a:latin typeface="Cambria Math" panose="02040503050406030204" pitchFamily="18" charset="0"/>
                      </a:rPr>
                      <m:t>𝑖</m:t>
                    </m:r>
                  </m:oMath>
                </a14:m>
                <a:r>
                  <a:rPr lang="zh-CN" altLang="en-US" sz="2200" dirty="0">
                    <a:solidFill>
                      <a:srgbClr val="0070C0"/>
                    </a:solidFill>
                  </a:rPr>
                  <a:t>个数的方案总和。</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同理可得</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i="1">
                                  <a:solidFill>
                                    <a:srgbClr val="0070C0"/>
                                  </a:solidFill>
                                  <a:latin typeface="Cambria Math" panose="02040503050406030204" pitchFamily="18" charset="0"/>
                                </a:rPr>
                                <m:t>𝒏</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𝒎</m:t>
                              </m:r>
                            </m:num>
                            <m:den>
                              <m:r>
                                <a:rPr lang="en-US" altLang="zh-CN" sz="2200" b="1" i="1" smtClean="0">
                                  <a:solidFill>
                                    <a:srgbClr val="0070C0"/>
                                  </a:solidFill>
                                  <a:latin typeface="Cambria Math" panose="02040503050406030204" pitchFamily="18" charset="0"/>
                                </a:rPr>
                                <m:t>𝒓</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𝒔</m:t>
                              </m:r>
                            </m:den>
                          </m:f>
                        </m:e>
                      </m:d>
                      <m:r>
                        <a:rPr lang="en-US" altLang="zh-CN" sz="2200" i="1">
                          <a:solidFill>
                            <a:srgbClr val="0070C0"/>
                          </a:solidFill>
                          <a:latin typeface="Cambria Math" panose="02040503050406030204" pitchFamily="18" charset="0"/>
                        </a:rPr>
                        <m:t>=</m:t>
                      </m:r>
                      <m:nary>
                        <m:naryPr>
                          <m:chr m:val="∑"/>
                          <m:limLoc m:val="subSup"/>
                          <m:ctrlPr>
                            <a:rPr lang="en-US" altLang="zh-CN" sz="2200" i="1">
                              <a:solidFill>
                                <a:srgbClr val="0070C0"/>
                              </a:solidFill>
                              <a:latin typeface="Cambria Math" panose="02040503050406030204" pitchFamily="18" charset="0"/>
                            </a:rPr>
                          </m:ctrlPr>
                        </m:naryPr>
                        <m:sub>
                          <m:r>
                            <m:rPr>
                              <m:brk m:alnAt="25"/>
                            </m:rP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𝒓</m:t>
                          </m:r>
                        </m:sub>
                        <m:sup>
                          <m:r>
                            <a:rPr lang="en-US" altLang="zh-CN" sz="2200" b="1" i="1" smtClean="0">
                              <a:solidFill>
                                <a:srgbClr val="0070C0"/>
                              </a:solidFill>
                              <a:latin typeface="Cambria Math" panose="02040503050406030204" pitchFamily="18" charset="0"/>
                            </a:rPr>
                            <m:t>𝒔</m:t>
                          </m:r>
                        </m:sup>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i="1">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𝒓</m:t>
                                  </m:r>
                                  <m:r>
                                    <a:rPr lang="en-US" altLang="zh-CN" sz="2200" b="1" i="1" smtClean="0">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𝒊</m:t>
                                  </m:r>
                                </m:den>
                              </m:f>
                            </m:e>
                          </m:d>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i="1">
                                      <a:solidFill>
                                        <a:srgbClr val="0070C0"/>
                                      </a:solidFill>
                                      <a:latin typeface="Cambria Math" panose="02040503050406030204" pitchFamily="18" charset="0"/>
                                    </a:rPr>
                                    <m:t>𝒎</m:t>
                                  </m:r>
                                </m:num>
                                <m:den>
                                  <m:r>
                                    <a:rPr lang="en-US" altLang="zh-CN" sz="2200" b="1" i="1" smtClean="0">
                                      <a:solidFill>
                                        <a:srgbClr val="0070C0"/>
                                      </a:solidFill>
                                      <a:latin typeface="Cambria Math" panose="02040503050406030204" pitchFamily="18" charset="0"/>
                                    </a:rPr>
                                    <m:t>𝒔</m:t>
                                  </m:r>
                                  <m:r>
                                    <a:rPr lang="en-US" altLang="zh-CN" sz="2200" i="1">
                                      <a:solidFill>
                                        <a:srgbClr val="0070C0"/>
                                      </a:solidFill>
                                      <a:latin typeface="Cambria Math" panose="02040503050406030204" pitchFamily="18" charset="0"/>
                                    </a:rPr>
                                    <m:t>−</m:t>
                                  </m:r>
                                  <m:r>
                                    <a:rPr lang="en-US" altLang="zh-CN" sz="2200" i="1">
                                      <a:solidFill>
                                        <a:srgbClr val="0070C0"/>
                                      </a:solidFill>
                                      <a:latin typeface="Cambria Math" panose="02040503050406030204" pitchFamily="18" charset="0"/>
                                    </a:rPr>
                                    <m:t>𝒊</m:t>
                                  </m:r>
                                </m:den>
                              </m:f>
                            </m:e>
                          </m:d>
                        </m:e>
                      </m:nary>
                    </m:oMath>
                  </m:oMathPara>
                </a14:m>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𝟐</m:t>
                              </m:r>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den>
                          </m:f>
                        </m:e>
                      </m:d>
                      <m:r>
                        <a:rPr lang="en-US" altLang="zh-CN" sz="2200" i="1">
                          <a:solidFill>
                            <a:srgbClr val="0070C0"/>
                          </a:solidFill>
                          <a:latin typeface="Cambria Math" panose="02040503050406030204" pitchFamily="18" charset="0"/>
                        </a:rPr>
                        <m:t>=</m:t>
                      </m:r>
                      <m:nary>
                        <m:naryPr>
                          <m:chr m:val="∑"/>
                          <m:limLoc m:val="subSup"/>
                          <m:ctrlPr>
                            <a:rPr lang="en-US" altLang="zh-CN" sz="2200" i="1">
                              <a:solidFill>
                                <a:srgbClr val="0070C0"/>
                              </a:solidFill>
                              <a:latin typeface="Cambria Math" panose="02040503050406030204" pitchFamily="18" charset="0"/>
                            </a:rPr>
                          </m:ctrlPr>
                        </m:naryPr>
                        <m:sub>
                          <m:r>
                            <m:rPr>
                              <m:brk m:alnAt="25"/>
                            </m:rP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sub>
                        <m:sup>
                          <m:r>
                            <a:rPr lang="en-US" altLang="zh-CN" sz="2200" b="1" i="1" smtClean="0">
                              <a:solidFill>
                                <a:srgbClr val="0070C0"/>
                              </a:solidFill>
                              <a:latin typeface="Cambria Math" panose="02040503050406030204" pitchFamily="18" charset="0"/>
                            </a:rPr>
                            <m:t>𝒏</m:t>
                          </m:r>
                        </m:sup>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i="1">
                                      <a:solidFill>
                                        <a:srgbClr val="0070C0"/>
                                      </a:solidFill>
                                      <a:latin typeface="Cambria Math" panose="02040503050406030204" pitchFamily="18" charset="0"/>
                                    </a:rPr>
                                    <m:t>𝒏</m:t>
                                  </m:r>
                                </m:num>
                                <m:den>
                                  <m:r>
                                    <a:rPr lang="en-US" altLang="zh-CN" sz="2200" i="1">
                                      <a:solidFill>
                                        <a:srgbClr val="0070C0"/>
                                      </a:solidFill>
                                      <a:latin typeface="Cambria Math" panose="02040503050406030204" pitchFamily="18" charset="0"/>
                                    </a:rPr>
                                    <m:t>𝒊</m:t>
                                  </m:r>
                                </m:den>
                              </m:f>
                            </m:e>
                          </m:d>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den>
                              </m:f>
                            </m:e>
                          </m:d>
                        </m:e>
                      </m:nary>
                    </m:oMath>
                  </m:oMathPara>
                </a14:m>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d>
                        <m:dPr>
                          <m:ctrlPr>
                            <a:rPr lang="en-US" altLang="zh-CN" sz="2200" i="1" smtClean="0">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𝟐</m:t>
                              </m:r>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𝒏</m:t>
                              </m:r>
                            </m:den>
                          </m:f>
                        </m:e>
                      </m:d>
                      <m:r>
                        <a:rPr lang="en-US" altLang="zh-CN" sz="2200" i="1">
                          <a:solidFill>
                            <a:srgbClr val="0070C0"/>
                          </a:solidFill>
                          <a:latin typeface="Cambria Math" panose="02040503050406030204" pitchFamily="18" charset="0"/>
                        </a:rPr>
                        <m:t>=</m:t>
                      </m:r>
                      <m:nary>
                        <m:naryPr>
                          <m:chr m:val="∑"/>
                          <m:limLoc m:val="subSup"/>
                          <m:ctrlPr>
                            <a:rPr lang="en-US" altLang="zh-CN" sz="2200" i="1">
                              <a:solidFill>
                                <a:srgbClr val="0070C0"/>
                              </a:solidFill>
                              <a:latin typeface="Cambria Math" panose="02040503050406030204" pitchFamily="18" charset="0"/>
                            </a:rPr>
                          </m:ctrlPr>
                        </m:naryPr>
                        <m:sub>
                          <m:r>
                            <m:rPr>
                              <m:brk m:alnAt="25"/>
                            </m:rPr>
                            <a:rPr lang="en-US" altLang="zh-CN" sz="2200" i="1">
                              <a:solidFill>
                                <a:srgbClr val="0070C0"/>
                              </a:solidFill>
                              <a:latin typeface="Cambria Math" panose="02040503050406030204" pitchFamily="18" charset="0"/>
                            </a:rPr>
                            <m:t>𝒊</m:t>
                          </m:r>
                          <m:r>
                            <a:rPr lang="en-US" altLang="zh-CN" sz="2200" i="1">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𝒏</m:t>
                          </m:r>
                        </m:sup>
                        <m:e>
                          <m:sSup>
                            <m:sSupPr>
                              <m:ctrlPr>
                                <a:rPr lang="en-US" altLang="zh-CN" sz="2200" b="1" i="1" smtClean="0">
                                  <a:solidFill>
                                    <a:srgbClr val="0070C0"/>
                                  </a:solidFill>
                                  <a:latin typeface="Cambria Math" panose="02040503050406030204" pitchFamily="18" charset="0"/>
                                </a:rPr>
                              </m:ctrlPr>
                            </m:sSupPr>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i="1">
                                          <a:solidFill>
                                            <a:srgbClr val="0070C0"/>
                                          </a:solidFill>
                                          <a:latin typeface="Cambria Math" panose="02040503050406030204" pitchFamily="18" charset="0"/>
                                        </a:rPr>
                                        <m:t>𝒏</m:t>
                                      </m:r>
                                    </m:num>
                                    <m:den>
                                      <m:r>
                                        <a:rPr lang="en-US" altLang="zh-CN" sz="2200" i="1">
                                          <a:solidFill>
                                            <a:srgbClr val="0070C0"/>
                                          </a:solidFill>
                                          <a:latin typeface="Cambria Math" panose="02040503050406030204" pitchFamily="18" charset="0"/>
                                        </a:rPr>
                                        <m:t>𝒊</m:t>
                                      </m:r>
                                    </m:den>
                                  </m:f>
                                </m:e>
                              </m:d>
                            </m:e>
                            <m:sup>
                              <m:r>
                                <a:rPr lang="en-US" altLang="zh-CN" sz="2200" b="1" i="1" smtClean="0">
                                  <a:solidFill>
                                    <a:srgbClr val="0070C0"/>
                                  </a:solidFill>
                                  <a:latin typeface="Cambria Math" panose="02040503050406030204" pitchFamily="18" charset="0"/>
                                </a:rPr>
                                <m:t>𝟐</m:t>
                              </m:r>
                            </m:sup>
                          </m:sSup>
                        </m:e>
                      </m:nary>
                    </m:oMath>
                  </m:oMathPara>
                </a14:m>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4473469"/>
              </a:xfrm>
              <a:prstGeom prst="rect">
                <a:avLst/>
              </a:prstGeom>
              <a:blipFill>
                <a:blip r:embed="rId3"/>
                <a:stretch>
                  <a:fillRect l="-1040" t="-1362" r="-1040"/>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8476533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常用排列组合公式</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948260"/>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14:m>
                  <m:oMath xmlns:m="http://schemas.openxmlformats.org/officeDocument/2006/math">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𝒎</m:t>
                            </m:r>
                          </m:den>
                        </m:f>
                      </m:e>
                    </m:d>
                    <m:r>
                      <a:rPr lang="en-US" altLang="zh-CN" sz="2200">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𝒎</m:t>
                            </m:r>
                          </m:den>
                        </m:f>
                      </m:e>
                    </m:d>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r>
                      <a:rPr lang="en-US" altLang="zh-CN" sz="2200">
                        <a:solidFill>
                          <a:srgbClr val="0070C0"/>
                        </a:solidFill>
                        <a:latin typeface="Cambria Math" panose="02040503050406030204" pitchFamily="18" charset="0"/>
                      </a:rPr>
                      <m:t>𝒎</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𝒎</m:t>
                            </m:r>
                          </m:den>
                        </m:f>
                      </m:e>
                    </m:d>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𝒏</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num>
                          <m:den>
                            <m:r>
                              <a:rPr lang="en-US" altLang="zh-CN" sz="2200">
                                <a:solidFill>
                                  <a:srgbClr val="0070C0"/>
                                </a:solidFill>
                                <a:latin typeface="Cambria Math" panose="02040503050406030204" pitchFamily="18" charset="0"/>
                              </a:rPr>
                              <m:t>𝒎</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den>
                        </m:f>
                      </m:e>
                    </m:d>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𝒎</m:t>
                            </m:r>
                          </m:den>
                        </m:f>
                      </m:e>
                    </m:d>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𝒎</m:t>
                            </m:r>
                          </m:num>
                          <m:den>
                            <m:r>
                              <a:rPr lang="en-US" altLang="zh-CN" sz="2200">
                                <a:solidFill>
                                  <a:srgbClr val="0070C0"/>
                                </a:solidFill>
                                <a:latin typeface="Cambria Math" panose="02040503050406030204" pitchFamily="18" charset="0"/>
                              </a:rPr>
                              <m:t>𝒌</m:t>
                            </m:r>
                          </m:den>
                        </m:f>
                      </m:e>
                    </m:d>
                    <m:r>
                      <a:rPr lang="en-US" altLang="zh-CN" sz="2200">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𝒌</m:t>
                            </m:r>
                          </m:den>
                        </m:f>
                      </m:e>
                    </m:d>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𝒌</m:t>
                            </m:r>
                          </m:num>
                          <m:den>
                            <m:r>
                              <a:rPr lang="en-US" altLang="zh-CN" sz="2200">
                                <a:solidFill>
                                  <a:srgbClr val="0070C0"/>
                                </a:solidFill>
                                <a:latin typeface="Cambria Math" panose="02040503050406030204" pitchFamily="18" charset="0"/>
                              </a:rPr>
                              <m:t>𝒎</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𝒌</m:t>
                            </m:r>
                          </m:den>
                        </m:f>
                      </m:e>
                    </m:d>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𝒎</m:t>
                            </m:r>
                          </m:den>
                        </m:f>
                      </m:e>
                    </m:d>
                    <m:r>
                      <a:rPr lang="en-US" altLang="zh-CN" sz="2200">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num>
                          <m:den>
                            <m:r>
                              <a:rPr lang="en-US" altLang="zh-CN" sz="2200">
                                <a:solidFill>
                                  <a:srgbClr val="0070C0"/>
                                </a:solidFill>
                                <a:latin typeface="Cambria Math" panose="02040503050406030204" pitchFamily="18" charset="0"/>
                              </a:rPr>
                              <m:t>𝒎</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den>
                        </m:f>
                      </m:e>
                    </m:d>
                    <m:r>
                      <a:rPr lang="en-US" altLang="zh-CN" sz="2200">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num>
                          <m:den>
                            <m:r>
                              <a:rPr lang="en-US" altLang="zh-CN" sz="2200">
                                <a:solidFill>
                                  <a:srgbClr val="0070C0"/>
                                </a:solidFill>
                                <a:latin typeface="Cambria Math" panose="02040503050406030204" pitchFamily="18" charset="0"/>
                              </a:rPr>
                              <m:t>𝒎</m:t>
                            </m:r>
                          </m:den>
                        </m:f>
                      </m:e>
                    </m:d>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nary>
                      <m:naryPr>
                        <m:chr m:val="∑"/>
                        <m:ctrlPr>
                          <a:rPr lang="en-US" altLang="zh-CN" sz="2200" i="1" smtClean="0">
                            <a:solidFill>
                              <a:srgbClr val="0070C0"/>
                            </a:solidFill>
                            <a:latin typeface="Cambria Math" panose="02040503050406030204" pitchFamily="18" charset="0"/>
                          </a:rPr>
                        </m:ctrlPr>
                      </m:naryPr>
                      <m:sub>
                        <m:r>
                          <m:rPr>
                            <m:brk m:alnAt="23"/>
                          </m:rPr>
                          <a:rPr lang="en-US" altLang="zh-CN" sz="2200" b="1" i="1" smtClean="0">
                            <a:solidFill>
                              <a:srgbClr val="0070C0"/>
                            </a:solidFill>
                            <a:latin typeface="Cambria Math" panose="02040503050406030204" pitchFamily="18" charset="0"/>
                          </a:rPr>
                          <m:t>𝒊</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sub>
                      <m:sup>
                        <m:r>
                          <a:rPr lang="en-US" altLang="zh-CN" sz="2200" b="1" i="1" smtClean="0">
                            <a:solidFill>
                              <a:srgbClr val="0070C0"/>
                            </a:solidFill>
                            <a:latin typeface="Cambria Math" panose="02040503050406030204" pitchFamily="18" charset="0"/>
                          </a:rPr>
                          <m:t>𝒏</m:t>
                        </m:r>
                      </m:sup>
                      <m:e>
                        <m:sSup>
                          <m:sSupPr>
                            <m:ctrlPr>
                              <a:rPr lang="en-US" altLang="zh-CN" sz="2200" b="1" i="1" smtClean="0">
                                <a:solidFill>
                                  <a:srgbClr val="0070C0"/>
                                </a:solidFill>
                                <a:latin typeface="Cambria Math" panose="02040503050406030204" pitchFamily="18" charset="0"/>
                              </a:rPr>
                            </m:ctrlPr>
                          </m:sSupPr>
                          <m:e>
                            <m:d>
                              <m:dPr>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e>
                            </m:d>
                          </m:e>
                          <m:sup>
                            <m:r>
                              <a:rPr lang="en-US" altLang="zh-CN" sz="2200" b="1" i="1" smtClean="0">
                                <a:solidFill>
                                  <a:srgbClr val="0070C0"/>
                                </a:solidFill>
                                <a:latin typeface="Cambria Math" panose="02040503050406030204" pitchFamily="18" charset="0"/>
                              </a:rPr>
                              <m:t>𝒊</m:t>
                            </m:r>
                          </m:sup>
                        </m:sSup>
                        <m:d>
                          <m:dPr>
                            <m:ctrlPr>
                              <a:rPr lang="en-US" altLang="zh-CN" sz="2200" b="1" i="1" smtClean="0">
                                <a:solidFill>
                                  <a:srgbClr val="0070C0"/>
                                </a:solidFill>
                                <a:latin typeface="Cambria Math" panose="02040503050406030204" pitchFamily="18" charset="0"/>
                              </a:rPr>
                            </m:ctrlPr>
                          </m:dPr>
                          <m:e>
                            <m:f>
                              <m:fPr>
                                <m:type m:val="noBar"/>
                                <m:ctrlPr>
                                  <a:rPr lang="en-US" altLang="zh-CN" sz="2200" b="1" i="1" smtClean="0">
                                    <a:solidFill>
                                      <a:srgbClr val="0070C0"/>
                                    </a:solidFill>
                                    <a:latin typeface="Cambria Math" panose="02040503050406030204" pitchFamily="18" charset="0"/>
                                  </a:rPr>
                                </m:ctrlPr>
                              </m:fPr>
                              <m:num>
                                <m:r>
                                  <a:rPr lang="en-US" altLang="zh-CN" sz="2200" b="1" i="1" smtClean="0">
                                    <a:solidFill>
                                      <a:srgbClr val="0070C0"/>
                                    </a:solidFill>
                                    <a:latin typeface="Cambria Math" panose="02040503050406030204" pitchFamily="18" charset="0"/>
                                  </a:rPr>
                                  <m:t>𝒏</m:t>
                                </m:r>
                              </m:num>
                              <m:den>
                                <m:r>
                                  <a:rPr lang="en-US" altLang="zh-CN" sz="2200" b="1" i="1" smtClean="0">
                                    <a:solidFill>
                                      <a:srgbClr val="0070C0"/>
                                    </a:solidFill>
                                    <a:latin typeface="Cambria Math" panose="02040503050406030204" pitchFamily="18" charset="0"/>
                                  </a:rPr>
                                  <m:t>𝒊</m:t>
                                </m:r>
                              </m:den>
                            </m:f>
                          </m:e>
                        </m:d>
                        <m:r>
                          <a:rPr lang="en-US" altLang="zh-CN" sz="2200" b="1" i="1" smtClean="0">
                            <a:solidFill>
                              <a:srgbClr val="0070C0"/>
                            </a:solidFill>
                            <a:latin typeface="Cambria Math" panose="02040503050406030204" pitchFamily="18" charset="0"/>
                          </a:rPr>
                          <m:t>=</m:t>
                        </m:r>
                        <m:d>
                          <m:dPr>
                            <m:begChr m:val="["/>
                            <m:endChr m:val="]"/>
                            <m:ctrlPr>
                              <a:rPr lang="en-US" altLang="zh-CN" sz="2200" b="1" i="1" smtClean="0">
                                <a:solidFill>
                                  <a:srgbClr val="0070C0"/>
                                </a:solidFill>
                                <a:latin typeface="Cambria Math" panose="02040503050406030204" pitchFamily="18" charset="0"/>
                              </a:rPr>
                            </m:ctrlPr>
                          </m:dPr>
                          <m:e>
                            <m:r>
                              <a:rPr lang="en-US" altLang="zh-CN" sz="2200" b="1" i="1" smtClean="0">
                                <a:solidFill>
                                  <a:srgbClr val="0070C0"/>
                                </a:solidFill>
                                <a:latin typeface="Cambria Math" panose="02040503050406030204" pitchFamily="18" charset="0"/>
                              </a:rPr>
                              <m:t>𝒏</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𝟎</m:t>
                            </m:r>
                          </m:e>
                        </m:d>
                      </m:e>
                    </m:nary>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nary>
                      <m:naryPr>
                        <m:chr m:val="∑"/>
                        <m:ctrlPr>
                          <a:rPr lang="en-US" altLang="zh-CN" sz="2200" i="1">
                            <a:solidFill>
                              <a:srgbClr val="0070C0"/>
                            </a:solidFill>
                            <a:latin typeface="Cambria Math" panose="02040503050406030204" pitchFamily="18" charset="0"/>
                          </a:rPr>
                        </m:ctrlPr>
                      </m:naryPr>
                      <m:sub>
                        <m:r>
                          <m:rPr>
                            <m:brk m:alnAt="23"/>
                          </m:rPr>
                          <a:rPr lang="en-US" altLang="zh-CN" sz="2200">
                            <a:solidFill>
                              <a:srgbClr val="0070C0"/>
                            </a:solidFill>
                            <a:latin typeface="Cambria Math" panose="02040503050406030204" pitchFamily="18" charset="0"/>
                          </a:rPr>
                          <m:t>𝒌</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𝟎</m:t>
                        </m:r>
                      </m:sub>
                      <m:sup>
                        <m:r>
                          <a:rPr lang="en-US" altLang="zh-CN" sz="2200">
                            <a:solidFill>
                              <a:srgbClr val="0070C0"/>
                            </a:solidFill>
                            <a:latin typeface="Cambria Math" panose="02040503050406030204" pitchFamily="18" charset="0"/>
                          </a:rPr>
                          <m:t>𝒏</m:t>
                        </m:r>
                      </m:sup>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𝒌</m:t>
                                </m:r>
                              </m:den>
                            </m:f>
                          </m:e>
                        </m:d>
                        <m:r>
                          <a:rPr lang="en-US" altLang="zh-CN" sz="2200">
                            <a:solidFill>
                              <a:srgbClr val="0070C0"/>
                            </a:solidFill>
                            <a:latin typeface="Cambria Math" panose="02040503050406030204" pitchFamily="18" charset="0"/>
                          </a:rPr>
                          <m:t>=</m:t>
                        </m:r>
                        <m:sSup>
                          <m:sSupPr>
                            <m:ctrlPr>
                              <a:rPr lang="en-US" altLang="zh-CN" sz="2200" i="1">
                                <a:solidFill>
                                  <a:srgbClr val="0070C0"/>
                                </a:solidFill>
                                <a:latin typeface="Cambria Math" panose="02040503050406030204" pitchFamily="18" charset="0"/>
                              </a:rPr>
                            </m:ctrlPr>
                          </m:sSupPr>
                          <m:e>
                            <m:r>
                              <a:rPr lang="en-US" altLang="zh-CN" sz="2200">
                                <a:solidFill>
                                  <a:srgbClr val="0070C0"/>
                                </a:solidFill>
                                <a:latin typeface="Cambria Math" panose="02040503050406030204" pitchFamily="18" charset="0"/>
                              </a:rPr>
                              <m:t>𝟐</m:t>
                            </m:r>
                          </m:e>
                          <m:sup>
                            <m:r>
                              <a:rPr lang="en-US" altLang="zh-CN" sz="2200">
                                <a:solidFill>
                                  <a:srgbClr val="0070C0"/>
                                </a:solidFill>
                                <a:latin typeface="Cambria Math" panose="02040503050406030204" pitchFamily="18" charset="0"/>
                              </a:rPr>
                              <m:t>𝒏</m:t>
                            </m:r>
                          </m:sup>
                        </m:sSup>
                      </m:e>
                    </m:nary>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nary>
                      <m:naryPr>
                        <m:chr m:val="∑"/>
                        <m:ctrlPr>
                          <a:rPr lang="en-US" altLang="zh-CN" sz="2200" i="1">
                            <a:solidFill>
                              <a:srgbClr val="0070C0"/>
                            </a:solidFill>
                            <a:latin typeface="Cambria Math" panose="02040503050406030204" pitchFamily="18" charset="0"/>
                          </a:rPr>
                        </m:ctrlPr>
                      </m:naryPr>
                      <m:sub>
                        <m:r>
                          <m:rPr>
                            <m:brk m:alnAt="23"/>
                          </m:rPr>
                          <a:rPr lang="en-US" altLang="zh-CN" sz="2200">
                            <a:solidFill>
                              <a:srgbClr val="0070C0"/>
                            </a:solidFill>
                            <a:latin typeface="Cambria Math" panose="02040503050406030204" pitchFamily="18" charset="0"/>
                          </a:rPr>
                          <m:t>𝒌</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𝟎</m:t>
                        </m:r>
                      </m:sub>
                      <m:sup>
                        <m:r>
                          <a:rPr lang="en-US" altLang="zh-CN" sz="2200">
                            <a:solidFill>
                              <a:srgbClr val="0070C0"/>
                            </a:solidFill>
                            <a:latin typeface="Cambria Math" panose="02040503050406030204" pitchFamily="18" charset="0"/>
                          </a:rPr>
                          <m:t>𝒏</m:t>
                        </m:r>
                      </m:sup>
                      <m:e>
                        <m:r>
                          <a:rPr lang="en-US" altLang="zh-CN" sz="2200">
                            <a:solidFill>
                              <a:srgbClr val="0070C0"/>
                            </a:solidFill>
                            <a:latin typeface="Cambria Math" panose="02040503050406030204" pitchFamily="18" charset="0"/>
                          </a:rPr>
                          <m:t>𝒌</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num>
                              <m:den>
                                <m:r>
                                  <a:rPr lang="en-US" altLang="zh-CN" sz="2200">
                                    <a:solidFill>
                                      <a:srgbClr val="0070C0"/>
                                    </a:solidFill>
                                    <a:latin typeface="Cambria Math" panose="02040503050406030204" pitchFamily="18" charset="0"/>
                                  </a:rPr>
                                  <m:t>𝒌</m:t>
                                </m:r>
                              </m:den>
                            </m:f>
                          </m:e>
                        </m:d>
                        <m:r>
                          <a:rPr lang="en-US" altLang="zh-CN" sz="2200">
                            <a:solidFill>
                              <a:srgbClr val="0070C0"/>
                            </a:solidFill>
                            <a:latin typeface="Cambria Math" panose="02040503050406030204" pitchFamily="18" charset="0"/>
                          </a:rPr>
                          <m:t>=</m:t>
                        </m:r>
                        <m:sSup>
                          <m:sSupPr>
                            <m:ctrlPr>
                              <a:rPr lang="en-US" altLang="zh-CN" sz="2200" i="1">
                                <a:solidFill>
                                  <a:srgbClr val="0070C0"/>
                                </a:solidFill>
                                <a:latin typeface="Cambria Math" panose="02040503050406030204" pitchFamily="18" charset="0"/>
                              </a:rPr>
                            </m:ctrlPr>
                          </m:sSupPr>
                          <m:e>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𝟐</m:t>
                            </m:r>
                          </m:e>
                          <m:sup>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sup>
                        </m:sSup>
                      </m:e>
                    </m:nary>
                  </m:oMath>
                </a14:m>
                <a:endParaRPr lang="en-US" altLang="zh-CN" sz="2200" dirty="0">
                  <a:solidFill>
                    <a:srgbClr val="0070C0"/>
                  </a:solidFill>
                </a:endParaRPr>
              </a:p>
              <a:p>
                <a:pPr algn="just">
                  <a:spcBef>
                    <a:spcPct val="20000"/>
                  </a:spcBef>
                </a:pPr>
                <a:r>
                  <a:rPr lang="en-US" altLang="zh-CN" sz="2200" dirty="0">
                    <a:solidFill>
                      <a:srgbClr val="0070C0"/>
                    </a:solidFill>
                  </a:rPr>
                  <a:t>	 </a:t>
                </a:r>
                <a14:m>
                  <m:oMath xmlns:m="http://schemas.openxmlformats.org/officeDocument/2006/math">
                    <m:nary>
                      <m:naryPr>
                        <m:chr m:val="∑"/>
                        <m:ctrlPr>
                          <a:rPr lang="en-US" altLang="zh-CN" sz="2200" i="1">
                            <a:solidFill>
                              <a:srgbClr val="0070C0"/>
                            </a:solidFill>
                            <a:latin typeface="Cambria Math" panose="02040503050406030204" pitchFamily="18" charset="0"/>
                          </a:rPr>
                        </m:ctrlPr>
                      </m:naryPr>
                      <m:sub>
                        <m:r>
                          <m:rPr>
                            <m:brk m:alnAt="23"/>
                          </m:rPr>
                          <a:rPr lang="en-US" altLang="zh-CN" sz="2200">
                            <a:solidFill>
                              <a:srgbClr val="0070C0"/>
                            </a:solidFill>
                            <a:latin typeface="Cambria Math" panose="02040503050406030204" pitchFamily="18" charset="0"/>
                          </a:rPr>
                          <m:t>𝒌</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𝟎</m:t>
                        </m:r>
                      </m:sub>
                      <m:sup>
                        <m:r>
                          <a:rPr lang="en-US" altLang="zh-CN" sz="2200">
                            <a:solidFill>
                              <a:srgbClr val="0070C0"/>
                            </a:solidFill>
                            <a:latin typeface="Cambria Math" panose="02040503050406030204" pitchFamily="18" charset="0"/>
                          </a:rPr>
                          <m:t>𝒏</m:t>
                        </m:r>
                      </m:sup>
                      <m:e>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𝒊</m:t>
                                </m:r>
                              </m:num>
                              <m:den>
                                <m:r>
                                  <a:rPr lang="en-US" altLang="zh-CN" sz="2200">
                                    <a:solidFill>
                                      <a:srgbClr val="0070C0"/>
                                    </a:solidFill>
                                    <a:latin typeface="Cambria Math" panose="02040503050406030204" pitchFamily="18" charset="0"/>
                                  </a:rPr>
                                  <m:t>𝒊</m:t>
                                </m:r>
                              </m:den>
                            </m:f>
                          </m:e>
                        </m:d>
                        <m:r>
                          <a:rPr lang="en-US" altLang="zh-CN" sz="2200">
                            <a:solidFill>
                              <a:srgbClr val="0070C0"/>
                            </a:solidFill>
                            <a:latin typeface="Cambria Math" panose="02040503050406030204" pitchFamily="18" charset="0"/>
                          </a:rPr>
                          <m:t>=</m:t>
                        </m:r>
                        <m:d>
                          <m:dPr>
                            <m:ctrlPr>
                              <a:rPr lang="en-US" altLang="zh-CN" sz="2200" i="1">
                                <a:solidFill>
                                  <a:srgbClr val="0070C0"/>
                                </a:solidFill>
                                <a:latin typeface="Cambria Math" panose="02040503050406030204" pitchFamily="18" charset="0"/>
                              </a:rPr>
                            </m:ctrlPr>
                          </m:dPr>
                          <m:e>
                            <m:f>
                              <m:fPr>
                                <m:type m:val="noBar"/>
                                <m:ctrlPr>
                                  <a:rPr lang="en-US" altLang="zh-CN" sz="2200" i="1">
                                    <a:solidFill>
                                      <a:srgbClr val="0070C0"/>
                                    </a:solidFill>
                                    <a:latin typeface="Cambria Math" panose="02040503050406030204" pitchFamily="18" charset="0"/>
                                  </a:rPr>
                                </m:ctrlPr>
                              </m:fPr>
                              <m:num>
                                <m:r>
                                  <a:rPr lang="en-US" altLang="zh-CN" sz="2200">
                                    <a:solidFill>
                                      <a:srgbClr val="0070C0"/>
                                    </a:solidFill>
                                    <a:latin typeface="Cambria Math" panose="02040503050406030204" pitchFamily="18" charset="0"/>
                                  </a:rPr>
                                  <m:t>𝒏</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𝒌</m:t>
                                </m:r>
                                <m:r>
                                  <a:rPr lang="en-US" altLang="zh-CN" sz="2200">
                                    <a:solidFill>
                                      <a:srgbClr val="0070C0"/>
                                    </a:solidFill>
                                    <a:latin typeface="Cambria Math" panose="02040503050406030204" pitchFamily="18" charset="0"/>
                                  </a:rPr>
                                  <m:t>+</m:t>
                                </m:r>
                                <m:r>
                                  <a:rPr lang="en-US" altLang="zh-CN" sz="2200">
                                    <a:solidFill>
                                      <a:srgbClr val="0070C0"/>
                                    </a:solidFill>
                                    <a:latin typeface="Cambria Math" panose="02040503050406030204" pitchFamily="18" charset="0"/>
                                  </a:rPr>
                                  <m:t>𝟏</m:t>
                                </m:r>
                              </m:num>
                              <m:den>
                                <m:r>
                                  <a:rPr lang="en-US" altLang="zh-CN" sz="2200">
                                    <a:solidFill>
                                      <a:srgbClr val="0070C0"/>
                                    </a:solidFill>
                                    <a:latin typeface="Cambria Math" panose="02040503050406030204" pitchFamily="18" charset="0"/>
                                  </a:rPr>
                                  <m:t>𝒌</m:t>
                                </m:r>
                              </m:den>
                            </m:f>
                          </m:e>
                        </m:d>
                      </m:e>
                    </m:nary>
                  </m:oMath>
                </a14:m>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948260"/>
              </a:xfrm>
              <a:prstGeom prst="rect">
                <a:avLst/>
              </a:prstGeom>
              <a:blipFill>
                <a:blip r:embed="rId3"/>
                <a:stretch>
                  <a:fillRect b="-6327"/>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129033502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乘法逆元</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978461"/>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dirty="0">
                    <a:solidFill>
                      <a:srgbClr val="0070C0"/>
                    </a:solidFill>
                  </a:rPr>
                  <a:t>对于整数</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rPr>
                  <a:t>，取与之互质的数</a:t>
                </a:r>
                <a14:m>
                  <m:oMath xmlns:m="http://schemas.openxmlformats.org/officeDocument/2006/math">
                    <m:r>
                      <a:rPr lang="en-US" altLang="zh-CN" sz="2200" i="1" dirty="0" smtClean="0">
                        <a:solidFill>
                          <a:srgbClr val="0070C0"/>
                        </a:solidFill>
                        <a:latin typeface="Cambria Math" panose="02040503050406030204" pitchFamily="18" charset="0"/>
                      </a:rPr>
                      <m:t>𝑏</m:t>
                    </m:r>
                  </m:oMath>
                </a14:m>
                <a:r>
                  <a:rPr lang="zh-CN" altLang="en-US" sz="2200" dirty="0">
                    <a:solidFill>
                      <a:srgbClr val="0070C0"/>
                    </a:solidFill>
                  </a:rPr>
                  <a:t>作为模数，再任取一整数</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，当满足</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ea typeface="Cambria Math" panose="02040503050406030204" pitchFamily="18" charset="0"/>
                        </a:rPr>
                        <m:t>𝒙</m:t>
                      </m:r>
                      <m:r>
                        <a:rPr lang="en-US" altLang="zh-CN" sz="2200" b="1" i="1" smtClean="0">
                          <a:solidFill>
                            <a:srgbClr val="0070C0"/>
                          </a:solidFill>
                          <a:latin typeface="Cambria Math" panose="02040503050406030204" pitchFamily="18" charset="0"/>
                          <a:ea typeface="Cambria Math" panose="02040503050406030204" pitchFamily="18" charset="0"/>
                        </a:rPr>
                        <m:t>≡</m:t>
                      </m:r>
                      <m:f>
                        <m:fPr>
                          <m:ctrlPr>
                            <a:rPr lang="en-US" altLang="zh-CN" sz="2200" b="1" i="1" smtClean="0">
                              <a:solidFill>
                                <a:srgbClr val="0070C0"/>
                              </a:solidFill>
                              <a:latin typeface="Cambria Math" panose="02040503050406030204" pitchFamily="18" charset="0"/>
                              <a:ea typeface="Cambria Math" panose="02040503050406030204" pitchFamily="18" charset="0"/>
                            </a:rPr>
                          </m:ctrlPr>
                        </m:fPr>
                        <m:num>
                          <m:r>
                            <a:rPr lang="en-US" altLang="zh-CN" sz="2200" b="1" i="1" smtClean="0">
                              <a:solidFill>
                                <a:srgbClr val="0070C0"/>
                              </a:solidFill>
                              <a:latin typeface="Cambria Math" panose="02040503050406030204" pitchFamily="18" charset="0"/>
                              <a:ea typeface="Cambria Math" panose="02040503050406030204" pitchFamily="18" charset="0"/>
                            </a:rPr>
                            <m:t>𝟏</m:t>
                          </m:r>
                        </m:num>
                        <m:den>
                          <m:r>
                            <a:rPr lang="en-US" altLang="zh-CN" sz="2200" b="1" i="1" smtClean="0">
                              <a:solidFill>
                                <a:srgbClr val="0070C0"/>
                              </a:solidFill>
                              <a:latin typeface="Cambria Math" panose="02040503050406030204" pitchFamily="18" charset="0"/>
                              <a:ea typeface="Cambria Math" panose="02040503050406030204" pitchFamily="18" charset="0"/>
                            </a:rPr>
                            <m:t>𝒂</m:t>
                          </m:r>
                        </m:den>
                      </m:f>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i="1">
                              <a:solidFill>
                                <a:srgbClr val="0070C0"/>
                              </a:solidFill>
                              <a:latin typeface="Cambria Math" panose="02040503050406030204" pitchFamily="18" charset="0"/>
                              <a:ea typeface="Cambria Math" panose="02040503050406030204" pitchFamily="18" charset="0"/>
                            </a:rPr>
                          </m:ctrlPr>
                        </m:dPr>
                        <m:e>
                          <m:r>
                            <a:rPr lang="en-US" altLang="zh-CN" sz="2200">
                              <a:solidFill>
                                <a:srgbClr val="0070C0"/>
                              </a:solidFill>
                              <a:latin typeface="Cambria Math" panose="02040503050406030204" pitchFamily="18" charset="0"/>
                              <a:ea typeface="Cambria Math" panose="02040503050406030204" pitchFamily="18" charset="0"/>
                            </a:rPr>
                            <m:t>𝐦𝐨𝐝</m:t>
                          </m:r>
                          <m:r>
                            <a:rPr lang="en-US" altLang="zh-CN" sz="2200" i="1">
                              <a:solidFill>
                                <a:srgbClr val="0070C0"/>
                              </a:solidFill>
                              <a:latin typeface="Cambria Math" panose="02040503050406030204" pitchFamily="18" charset="0"/>
                              <a:ea typeface="Cambria Math" panose="02040503050406030204" pitchFamily="18" charset="0"/>
                            </a:rPr>
                            <m:t> </m:t>
                          </m:r>
                          <m:r>
                            <a:rPr lang="en-US" altLang="zh-CN" sz="2200" i="1">
                              <a:solidFill>
                                <a:srgbClr val="0070C0"/>
                              </a:solidFill>
                              <a:latin typeface="Cambria Math" panose="02040503050406030204" pitchFamily="18" charset="0"/>
                              <a:ea typeface="Cambria Math" panose="02040503050406030204" pitchFamily="18" charset="0"/>
                            </a:rPr>
                            <m:t>𝒃</m:t>
                          </m:r>
                        </m:e>
                      </m:d>
                    </m:oMath>
                  </m:oMathPara>
                </a14:m>
                <a:endParaRPr lang="en-US" altLang="zh-CN" sz="2200" i="1" dirty="0">
                  <a:solidFill>
                    <a:srgbClr val="0070C0"/>
                  </a:solidFill>
                  <a:latin typeface="Cambria Math" panose="02040503050406030204" pitchFamily="18" charset="0"/>
                  <a:ea typeface="Cambria Math" panose="02040503050406030204" pitchFamily="18" charset="0"/>
                </a:endParaRPr>
              </a:p>
              <a:p>
                <a:pPr algn="just">
                  <a:spcBef>
                    <a:spcPct val="20000"/>
                  </a:spcBef>
                </a:pPr>
                <a:r>
                  <a:rPr lang="zh-CN" altLang="en-US" sz="2200" b="1" dirty="0">
                    <a:solidFill>
                      <a:srgbClr val="0070C0"/>
                    </a:solidFill>
                    <a:latin typeface="Cambria Math" panose="02040503050406030204" pitchFamily="18" charset="0"/>
                  </a:rPr>
                  <a:t>时，即满足</a:t>
                </a:r>
                <a:endParaRPr lang="en-US" altLang="zh-CN" sz="2200" b="1"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𝒂𝒙</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𝒃</m:t>
                          </m:r>
                        </m:e>
                      </m:d>
                    </m:oMath>
                  </m:oMathPara>
                </a14:m>
                <a:endParaRPr lang="en-US" altLang="zh-CN" sz="2200" dirty="0">
                  <a:solidFill>
                    <a:srgbClr val="0070C0"/>
                  </a:solidFill>
                </a:endParaRPr>
              </a:p>
              <a:p>
                <a:pPr algn="just">
                  <a:spcBef>
                    <a:spcPct val="20000"/>
                  </a:spcBef>
                </a:pPr>
                <a:r>
                  <a:rPr lang="zh-CN" altLang="en-US" sz="2200" dirty="0">
                    <a:solidFill>
                      <a:srgbClr val="0070C0"/>
                    </a:solidFill>
                  </a:rPr>
                  <a:t>时，称</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为</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rPr>
                  <a:t>关于模</a:t>
                </a:r>
                <a14:m>
                  <m:oMath xmlns:m="http://schemas.openxmlformats.org/officeDocument/2006/math">
                    <m:r>
                      <a:rPr lang="en-US" altLang="zh-CN" sz="2200" i="1" dirty="0" smtClean="0">
                        <a:solidFill>
                          <a:srgbClr val="0070C0"/>
                        </a:solidFill>
                        <a:latin typeface="Cambria Math" panose="02040503050406030204" pitchFamily="18" charset="0"/>
                      </a:rPr>
                      <m:t>𝑏</m:t>
                    </m:r>
                  </m:oMath>
                </a14:m>
                <a:r>
                  <a:rPr lang="zh-CN" altLang="en-US" sz="2200" dirty="0">
                    <a:solidFill>
                      <a:srgbClr val="0070C0"/>
                    </a:solidFill>
                  </a:rPr>
                  <a:t>的逆元。</a:t>
                </a:r>
                <a:endParaRPr lang="en-US" altLang="zh-CN" sz="2200" dirty="0">
                  <a:solidFill>
                    <a:srgbClr val="0070C0"/>
                  </a:solidFill>
                </a:endParaRPr>
              </a:p>
              <a:p>
                <a:pPr algn="just">
                  <a:spcBef>
                    <a:spcPct val="20000"/>
                  </a:spcBef>
                </a:pPr>
                <a:r>
                  <a:rPr lang="en-US" altLang="zh-CN" sz="2200" dirty="0">
                    <a:solidFill>
                      <a:srgbClr val="0070C0"/>
                    </a:solidFill>
                  </a:rPr>
                  <a:t>	</a:t>
                </a:r>
                <a:r>
                  <a:rPr lang="zh-CN" altLang="en-US" sz="2200" dirty="0">
                    <a:solidFill>
                      <a:srgbClr val="0070C0"/>
                    </a:solidFill>
                  </a:rPr>
                  <a:t>在计算排序组合时，往往需要在运算过程中进行取模。当分母存在时，不能直接运算，而需要乘以其乘法逆元来运算。根据模数的大小与性质，计算乘法逆元有扩展欧几里得、费马小定理、递推求逆元等方法。</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978461"/>
              </a:xfrm>
              <a:prstGeom prst="rect">
                <a:avLst/>
              </a:prstGeom>
              <a:blipFill>
                <a:blip r:embed="rId3"/>
                <a:stretch>
                  <a:fillRect l="-1040" t="-1531" r="-4720" b="-1531"/>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551418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1476375" y="57150"/>
            <a:ext cx="6121400" cy="850900"/>
          </a:xfrm>
          <a:prstGeom prst="rect">
            <a:avLst/>
          </a:prstGeom>
          <a:noFill/>
          <a:ln w="9525">
            <a:noFill/>
            <a:miter lim="800000"/>
            <a:headEnd/>
            <a:tailEnd/>
          </a:ln>
        </p:spPr>
        <p:txBody>
          <a:bodyPr anchor="ctr"/>
          <a:lstStyle/>
          <a:p>
            <a:pPr algn="ctr"/>
            <a:r>
              <a:rPr lang="zh-CN" altLang="en-US" sz="4400" b="0" dirty="0">
                <a:solidFill>
                  <a:schemeClr val="bg1"/>
                </a:solidFill>
                <a:ea typeface="黑体" pitchFamily="2" charset="-122"/>
              </a:rPr>
              <a:t>拓展欧几里得</a:t>
            </a:r>
            <a:endParaRPr lang="en-US" altLang="zh-CN" sz="4400" b="0" dirty="0">
              <a:solidFill>
                <a:schemeClr val="bg1"/>
              </a:solidFill>
              <a:ea typeface="黑体" pitchFamily="2" charset="-122"/>
            </a:endParaRPr>
          </a:p>
        </p:txBody>
      </p:sp>
      <mc:AlternateContent xmlns:mc="http://schemas.openxmlformats.org/markup-compatibility/2006" xmlns:a14="http://schemas.microsoft.com/office/drawing/2010/main">
        <mc:Choice Requires="a14">
          <p:sp>
            <p:nvSpPr>
              <p:cNvPr id="9" name="TextBox 12"/>
              <p:cNvSpPr txBox="1">
                <a:spLocks noChangeArrowheads="1"/>
              </p:cNvSpPr>
              <p:nvPr/>
            </p:nvSpPr>
            <p:spPr bwMode="auto">
              <a:xfrm>
                <a:off x="760973" y="1340768"/>
                <a:ext cx="7622053" cy="3681008"/>
              </a:xfrm>
              <a:prstGeom prst="rect">
                <a:avLst/>
              </a:prstGeom>
              <a:noFill/>
              <a:ln w="9525">
                <a:noFill/>
                <a:miter lim="800000"/>
                <a:headEnd/>
                <a:tailEnd/>
              </a:ln>
            </p:spPr>
            <p:txBody>
              <a:bodyPr wrap="square">
                <a:spAutoFit/>
              </a:bodyPr>
              <a:lstStyle/>
              <a:p>
                <a:pPr algn="just">
                  <a:spcBef>
                    <a:spcPct val="20000"/>
                  </a:spcBef>
                </a:pPr>
                <a:r>
                  <a:rPr lang="en-US" altLang="zh-CN" sz="2200" b="1" dirty="0">
                    <a:solidFill>
                      <a:srgbClr val="0070C0"/>
                    </a:solidFill>
                    <a:latin typeface="Cambria Math" panose="02040503050406030204" pitchFamily="18" charset="0"/>
                  </a:rPr>
                  <a:t>	</a:t>
                </a:r>
                <a:r>
                  <a:rPr lang="zh-CN" altLang="en-US" sz="2200" b="1" dirty="0">
                    <a:solidFill>
                      <a:srgbClr val="0070C0"/>
                    </a:solidFill>
                    <a:latin typeface="Cambria Math" panose="02040503050406030204" pitchFamily="18" charset="0"/>
                  </a:rPr>
                  <a:t>拓展欧几里得算法是欧几里得算法（辗转相除法）的拓展，当给定整数</a:t>
                </a:r>
                <a14:m>
                  <m:oMath xmlns:m="http://schemas.openxmlformats.org/officeDocument/2006/math">
                    <m:r>
                      <a:rPr lang="en-US" altLang="zh-CN" sz="2200" b="1" i="1" dirty="0" smtClean="0">
                        <a:solidFill>
                          <a:srgbClr val="0070C0"/>
                        </a:solidFill>
                        <a:latin typeface="Cambria Math" panose="02040503050406030204" pitchFamily="18" charset="0"/>
                      </a:rPr>
                      <m:t>𝒂</m:t>
                    </m:r>
                  </m:oMath>
                </a14:m>
                <a:r>
                  <a:rPr lang="zh-CN" altLang="en-US" sz="2200" b="1" dirty="0">
                    <a:solidFill>
                      <a:srgbClr val="0070C0"/>
                    </a:solidFill>
                    <a:latin typeface="Cambria Math" panose="02040503050406030204" pitchFamily="18" charset="0"/>
                  </a:rPr>
                  <a:t>，</a:t>
                </a:r>
                <a14:m>
                  <m:oMath xmlns:m="http://schemas.openxmlformats.org/officeDocument/2006/math">
                    <m:r>
                      <a:rPr lang="en-US" altLang="zh-CN" sz="2200" b="1" i="1" dirty="0" smtClean="0">
                        <a:solidFill>
                          <a:srgbClr val="0070C0"/>
                        </a:solidFill>
                        <a:latin typeface="Cambria Math" panose="02040503050406030204" pitchFamily="18" charset="0"/>
                      </a:rPr>
                      <m:t>𝒃</m:t>
                    </m:r>
                  </m:oMath>
                </a14:m>
                <a:r>
                  <a:rPr lang="zh-CN" altLang="en-US" sz="2200" b="1" dirty="0">
                    <a:solidFill>
                      <a:srgbClr val="0070C0"/>
                    </a:solidFill>
                    <a:latin typeface="Cambria Math" panose="02040503050406030204" pitchFamily="18" charset="0"/>
                  </a:rPr>
                  <a:t>时，拓展欧几里得算法可以在求得</a:t>
                </a:r>
                <a14:m>
                  <m:oMath xmlns:m="http://schemas.openxmlformats.org/officeDocument/2006/math">
                    <m:r>
                      <a:rPr lang="en-US" altLang="zh-CN" sz="2200" b="1" i="1" dirty="0" smtClean="0">
                        <a:solidFill>
                          <a:srgbClr val="0070C0"/>
                        </a:solidFill>
                        <a:latin typeface="Cambria Math" panose="02040503050406030204" pitchFamily="18" charset="0"/>
                      </a:rPr>
                      <m:t>𝒂</m:t>
                    </m:r>
                  </m:oMath>
                </a14:m>
                <a:r>
                  <a:rPr lang="zh-CN" altLang="en-US" sz="2200" b="1" dirty="0">
                    <a:solidFill>
                      <a:srgbClr val="0070C0"/>
                    </a:solidFill>
                    <a:latin typeface="Cambria Math" panose="02040503050406030204" pitchFamily="18" charset="0"/>
                  </a:rPr>
                  <a:t>，</a:t>
                </a:r>
                <a14:m>
                  <m:oMath xmlns:m="http://schemas.openxmlformats.org/officeDocument/2006/math">
                    <m:r>
                      <a:rPr lang="en-US" altLang="zh-CN" sz="2200" b="1" i="1" dirty="0" smtClean="0">
                        <a:solidFill>
                          <a:srgbClr val="0070C0"/>
                        </a:solidFill>
                        <a:latin typeface="Cambria Math" panose="02040503050406030204" pitchFamily="18" charset="0"/>
                      </a:rPr>
                      <m:t>𝒃</m:t>
                    </m:r>
                  </m:oMath>
                </a14:m>
                <a:r>
                  <a:rPr lang="zh-CN" altLang="en-US" sz="2200" b="1" dirty="0">
                    <a:solidFill>
                      <a:srgbClr val="0070C0"/>
                    </a:solidFill>
                    <a:latin typeface="Cambria Math" panose="02040503050406030204" pitchFamily="18" charset="0"/>
                  </a:rPr>
                  <a:t>的最大公约数的同时，找到整数</a:t>
                </a:r>
                <a14:m>
                  <m:oMath xmlns:m="http://schemas.openxmlformats.org/officeDocument/2006/math">
                    <m:r>
                      <a:rPr lang="en-US" altLang="zh-CN" sz="2200" b="1" i="1" dirty="0" smtClean="0">
                        <a:solidFill>
                          <a:srgbClr val="0070C0"/>
                        </a:solidFill>
                        <a:latin typeface="Cambria Math" panose="02040503050406030204" pitchFamily="18" charset="0"/>
                      </a:rPr>
                      <m:t>𝒙</m:t>
                    </m:r>
                  </m:oMath>
                </a14:m>
                <a:r>
                  <a:rPr lang="zh-CN" altLang="en-US" sz="2200" b="1" dirty="0">
                    <a:solidFill>
                      <a:srgbClr val="0070C0"/>
                    </a:solidFill>
                    <a:latin typeface="Cambria Math" panose="02040503050406030204" pitchFamily="18" charset="0"/>
                  </a:rPr>
                  <a:t>，</a:t>
                </a:r>
                <a14:m>
                  <m:oMath xmlns:m="http://schemas.openxmlformats.org/officeDocument/2006/math">
                    <m:r>
                      <a:rPr lang="en-US" altLang="zh-CN" sz="2200" b="1" i="1" dirty="0" smtClean="0">
                        <a:solidFill>
                          <a:srgbClr val="0070C0"/>
                        </a:solidFill>
                        <a:latin typeface="Cambria Math" panose="02040503050406030204" pitchFamily="18" charset="0"/>
                      </a:rPr>
                      <m:t>𝒚</m:t>
                    </m:r>
                  </m:oMath>
                </a14:m>
                <a:r>
                  <a:rPr lang="zh-CN" altLang="en-US" sz="2200" b="1" dirty="0">
                    <a:solidFill>
                      <a:srgbClr val="0070C0"/>
                    </a:solidFill>
                    <a:latin typeface="Cambria Math" panose="02040503050406030204" pitchFamily="18" charset="0"/>
                  </a:rPr>
                  <a:t>，满足</a:t>
                </a:r>
                <a:endParaRPr lang="en-US" altLang="zh-CN" sz="2200" b="1" dirty="0">
                  <a:solidFill>
                    <a:srgbClr val="0070C0"/>
                  </a:solidFill>
                  <a:latin typeface="Cambria Math" panose="02040503050406030204" pitchFamily="18" charset="0"/>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𝒂𝒙</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𝒃𝒚</m:t>
                      </m:r>
                      <m:r>
                        <a:rPr lang="en-US" altLang="zh-CN" sz="2200" b="1" i="1" smtClean="0">
                          <a:solidFill>
                            <a:srgbClr val="0070C0"/>
                          </a:solidFill>
                          <a:latin typeface="Cambria Math" panose="02040503050406030204" pitchFamily="18" charset="0"/>
                        </a:rPr>
                        <m:t>=</m:t>
                      </m:r>
                      <m:r>
                        <a:rPr lang="en-US" altLang="zh-CN" sz="2200" b="1" i="0" smtClean="0">
                          <a:solidFill>
                            <a:srgbClr val="0070C0"/>
                          </a:solidFill>
                          <a:latin typeface="Cambria Math" panose="02040503050406030204" pitchFamily="18" charset="0"/>
                        </a:rPr>
                        <m:t>𝐠𝐜𝐝</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𝒂</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m:t>
                      </m:r>
                      <m:r>
                        <a:rPr lang="en-US" altLang="zh-CN" sz="2200" b="1" i="1" smtClean="0">
                          <a:solidFill>
                            <a:srgbClr val="0070C0"/>
                          </a:solidFill>
                          <a:latin typeface="Cambria Math" panose="02040503050406030204" pitchFamily="18" charset="0"/>
                        </a:rPr>
                        <m:t>)</m:t>
                      </m:r>
                    </m:oMath>
                  </m:oMathPara>
                </a14:m>
                <a:endParaRPr lang="en-US" altLang="zh-CN" sz="2200" b="1" dirty="0">
                  <a:solidFill>
                    <a:srgbClr val="0070C0"/>
                  </a:solidFill>
                  <a:latin typeface="Cambria Math" panose="02040503050406030204" pitchFamily="18" charset="0"/>
                </a:endParaRPr>
              </a:p>
              <a:p>
                <a:pPr algn="just">
                  <a:spcBef>
                    <a:spcPct val="20000"/>
                  </a:spcBef>
                </a:pPr>
                <a:r>
                  <a:rPr lang="en-US" altLang="zh-CN" sz="2200" dirty="0">
                    <a:solidFill>
                      <a:srgbClr val="0070C0"/>
                    </a:solidFill>
                    <a:latin typeface="Cambria Math" panose="02040503050406030204" pitchFamily="18" charset="0"/>
                  </a:rPr>
                  <a:t>	</a:t>
                </a:r>
                <a:r>
                  <a:rPr lang="zh-CN" altLang="en-US" sz="2200" dirty="0">
                    <a:solidFill>
                      <a:srgbClr val="0070C0"/>
                    </a:solidFill>
                    <a:latin typeface="Cambria Math" panose="02040503050406030204" pitchFamily="18" charset="0"/>
                  </a:rPr>
                  <a:t>因此，要想要求得</a:t>
                </a:r>
                <a:r>
                  <a:rPr lang="zh-CN" altLang="en-US" sz="2200" dirty="0">
                    <a:solidFill>
                      <a:srgbClr val="0070C0"/>
                    </a:solidFill>
                  </a:rPr>
                  <a:t>方程</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𝒂𝒙</m:t>
                      </m:r>
                      <m:r>
                        <a:rPr lang="en-US" altLang="zh-CN" sz="2200" b="1" i="1" smtClean="0">
                          <a:solidFill>
                            <a:srgbClr val="0070C0"/>
                          </a:solidFill>
                          <a:latin typeface="Cambria Math" panose="02040503050406030204" pitchFamily="18" charset="0"/>
                          <a:ea typeface="Cambria Math" panose="02040503050406030204" pitchFamily="18" charset="0"/>
                        </a:rPr>
                        <m:t>≡</m:t>
                      </m:r>
                      <m:r>
                        <a:rPr lang="en-US" altLang="zh-CN" sz="2200" b="1" i="1" smtClean="0">
                          <a:solidFill>
                            <a:srgbClr val="0070C0"/>
                          </a:solidFill>
                          <a:latin typeface="Cambria Math" panose="02040503050406030204" pitchFamily="18" charset="0"/>
                          <a:ea typeface="Cambria Math" panose="02040503050406030204" pitchFamily="18" charset="0"/>
                        </a:rPr>
                        <m:t>𝟏</m:t>
                      </m:r>
                      <m:r>
                        <a:rPr lang="en-US" altLang="zh-CN" sz="2200" b="1" i="1" smtClean="0">
                          <a:solidFill>
                            <a:srgbClr val="0070C0"/>
                          </a:solidFill>
                          <a:latin typeface="Cambria Math" panose="02040503050406030204" pitchFamily="18" charset="0"/>
                          <a:ea typeface="Cambria Math" panose="02040503050406030204" pitchFamily="18" charset="0"/>
                        </a:rPr>
                        <m:t> </m:t>
                      </m:r>
                      <m:d>
                        <m:dPr>
                          <m:ctrlPr>
                            <a:rPr lang="en-US" altLang="zh-CN" sz="2200" b="1" i="1" smtClean="0">
                              <a:solidFill>
                                <a:srgbClr val="0070C0"/>
                              </a:solidFill>
                              <a:latin typeface="Cambria Math" panose="02040503050406030204" pitchFamily="18" charset="0"/>
                              <a:ea typeface="Cambria Math" panose="02040503050406030204" pitchFamily="18" charset="0"/>
                            </a:rPr>
                          </m:ctrlPr>
                        </m:dPr>
                        <m:e>
                          <m:r>
                            <a:rPr lang="en-US" altLang="zh-CN" sz="2200" b="1" i="0" smtClean="0">
                              <a:solidFill>
                                <a:srgbClr val="0070C0"/>
                              </a:solidFill>
                              <a:latin typeface="Cambria Math" panose="02040503050406030204" pitchFamily="18" charset="0"/>
                              <a:ea typeface="Cambria Math" panose="02040503050406030204" pitchFamily="18" charset="0"/>
                            </a:rPr>
                            <m:t>𝐦𝐨𝐝</m:t>
                          </m:r>
                          <m:r>
                            <a:rPr lang="en-US" altLang="zh-CN" sz="2200" b="1" i="1" smtClean="0">
                              <a:solidFill>
                                <a:srgbClr val="0070C0"/>
                              </a:solidFill>
                              <a:latin typeface="Cambria Math" panose="02040503050406030204" pitchFamily="18" charset="0"/>
                              <a:ea typeface="Cambria Math" panose="02040503050406030204" pitchFamily="18" charset="0"/>
                            </a:rPr>
                            <m:t> </m:t>
                          </m:r>
                          <m:r>
                            <a:rPr lang="en-US" altLang="zh-CN" sz="2200" b="1" i="1" smtClean="0">
                              <a:solidFill>
                                <a:srgbClr val="0070C0"/>
                              </a:solidFill>
                              <a:latin typeface="Cambria Math" panose="02040503050406030204" pitchFamily="18" charset="0"/>
                              <a:ea typeface="Cambria Math" panose="02040503050406030204" pitchFamily="18" charset="0"/>
                            </a:rPr>
                            <m:t>𝒃</m:t>
                          </m:r>
                        </m:e>
                      </m:d>
                    </m:oMath>
                  </m:oMathPara>
                </a14:m>
                <a:endParaRPr lang="en-US" altLang="zh-CN" sz="2200" dirty="0">
                  <a:solidFill>
                    <a:srgbClr val="0070C0"/>
                  </a:solidFill>
                </a:endParaRPr>
              </a:p>
              <a:p>
                <a:pPr algn="just">
                  <a:spcBef>
                    <a:spcPct val="20000"/>
                  </a:spcBef>
                </a:pPr>
                <a:r>
                  <a:rPr lang="zh-CN" altLang="en-US" sz="2200" dirty="0">
                    <a:solidFill>
                      <a:srgbClr val="0070C0"/>
                    </a:solidFill>
                  </a:rPr>
                  <a:t>的解，我们可以把它转换成方程</a:t>
                </a:r>
                <a:endParaRPr lang="en-US" altLang="zh-CN" sz="2200" dirty="0">
                  <a:solidFill>
                    <a:srgbClr val="0070C0"/>
                  </a:solidFill>
                </a:endParaRPr>
              </a:p>
              <a:p>
                <a:pPr algn="just">
                  <a:spcBef>
                    <a:spcPct val="20000"/>
                  </a:spcBef>
                </a:pPr>
                <a14:m>
                  <m:oMathPara xmlns:m="http://schemas.openxmlformats.org/officeDocument/2006/math">
                    <m:oMathParaPr>
                      <m:jc m:val="centerGroup"/>
                    </m:oMathParaPr>
                    <m:oMath xmlns:m="http://schemas.openxmlformats.org/officeDocument/2006/math">
                      <m:r>
                        <a:rPr lang="en-US" altLang="zh-CN" sz="2200" b="1" i="1" smtClean="0">
                          <a:solidFill>
                            <a:srgbClr val="0070C0"/>
                          </a:solidFill>
                          <a:latin typeface="Cambria Math" panose="02040503050406030204" pitchFamily="18" charset="0"/>
                        </a:rPr>
                        <m:t>𝒂𝒙</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𝒃𝒚</m:t>
                      </m:r>
                      <m:r>
                        <a:rPr lang="en-US" altLang="zh-CN" sz="2200" b="1" i="1" smtClean="0">
                          <a:solidFill>
                            <a:srgbClr val="0070C0"/>
                          </a:solidFill>
                          <a:latin typeface="Cambria Math" panose="02040503050406030204" pitchFamily="18" charset="0"/>
                        </a:rPr>
                        <m:t>=</m:t>
                      </m:r>
                      <m:r>
                        <a:rPr lang="en-US" altLang="zh-CN" sz="2200" b="1" i="1" smtClean="0">
                          <a:solidFill>
                            <a:srgbClr val="0070C0"/>
                          </a:solidFill>
                          <a:latin typeface="Cambria Math" panose="02040503050406030204" pitchFamily="18" charset="0"/>
                        </a:rPr>
                        <m:t>𝟏</m:t>
                      </m:r>
                    </m:oMath>
                  </m:oMathPara>
                </a14:m>
                <a:endParaRPr lang="en-US" altLang="zh-CN" sz="2200" dirty="0">
                  <a:solidFill>
                    <a:srgbClr val="0070C0"/>
                  </a:solidFill>
                </a:endParaRPr>
              </a:p>
              <a:p>
                <a:pPr algn="just">
                  <a:spcBef>
                    <a:spcPct val="20000"/>
                  </a:spcBef>
                </a:pPr>
                <a:r>
                  <a:rPr lang="zh-CN" altLang="en-US" sz="2200" dirty="0">
                    <a:solidFill>
                      <a:srgbClr val="0070C0"/>
                    </a:solidFill>
                  </a:rPr>
                  <a:t>来求解</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。这个方法有一个好处，就是当</a:t>
                </a:r>
                <a14:m>
                  <m:oMath xmlns:m="http://schemas.openxmlformats.org/officeDocument/2006/math">
                    <m:r>
                      <a:rPr lang="en-US" altLang="zh-CN" sz="2200" i="1" dirty="0" smtClean="0">
                        <a:solidFill>
                          <a:srgbClr val="0070C0"/>
                        </a:solidFill>
                        <a:latin typeface="Cambria Math" panose="02040503050406030204" pitchFamily="18" charset="0"/>
                      </a:rPr>
                      <m:t>𝑎</m:t>
                    </m:r>
                  </m:oMath>
                </a14:m>
                <a:r>
                  <a:rPr lang="zh-CN" altLang="en-US" sz="2200" dirty="0">
                    <a:solidFill>
                      <a:srgbClr val="0070C0"/>
                    </a:solidFill>
                  </a:rPr>
                  <a:t>与</a:t>
                </a:r>
                <a14:m>
                  <m:oMath xmlns:m="http://schemas.openxmlformats.org/officeDocument/2006/math">
                    <m:r>
                      <a:rPr lang="en-US" altLang="zh-CN" sz="2200" i="1" dirty="0" smtClean="0">
                        <a:solidFill>
                          <a:srgbClr val="0070C0"/>
                        </a:solidFill>
                        <a:latin typeface="Cambria Math" panose="02040503050406030204" pitchFamily="18" charset="0"/>
                      </a:rPr>
                      <m:t>𝑏</m:t>
                    </m:r>
                  </m:oMath>
                </a14:m>
                <a:r>
                  <a:rPr lang="zh-CN" altLang="en-US" sz="2200" dirty="0">
                    <a:solidFill>
                      <a:srgbClr val="0070C0"/>
                    </a:solidFill>
                  </a:rPr>
                  <a:t>互质，而</a:t>
                </a:r>
                <a14:m>
                  <m:oMath xmlns:m="http://schemas.openxmlformats.org/officeDocument/2006/math">
                    <m:r>
                      <a:rPr lang="en-US" altLang="zh-CN" sz="2200" i="1" dirty="0" smtClean="0">
                        <a:solidFill>
                          <a:srgbClr val="0070C0"/>
                        </a:solidFill>
                        <a:latin typeface="Cambria Math" panose="02040503050406030204" pitchFamily="18" charset="0"/>
                      </a:rPr>
                      <m:t>𝑏</m:t>
                    </m:r>
                  </m:oMath>
                </a14:m>
                <a:r>
                  <a:rPr lang="zh-CN" altLang="en-US" sz="2200" dirty="0">
                    <a:solidFill>
                      <a:srgbClr val="0070C0"/>
                    </a:solidFill>
                  </a:rPr>
                  <a:t>不是质数时，我们仍然能够求解出</a:t>
                </a:r>
                <a14:m>
                  <m:oMath xmlns:m="http://schemas.openxmlformats.org/officeDocument/2006/math">
                    <m:r>
                      <a:rPr lang="en-US" altLang="zh-CN" sz="2200" i="1" dirty="0" smtClean="0">
                        <a:solidFill>
                          <a:srgbClr val="0070C0"/>
                        </a:solidFill>
                        <a:latin typeface="Cambria Math" panose="02040503050406030204" pitchFamily="18" charset="0"/>
                      </a:rPr>
                      <m:t>𝑥</m:t>
                    </m:r>
                  </m:oMath>
                </a14:m>
                <a:r>
                  <a:rPr lang="zh-CN" altLang="en-US" sz="2200" dirty="0">
                    <a:solidFill>
                      <a:srgbClr val="0070C0"/>
                    </a:solidFill>
                  </a:rPr>
                  <a:t>。</a:t>
                </a:r>
                <a:endParaRPr lang="en-US" altLang="zh-CN" sz="2200" dirty="0">
                  <a:solidFill>
                    <a:srgbClr val="0070C0"/>
                  </a:solidFill>
                </a:endParaRPr>
              </a:p>
            </p:txBody>
          </p:sp>
        </mc:Choice>
        <mc:Fallback xmlns="">
          <p:sp>
            <p:nvSpPr>
              <p:cNvPr id="9" name="TextBox 12"/>
              <p:cNvSpPr txBox="1">
                <a:spLocks noRot="1" noChangeAspect="1" noMove="1" noResize="1" noEditPoints="1" noAdjustHandles="1" noChangeArrowheads="1" noChangeShapeType="1" noTextEdit="1"/>
              </p:cNvSpPr>
              <p:nvPr/>
            </p:nvSpPr>
            <p:spPr bwMode="auto">
              <a:xfrm>
                <a:off x="760973" y="1340768"/>
                <a:ext cx="7622053" cy="3681008"/>
              </a:xfrm>
              <a:prstGeom prst="rect">
                <a:avLst/>
              </a:prstGeom>
              <a:blipFill>
                <a:blip r:embed="rId3"/>
                <a:stretch>
                  <a:fillRect l="-1040" t="-1656" r="-4720" b="-1821"/>
                </a:stretch>
              </a:blipFill>
              <a:ln w="9525">
                <a:no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328441621"/>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ULTRA_SCORM_SLIDE_COUNT" val="1"/>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vert="eaVert"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defPPr algn="ctr">
          <a:defRPr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just" defTabSz="914400" rtl="0" eaLnBrk="1" fontAlgn="base" latinLnBrk="0" hangingPunct="1">
          <a:lnSpc>
            <a:spcPct val="100000"/>
          </a:lnSpc>
          <a:spcBef>
            <a:spcPct val="2000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6201</TotalTime>
  <Words>3351</Words>
  <Application>Microsoft Office PowerPoint</Application>
  <PresentationFormat>全屏显示(4:3)</PresentationFormat>
  <Paragraphs>255</Paragraphs>
  <Slides>40</Slides>
  <Notes>40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40</vt:i4>
      </vt:variant>
    </vt:vector>
  </HeadingPairs>
  <TitlesOfParts>
    <vt:vector size="43" baseType="lpstr">
      <vt:lpstr>Arial</vt:lpstr>
      <vt:lpstr>Cambria Math</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课件大赛点评2</dc:title>
  <dc:creator>USER</dc:creator>
  <cp:lastModifiedBy>8613257176556</cp:lastModifiedBy>
  <cp:revision>615</cp:revision>
  <dcterms:created xsi:type="dcterms:W3CDTF">2009-10-16T01:55:44Z</dcterms:created>
  <dcterms:modified xsi:type="dcterms:W3CDTF">2023-07-29T11:21:21Z</dcterms:modified>
</cp:coreProperties>
</file>