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67" r:id="rId15"/>
    <p:sldId id="268" r:id="rId16"/>
    <p:sldId id="269" r:id="rId17"/>
    <p:sldId id="270" r:id="rId18"/>
    <p:sldId id="280" r:id="rId19"/>
    <p:sldId id="281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9F5BC-AFD1-431A-BCD3-5A7F03206FFD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BAFB-0704-404C-AD8B-5D5712317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BAFB-0704-404C-AD8B-5D57123177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5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5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3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6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9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9255-7F93-4FBB-8B62-F6778BD3F465}" type="datetimeFigureOut">
              <a:rPr lang="zh-CN" altLang="en-US" smtClean="0"/>
              <a:t>2023-07-21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4E99E8-A6AE-4C8B-AFE6-2610889F9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06C8-AC85-77D1-DBBA-0DFD45500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贪心复习选讲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C5F00-2BC0-2751-73BA-7ABDDF93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BIT </a:t>
            </a:r>
            <a:r>
              <a:rPr lang="zh-CN" altLang="en-US" dirty="0"/>
              <a:t>张常昊</a:t>
            </a:r>
          </a:p>
        </p:txBody>
      </p:sp>
    </p:spTree>
    <p:extLst>
      <p:ext uri="{BB962C8B-B14F-4D97-AF65-F5344CB8AC3E}">
        <p14:creationId xmlns:p14="http://schemas.microsoft.com/office/powerpoint/2010/main" val="355259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BF44-8345-5F96-AC57-0042902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P3619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A8E2-550D-8544-0130-65AE1008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于是可以确定贪心策略。把任务按</a:t>
            </a:r>
            <a:r>
              <a:rPr lang="en-US" altLang="zh-CN" dirty="0"/>
              <a:t>b</a:t>
            </a:r>
            <a:r>
              <a:rPr lang="zh-CN" altLang="en-US" dirty="0"/>
              <a:t>的正负分为两组，先将</a:t>
            </a:r>
            <a:r>
              <a:rPr lang="en-US" altLang="zh-CN" dirty="0"/>
              <a:t>b</a:t>
            </a:r>
            <a:r>
              <a:rPr lang="zh-CN" altLang="en-US" dirty="0"/>
              <a:t>非负的任务按</a:t>
            </a:r>
            <a:r>
              <a:rPr lang="en-US" altLang="zh-CN" dirty="0"/>
              <a:t>t</a:t>
            </a:r>
            <a:r>
              <a:rPr lang="zh-CN" altLang="en-US" dirty="0"/>
              <a:t>升序排序放在前面，然后把</a:t>
            </a:r>
            <a:r>
              <a:rPr lang="en-US" altLang="zh-CN" dirty="0"/>
              <a:t>b</a:t>
            </a:r>
            <a:r>
              <a:rPr lang="zh-CN" altLang="en-US" dirty="0"/>
              <a:t>为负的任务按</a:t>
            </a:r>
            <a:r>
              <a:rPr lang="en-US" altLang="zh-CN" dirty="0" err="1"/>
              <a:t>t+b</a:t>
            </a:r>
            <a:r>
              <a:rPr lang="zh-CN" altLang="en-US" dirty="0"/>
              <a:t>降序排序放在后面。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57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BF44-8345-5F96-AC57-0042902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贪心与其他内容的结合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A8E2-550D-8544-0130-65AE1008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贪心很少会单独出题目，经常融合在其他内容的题目中作为一部分的解题策略。</a:t>
            </a:r>
            <a:endParaRPr lang="en-US" altLang="zh-CN" dirty="0"/>
          </a:p>
          <a:p>
            <a:r>
              <a:rPr lang="zh-CN" altLang="en-US" dirty="0"/>
              <a:t>数据结构、图论、博弈论、动态规划等</a:t>
            </a:r>
            <a:endParaRPr lang="en-US" altLang="zh-CN" dirty="0"/>
          </a:p>
          <a:p>
            <a:r>
              <a:rPr lang="zh-CN" altLang="en-US" dirty="0"/>
              <a:t>很多经典算法都是基于贪心思想的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、</a:t>
            </a:r>
            <a:r>
              <a:rPr lang="en-US" altLang="zh-CN" dirty="0"/>
              <a:t>Kruskal</a:t>
            </a:r>
            <a:r>
              <a:rPr lang="zh-CN" altLang="en-US" dirty="0"/>
              <a:t>、</a:t>
            </a:r>
            <a:r>
              <a:rPr lang="en-US" altLang="zh-CN" dirty="0"/>
              <a:t>Prim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73523-D6F0-C564-731B-7030CD3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P1090 </a:t>
            </a:r>
            <a:r>
              <a:rPr lang="zh-CN" altLang="en-US" dirty="0"/>
              <a:t>合并果子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B1416-3283-0B6F-813A-38EEB17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堆果子，每次合并两堆果子，消耗的体力值相当于两堆果子的重量之和，最后要合并成一堆，求最小消耗体力值。</a:t>
            </a:r>
            <a:endParaRPr lang="en-US" altLang="zh-CN" dirty="0"/>
          </a:p>
          <a:p>
            <a:r>
              <a:rPr lang="zh-CN" altLang="en-US" dirty="0"/>
              <a:t>样例输入：</a:t>
            </a:r>
            <a:endParaRPr lang="en-US" altLang="zh-CN" dirty="0"/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1 2 9</a:t>
            </a:r>
          </a:p>
          <a:p>
            <a:r>
              <a:rPr lang="zh-CN" altLang="en-US" dirty="0"/>
              <a:t>样例输出：</a:t>
            </a:r>
            <a:r>
              <a:rPr lang="en-US" altLang="zh-CN" dirty="0"/>
              <a:t>15</a:t>
            </a:r>
          </a:p>
          <a:p>
            <a:r>
              <a:rPr lang="en-US" altLang="zh-CN" dirty="0"/>
              <a:t>1&lt;=n&lt;=10^4</a:t>
            </a:r>
            <a:r>
              <a:rPr lang="zh-CN" altLang="en-US" dirty="0"/>
              <a:t>   </a:t>
            </a:r>
            <a:r>
              <a:rPr lang="en-US" altLang="zh-CN" dirty="0"/>
              <a:t>1&lt;=ai&lt;=2*10^4</a:t>
            </a:r>
          </a:p>
        </p:txBody>
      </p:sp>
    </p:spTree>
    <p:extLst>
      <p:ext uri="{BB962C8B-B14F-4D97-AF65-F5344CB8AC3E}">
        <p14:creationId xmlns:p14="http://schemas.microsoft.com/office/powerpoint/2010/main" val="229577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73523-D6F0-C564-731B-7030CD3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P1090 </a:t>
            </a:r>
            <a:r>
              <a:rPr lang="zh-CN" altLang="en-US" dirty="0"/>
              <a:t>合并果子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B1416-3283-0B6F-813A-38EEB17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按照直觉可以得到贪心策略：优先合并最小的两堆。</a:t>
            </a:r>
            <a:endParaRPr lang="en-US" altLang="zh-CN" dirty="0"/>
          </a:p>
          <a:p>
            <a:r>
              <a:rPr lang="zh-CN" altLang="en-US" dirty="0"/>
              <a:t>证明也比较简单，假设</a:t>
            </a:r>
            <a:r>
              <a:rPr lang="en-US" altLang="zh-CN" dirty="0"/>
              <a:t>x&lt;y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先被合并的话，对之后产生的总贡献是</a:t>
            </a:r>
            <a:r>
              <a:rPr lang="en-US" altLang="zh-CN" dirty="0"/>
              <a:t>x*n&lt;y*n</a:t>
            </a:r>
            <a:r>
              <a:rPr lang="zh-CN" altLang="en-US" dirty="0"/>
              <a:t>（类似于之前的排队接水问题）</a:t>
            </a:r>
            <a:endParaRPr lang="en-US" altLang="zh-CN" dirty="0"/>
          </a:p>
          <a:p>
            <a:r>
              <a:rPr lang="zh-CN" altLang="en-US" dirty="0"/>
              <a:t>确定策略以后考虑如何每次选择最小的两个数，可以用优先队列维护</a:t>
            </a:r>
            <a:endParaRPr lang="en-US" altLang="zh-CN" dirty="0"/>
          </a:p>
          <a:p>
            <a:r>
              <a:rPr lang="zh-CN" altLang="en-US" dirty="0"/>
              <a:t>本题的加强版</a:t>
            </a:r>
            <a:r>
              <a:rPr lang="en-US" altLang="zh-CN" dirty="0"/>
              <a:t>n&lt;=10^7</a:t>
            </a:r>
            <a:r>
              <a:rPr lang="zh-CN" altLang="en-US" dirty="0"/>
              <a:t>，需要维护两个队列，使用双指针的做法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874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3F0B-B5EF-034C-3D46-F37D4148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P6155 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8BC8A-CBDC-369C-E3F3-535E9AC4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，每次可以将一个</a:t>
            </a:r>
            <a:r>
              <a:rPr lang="en-US" altLang="zh-CN" dirty="0"/>
              <a:t>ai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，花费为</a:t>
            </a:r>
            <a:r>
              <a:rPr lang="en-US" altLang="zh-CN" dirty="0"/>
              <a:t>bi</a:t>
            </a:r>
            <a:r>
              <a:rPr lang="zh-CN" altLang="en-US" dirty="0"/>
              <a:t>，需要使所有</a:t>
            </a:r>
            <a:r>
              <a:rPr lang="en-US" altLang="zh-CN" dirty="0"/>
              <a:t>ai</a:t>
            </a:r>
            <a:r>
              <a:rPr lang="zh-CN" altLang="en-US" dirty="0"/>
              <a:t>不相等，且花费最小。在修改开始前，可以无限次地交换任意两个</a:t>
            </a:r>
            <a:r>
              <a:rPr lang="en-US" altLang="zh-CN" dirty="0"/>
              <a:t>bi, </a:t>
            </a:r>
            <a:r>
              <a:rPr lang="en-US" altLang="zh-CN" dirty="0" err="1"/>
              <a:t>bj</a:t>
            </a:r>
            <a:r>
              <a:rPr lang="zh-CN" altLang="en-US" dirty="0"/>
              <a:t>。求最小花费。</a:t>
            </a:r>
            <a:endParaRPr lang="en-US" altLang="zh-CN" dirty="0"/>
          </a:p>
          <a:p>
            <a:r>
              <a:rPr lang="en-US" altLang="zh-CN" dirty="0"/>
              <a:t>1&lt;=n&lt;=10^6</a:t>
            </a:r>
          </a:p>
          <a:p>
            <a:r>
              <a:rPr lang="en-US" altLang="zh-CN" dirty="0"/>
              <a:t>1&lt;=ai, bi&lt;=10^9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48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3F0B-B5EF-034C-3D46-F37D4148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P6155 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8BC8A-CBDC-369C-E3F3-535E9AC4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贪心策略：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从小到大排序，如果当前和前一个数一样，就把他存入栈中。如果和前一个数存在空隙，就把栈内元素出栈，依次放入空隙中。</a:t>
            </a:r>
            <a:endParaRPr lang="en-US" altLang="zh-CN" dirty="0"/>
          </a:p>
          <a:p>
            <a:r>
              <a:rPr lang="zh-CN" altLang="en-US" dirty="0"/>
              <a:t>正确性的简单证明：</a:t>
            </a:r>
            <a:br>
              <a:rPr lang="en-US" altLang="zh-CN" dirty="0"/>
            </a:br>
            <a:r>
              <a:rPr lang="zh-CN" altLang="en-US" dirty="0"/>
              <a:t>首先</a:t>
            </a:r>
            <a:r>
              <a:rPr lang="en-US" altLang="zh-CN" dirty="0"/>
              <a:t>x+1,y+1 </a:t>
            </a:r>
            <a:r>
              <a:rPr lang="zh-CN" altLang="en-US" dirty="0"/>
              <a:t>和 </a:t>
            </a:r>
            <a:r>
              <a:rPr lang="en-US" altLang="zh-CN" dirty="0"/>
              <a:t>x, y+2</a:t>
            </a:r>
            <a:r>
              <a:rPr lang="zh-CN" altLang="en-US" dirty="0"/>
              <a:t>这两种操作一定是后者更优。后者是</a:t>
            </a:r>
            <a:r>
              <a:rPr lang="en-US" altLang="zh-CN" dirty="0"/>
              <a:t>2*b[1]</a:t>
            </a:r>
            <a:r>
              <a:rPr lang="zh-CN" altLang="en-US" dirty="0"/>
              <a:t>，前者是</a:t>
            </a:r>
            <a:r>
              <a:rPr lang="en-US" altLang="zh-CN" dirty="0"/>
              <a:t>b[1]+b[2]</a:t>
            </a:r>
          </a:p>
          <a:p>
            <a:r>
              <a:rPr lang="zh-CN" altLang="en-US" dirty="0"/>
              <a:t>所以要尽可能减少自增的数的个数。 例： </a:t>
            </a:r>
            <a:r>
              <a:rPr lang="en-US" altLang="zh-CN" dirty="0"/>
              <a:t>3 3 4</a:t>
            </a:r>
          </a:p>
          <a:p>
            <a:r>
              <a:rPr lang="zh-CN" altLang="en-US" dirty="0"/>
              <a:t>用栈的原因是，优先将发生冲突的较大的数自增。例如有</a:t>
            </a:r>
            <a:r>
              <a:rPr lang="en-US" altLang="zh-CN" dirty="0"/>
              <a:t>x&lt;y</a:t>
            </a:r>
            <a:r>
              <a:rPr lang="zh-CN" altLang="en-US" dirty="0"/>
              <a:t>，当前可放的空隙为</a:t>
            </a:r>
            <a:r>
              <a:rPr lang="en-US" altLang="zh-CN" dirty="0"/>
              <a:t>t</a:t>
            </a:r>
            <a:r>
              <a:rPr lang="zh-CN" altLang="en-US" dirty="0"/>
              <a:t>，那么放</a:t>
            </a:r>
            <a:r>
              <a:rPr lang="en-US" altLang="zh-CN" dirty="0"/>
              <a:t>x</a:t>
            </a:r>
            <a:r>
              <a:rPr lang="zh-CN" altLang="en-US" dirty="0"/>
              <a:t>的花费是</a:t>
            </a:r>
            <a:r>
              <a:rPr lang="en-US" altLang="zh-CN" dirty="0"/>
              <a:t>(t-x)*b[1]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(t-y)*b[2]</a:t>
            </a:r>
            <a:r>
              <a:rPr lang="zh-CN" altLang="en-US" dirty="0"/>
              <a:t>，显然后者更优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EDF6-7DCB-5656-571B-013732D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P8792 </a:t>
            </a:r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6FC4-286E-B434-B1D7-9A10D9A9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的数组，每次操作可以选择相邻的两个元素</a:t>
            </a:r>
            <a:r>
              <a:rPr lang="en-US" altLang="zh-CN" dirty="0"/>
              <a:t>x, y</a:t>
            </a:r>
            <a:r>
              <a:rPr lang="zh-CN" altLang="en-US" dirty="0"/>
              <a:t>并将其中一个替换为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。问最少需要多少次操作将整个数组只含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9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EDF6-7DCB-5656-571B-013732D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P8792 </a:t>
            </a:r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6FC4-286E-B434-B1D7-9A10D9A9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23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首先，每个不是</a:t>
            </a:r>
            <a:r>
              <a:rPr lang="en-US" altLang="zh-CN" dirty="0"/>
              <a:t>1</a:t>
            </a:r>
            <a:r>
              <a:rPr lang="zh-CN" altLang="en-US" dirty="0"/>
              <a:t>的数都至少需要一次操作才能变成</a:t>
            </a:r>
            <a:r>
              <a:rPr lang="en-US" altLang="zh-CN" dirty="0"/>
              <a:t>1</a:t>
            </a:r>
            <a:r>
              <a:rPr lang="zh-CN" altLang="en-US" dirty="0"/>
              <a:t>，并且需要获得第一个</a:t>
            </a:r>
            <a:r>
              <a:rPr lang="en-US" altLang="zh-CN" dirty="0"/>
              <a:t>1</a:t>
            </a:r>
            <a:r>
              <a:rPr lang="zh-CN" altLang="en-US" dirty="0"/>
              <a:t>，因此总操作数</a:t>
            </a:r>
            <a:r>
              <a:rPr lang="en-US" altLang="zh-CN" dirty="0"/>
              <a:t>&gt;=</a:t>
            </a:r>
            <a:r>
              <a:rPr lang="zh-CN" altLang="en-US" dirty="0"/>
              <a:t>非</a:t>
            </a:r>
            <a:r>
              <a:rPr lang="en-US" altLang="zh-CN" dirty="0"/>
              <a:t>1</a:t>
            </a:r>
            <a:r>
              <a:rPr lang="zh-CN" altLang="en-US" dirty="0"/>
              <a:t>数的个数</a:t>
            </a:r>
            <a:r>
              <a:rPr lang="en-US" altLang="zh-CN" dirty="0"/>
              <a:t>+</a:t>
            </a:r>
            <a:r>
              <a:rPr lang="zh-CN" altLang="en-US" dirty="0"/>
              <a:t>获得第一个</a:t>
            </a:r>
            <a:r>
              <a:rPr lang="en-US" altLang="zh-CN" dirty="0"/>
              <a:t>1</a:t>
            </a:r>
            <a:r>
              <a:rPr lang="zh-CN" altLang="en-US" dirty="0"/>
              <a:t>需要的最少操作数</a:t>
            </a:r>
            <a:endParaRPr lang="en-US" altLang="zh-CN" dirty="0"/>
          </a:p>
          <a:p>
            <a:r>
              <a:rPr lang="zh-CN" altLang="en-US" dirty="0"/>
              <a:t>反过来看，如果我们获得了第一个</a:t>
            </a:r>
            <a:r>
              <a:rPr lang="en-US" altLang="zh-CN" dirty="0"/>
              <a:t>1</a:t>
            </a:r>
            <a:r>
              <a:rPr lang="zh-CN" altLang="en-US" dirty="0"/>
              <a:t>，那就可以以每个非</a:t>
            </a:r>
            <a:r>
              <a:rPr lang="en-US" altLang="zh-CN" dirty="0"/>
              <a:t>1</a:t>
            </a:r>
            <a:r>
              <a:rPr lang="zh-CN" altLang="en-US" dirty="0"/>
              <a:t>数都操作一次的代价来变成全</a:t>
            </a:r>
            <a:r>
              <a:rPr lang="en-US" altLang="zh-CN" dirty="0"/>
              <a:t>1</a:t>
            </a:r>
            <a:r>
              <a:rPr lang="zh-CN" altLang="en-US" dirty="0"/>
              <a:t>，因此上式是取到等号的</a:t>
            </a:r>
            <a:endParaRPr lang="en-US" altLang="zh-CN" dirty="0"/>
          </a:p>
          <a:p>
            <a:r>
              <a:rPr lang="zh-CN" altLang="en-US" dirty="0"/>
              <a:t>下面考虑一种贪心方案来使得获得第一个</a:t>
            </a:r>
            <a:r>
              <a:rPr lang="en-US" altLang="zh-CN" dirty="0"/>
              <a:t>1</a:t>
            </a:r>
            <a:r>
              <a:rPr lang="zh-CN" altLang="en-US" dirty="0"/>
              <a:t>需要的操作数最小</a:t>
            </a:r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zh-CN" altLang="en-US" dirty="0"/>
              <a:t>具有单调不增的性质，即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)&lt;=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。因此如果一个区间的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，那包含这个区间的其他区间</a:t>
            </a:r>
            <a:r>
              <a:rPr lang="en-US" altLang="zh-CN" dirty="0" err="1"/>
              <a:t>gcd</a:t>
            </a:r>
            <a:r>
              <a:rPr lang="zh-CN" altLang="en-US" dirty="0"/>
              <a:t>也都为</a:t>
            </a:r>
            <a:r>
              <a:rPr lang="en-US" altLang="zh-CN" dirty="0"/>
              <a:t>1</a:t>
            </a:r>
            <a:r>
              <a:rPr lang="zh-CN" altLang="en-US" dirty="0"/>
              <a:t>，同时因为区间长度对应操作数，只需要找到长度最短的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的区间即可。</a:t>
            </a:r>
            <a:endParaRPr lang="en-US" altLang="zh-CN" dirty="0"/>
          </a:p>
          <a:p>
            <a:r>
              <a:rPr lang="zh-CN" altLang="en-US" dirty="0"/>
              <a:t>可以从</a:t>
            </a:r>
            <a:r>
              <a:rPr lang="en-US" altLang="zh-CN" dirty="0"/>
              <a:t>1</a:t>
            </a:r>
            <a:r>
              <a:rPr lang="zh-CN" altLang="en-US" dirty="0"/>
              <a:t>开始枚举区间长度，然后枚举定长的区间，当发现该区间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后，直接跳出循环</a:t>
            </a:r>
            <a:endParaRPr lang="en-US" altLang="zh-CN" dirty="0"/>
          </a:p>
          <a:p>
            <a:r>
              <a:rPr lang="zh-CN" altLang="en-US" dirty="0"/>
              <a:t>区间</a:t>
            </a:r>
            <a:r>
              <a:rPr lang="en-US" altLang="zh-CN" dirty="0" err="1"/>
              <a:t>gcd</a:t>
            </a:r>
            <a:r>
              <a:rPr lang="zh-CN" altLang="en-US" dirty="0"/>
              <a:t>可以用</a:t>
            </a:r>
            <a:r>
              <a:rPr lang="en-US" altLang="zh-CN" dirty="0"/>
              <a:t>ST</a:t>
            </a:r>
            <a:r>
              <a:rPr lang="zh-CN" altLang="en-US" dirty="0"/>
              <a:t>表或线段树等数据结构来维护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21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2819-C46F-47F9-B7CC-E203F59E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P5022 </a:t>
            </a:r>
            <a:r>
              <a:rPr lang="zh-CN" altLang="en-US" dirty="0"/>
              <a:t>旅行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F1109-634E-8F0D-EC3E-9B60C18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个顶点的图，边数为</a:t>
            </a:r>
            <a:r>
              <a:rPr lang="en-US" altLang="zh-CN" dirty="0"/>
              <a:t>n-1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，没有自环或重边，保证连通。可以选择任何一个起点，从起点开始每次走向一个没有去过的点，</a:t>
            </a:r>
            <a:r>
              <a:rPr lang="zh-CN" altLang="en-US" b="0" i="0" dirty="0">
                <a:effectLst/>
                <a:latin typeface="-apple-system"/>
              </a:rPr>
              <a:t>或者沿着第一次访问该点时经过的边后退到上一个点。每次第一次到达一个点，就把这个点的序号写下来，最终会形成一个长度为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的序列，求字典序最小的序列。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1&lt;=n&lt;=5000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3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2278-601C-BD14-B015-D5F73A2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P5022 </a:t>
            </a:r>
            <a:r>
              <a:rPr lang="zh-CN" altLang="en-US" dirty="0"/>
              <a:t>旅行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00E97-3CE5-FA5F-BD23-214B5277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很明显，贪心策略是优先去字典序小的点，</a:t>
            </a:r>
            <a:r>
              <a:rPr lang="en-US" altLang="zh-CN" dirty="0"/>
              <a:t>1</a:t>
            </a:r>
            <a:r>
              <a:rPr lang="zh-CN" altLang="en-US" dirty="0"/>
              <a:t>肯定是起点。</a:t>
            </a:r>
            <a:endParaRPr lang="en-US" altLang="zh-CN" dirty="0"/>
          </a:p>
          <a:p>
            <a:r>
              <a:rPr lang="zh-CN" altLang="en-US" dirty="0"/>
              <a:t>当边数为</a:t>
            </a:r>
            <a:r>
              <a:rPr lang="en-US" altLang="zh-CN" dirty="0"/>
              <a:t>n-1</a:t>
            </a:r>
            <a:r>
              <a:rPr lang="zh-CN" altLang="en-US" dirty="0"/>
              <a:t>时，只需要将每个点能到达的点按照字典序排序进行</a:t>
            </a:r>
            <a:r>
              <a:rPr lang="en-US" altLang="zh-CN" dirty="0" err="1"/>
              <a:t>dfs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当边数为</a:t>
            </a:r>
            <a:r>
              <a:rPr lang="en-US" altLang="zh-CN" dirty="0"/>
              <a:t>n</a:t>
            </a:r>
            <a:r>
              <a:rPr lang="zh-CN" altLang="en-US"/>
              <a:t>时，构成一棵基环树，注意到每次只会有一条边不会被经过，只需要枚举哪条边不被经过即可。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DF73-ED17-6804-0AC7-312D0E0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74BE4-7CCB-7728-CF11-19E2B6FF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贪心的本质：提前确定最优策略</a:t>
            </a:r>
            <a:endParaRPr lang="en-US" altLang="zh-CN" dirty="0"/>
          </a:p>
          <a:p>
            <a:r>
              <a:rPr lang="zh-CN" altLang="en-US" dirty="0"/>
              <a:t>先猜后证</a:t>
            </a:r>
            <a:endParaRPr lang="en-US" altLang="zh-CN" dirty="0"/>
          </a:p>
          <a:p>
            <a:r>
              <a:rPr lang="zh-CN" altLang="en-US" dirty="0"/>
              <a:t>我们确定的策略：局部最优选择</a:t>
            </a:r>
            <a:endParaRPr lang="en-US" altLang="zh-CN" dirty="0"/>
          </a:p>
          <a:p>
            <a:r>
              <a:rPr lang="zh-CN" altLang="en-US" dirty="0"/>
              <a:t>要做的证明：局部最优选择→整体最优解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41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39D6-0337-A452-35E8-3811EBE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P4551 </a:t>
            </a:r>
            <a:r>
              <a:rPr lang="zh-CN" altLang="en-US" dirty="0"/>
              <a:t>最长异或路径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D960-7EE5-9D7A-B50B-B2628EA8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个点的树，树边有边权，找出树中的两个节点，使得两点之间的异或路径值最大。异或路径值指的是两点之间唯一路径上所有边权的异或和。</a:t>
            </a:r>
          </a:p>
        </p:txBody>
      </p:sp>
    </p:spTree>
    <p:extLst>
      <p:ext uri="{BB962C8B-B14F-4D97-AF65-F5344CB8AC3E}">
        <p14:creationId xmlns:p14="http://schemas.microsoft.com/office/powerpoint/2010/main" val="252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D77D1-B6B9-7421-FDF3-680FBF50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P4551 </a:t>
            </a:r>
            <a:r>
              <a:rPr lang="zh-CN" altLang="en-US" dirty="0"/>
              <a:t>最长异或路径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BBAB-F866-4F6F-B179-281B98E7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对于树上两点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的异或路径，可以表示为根节点到</a:t>
            </a:r>
            <a:r>
              <a:rPr lang="en-US" altLang="zh-CN" dirty="0"/>
              <a:t>A</a:t>
            </a:r>
            <a:r>
              <a:rPr lang="zh-CN" altLang="en-US" dirty="0"/>
              <a:t>的异或路径，异或上根节点到</a:t>
            </a:r>
            <a:r>
              <a:rPr lang="en-US" altLang="zh-CN" dirty="0"/>
              <a:t>B</a:t>
            </a:r>
            <a:r>
              <a:rPr lang="zh-CN" altLang="en-US" dirty="0"/>
              <a:t>的异或路径。因为</a:t>
            </a:r>
            <a:r>
              <a:rPr lang="en-US" altLang="zh-CN" dirty="0"/>
              <a:t>Path(root, A)^Path(root, B) = Path(root, LCA)^Path(LCA, A)^Path(root, LCA)^Path(LCA, B)=Path(LCA, A)^Path(LCA, B)=Path(A, B)</a:t>
            </a:r>
          </a:p>
          <a:p>
            <a:r>
              <a:rPr lang="zh-CN" altLang="en-US" dirty="0"/>
              <a:t>可以预处理出每个点到根节点的异或路径，记为</a:t>
            </a:r>
            <a:r>
              <a:rPr lang="en-US" altLang="zh-CN" dirty="0"/>
              <a:t>Si</a:t>
            </a:r>
            <a:r>
              <a:rPr lang="zh-CN" altLang="en-US" dirty="0"/>
              <a:t>，就只要求</a:t>
            </a:r>
            <a:r>
              <a:rPr lang="en-US" altLang="zh-CN" dirty="0" err="1"/>
              <a:t>Sx^Sy</a:t>
            </a:r>
            <a:r>
              <a:rPr lang="zh-CN" altLang="en-US" dirty="0"/>
              <a:t>的最大值</a:t>
            </a:r>
            <a:endParaRPr lang="en-US" altLang="zh-CN" dirty="0"/>
          </a:p>
          <a:p>
            <a:r>
              <a:rPr lang="zh-CN" altLang="en-US" dirty="0"/>
              <a:t>问题转化为，有</a:t>
            </a:r>
            <a:r>
              <a:rPr lang="en-US" altLang="zh-CN" dirty="0"/>
              <a:t>n</a:t>
            </a:r>
            <a:r>
              <a:rPr lang="zh-CN" altLang="en-US" dirty="0"/>
              <a:t>个数，找出其中的两个数，使他们的异或最大</a:t>
            </a:r>
            <a:endParaRPr lang="en-US" altLang="zh-CN" dirty="0"/>
          </a:p>
          <a:p>
            <a:r>
              <a:rPr lang="zh-CN" altLang="en-US" dirty="0"/>
              <a:t>我们可以枚举每一个数，找到与它异或最大的数。如何找另一个数，可以用贪心策略：优先选择高位异或能得到</a:t>
            </a:r>
            <a:r>
              <a:rPr lang="en-US" altLang="zh-CN" dirty="0"/>
              <a:t>1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这个策略的正确性很显然，因为</a:t>
            </a:r>
            <a:r>
              <a:rPr lang="en-US" altLang="zh-CN" dirty="0"/>
              <a:t>2^n&gt;2^(n-1)+2^(n-2)+…+1</a:t>
            </a:r>
            <a:r>
              <a:rPr lang="zh-CN" altLang="en-US" dirty="0"/>
              <a:t>，在前几位相同的情况下，该位为</a:t>
            </a:r>
            <a:r>
              <a:rPr lang="en-US" altLang="zh-CN" dirty="0"/>
              <a:t>1</a:t>
            </a:r>
            <a:r>
              <a:rPr lang="zh-CN" altLang="en-US" dirty="0"/>
              <a:t>肯定比该位为</a:t>
            </a:r>
            <a:r>
              <a:rPr lang="en-US" altLang="zh-CN" dirty="0"/>
              <a:t>0</a:t>
            </a:r>
            <a:r>
              <a:rPr lang="zh-CN" altLang="en-US" dirty="0"/>
              <a:t>要大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D77D1-B6B9-7421-FDF3-680FBF50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P4551 </a:t>
            </a:r>
            <a:r>
              <a:rPr lang="zh-CN" altLang="en-US" dirty="0"/>
              <a:t>最长异或路径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BBAB-F866-4F6F-B179-281B98E7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所以从高往低枚举该数的每一位，如果是</a:t>
            </a:r>
            <a:r>
              <a:rPr lang="en-US" altLang="zh-CN" dirty="0"/>
              <a:t>0</a:t>
            </a:r>
            <a:r>
              <a:rPr lang="zh-CN" altLang="en-US" dirty="0"/>
              <a:t>，就优先选择该位为</a:t>
            </a:r>
            <a:r>
              <a:rPr lang="en-US" altLang="zh-CN" dirty="0"/>
              <a:t>1</a:t>
            </a:r>
            <a:r>
              <a:rPr lang="zh-CN" altLang="en-US" dirty="0"/>
              <a:t>的数，如果是</a:t>
            </a:r>
            <a:r>
              <a:rPr lang="en-US" altLang="zh-CN" dirty="0"/>
              <a:t>1</a:t>
            </a:r>
            <a:r>
              <a:rPr lang="zh-CN" altLang="en-US" dirty="0"/>
              <a:t>，就优先选择该位为</a:t>
            </a:r>
            <a:r>
              <a:rPr lang="en-US" altLang="zh-CN" dirty="0"/>
              <a:t>0</a:t>
            </a:r>
            <a:r>
              <a:rPr lang="zh-CN" altLang="en-US" dirty="0"/>
              <a:t>的数。</a:t>
            </a:r>
            <a:endParaRPr lang="en-US" altLang="zh-CN" dirty="0"/>
          </a:p>
          <a:p>
            <a:r>
              <a:rPr lang="zh-CN" altLang="en-US" dirty="0"/>
              <a:t>至于如何快速找到该位为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的数，可以用到</a:t>
            </a:r>
            <a:r>
              <a:rPr lang="en-US" altLang="zh-CN" dirty="0" err="1"/>
              <a:t>Trie</a:t>
            </a:r>
            <a:r>
              <a:rPr lang="zh-CN" altLang="en-US" dirty="0"/>
              <a:t>（字典树）</a:t>
            </a:r>
            <a:endParaRPr lang="en-US" altLang="zh-CN" dirty="0"/>
          </a:p>
          <a:p>
            <a:r>
              <a:rPr lang="zh-CN" altLang="en-US" dirty="0"/>
              <a:t>在每一层如果有与该数的当前位相反的，则走到相反节点，否则走相同节点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D7DE7-39BC-8AF1-B7C4-F60D8B4C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13" y="3900368"/>
            <a:ext cx="2635993" cy="2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50-5087-B295-EC8E-94A6E32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P4301 </a:t>
            </a:r>
            <a:r>
              <a:rPr lang="zh-CN" altLang="en-US" dirty="0"/>
              <a:t>新</a:t>
            </a:r>
            <a:r>
              <a:rPr lang="en-US" altLang="zh-CN" dirty="0" err="1"/>
              <a:t>Nim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998C3-30D4-B01F-FC27-EA191963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玩游戏，有</a:t>
            </a:r>
            <a:r>
              <a:rPr lang="en-US" altLang="zh-CN" dirty="0"/>
              <a:t>n</a:t>
            </a:r>
            <a:r>
              <a:rPr lang="zh-CN" altLang="en-US" dirty="0"/>
              <a:t>堆石子，每堆石子的个数已给出。第一轮，</a:t>
            </a:r>
            <a:r>
              <a:rPr lang="en-US" altLang="zh-CN" dirty="0"/>
              <a:t>A</a:t>
            </a:r>
            <a:r>
              <a:rPr lang="zh-CN" altLang="en-US" dirty="0"/>
              <a:t>可拿走任意堆的石子（只能拿走整堆，不能只拿走堆中某个石子）（可以拿走零堆），随后</a:t>
            </a:r>
            <a:r>
              <a:rPr lang="en-US" altLang="zh-CN" dirty="0"/>
              <a:t>B</a:t>
            </a:r>
            <a:r>
              <a:rPr lang="zh-CN" altLang="en-US" dirty="0"/>
              <a:t>也拿走任意堆石子。第二轮开始进行普通的</a:t>
            </a:r>
            <a:r>
              <a:rPr lang="en-US" altLang="zh-CN" dirty="0" err="1"/>
              <a:t>Nim</a:t>
            </a:r>
            <a:r>
              <a:rPr lang="zh-CN" altLang="en-US" dirty="0"/>
              <a:t>游戏，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轮流选择一个石堆，并取走堆中任意个石子（不能取</a:t>
            </a:r>
            <a:r>
              <a:rPr lang="en-US" altLang="zh-CN" dirty="0"/>
              <a:t>0</a:t>
            </a:r>
            <a:r>
              <a:rPr lang="zh-CN" altLang="en-US" dirty="0"/>
              <a:t>个）。取走最后一个石子的人获胜。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在第一轮中，最少要拿走多少个石子才能保证获胜？（使拿走石堆的石子数之和最小）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38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50-5087-B295-EC8E-94A6E32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P4301 </a:t>
            </a:r>
            <a:r>
              <a:rPr lang="zh-CN" altLang="en-US" dirty="0"/>
              <a:t>新</a:t>
            </a:r>
            <a:r>
              <a:rPr lang="en-US" altLang="zh-CN" dirty="0" err="1"/>
              <a:t>Nim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998C3-30D4-B01F-FC27-EA191963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根据普通</a:t>
            </a:r>
            <a:r>
              <a:rPr lang="en-US" altLang="zh-CN" dirty="0" err="1"/>
              <a:t>Nim</a:t>
            </a:r>
            <a:r>
              <a:rPr lang="zh-CN" altLang="en-US" dirty="0"/>
              <a:t>游戏的结论，当场上每堆石子数异或和不为</a:t>
            </a:r>
            <a:r>
              <a:rPr lang="en-US" altLang="zh-CN" dirty="0"/>
              <a:t>0</a:t>
            </a:r>
            <a:r>
              <a:rPr lang="zh-CN" altLang="en-US" dirty="0"/>
              <a:t>时先手必胜。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A</a:t>
            </a:r>
            <a:r>
              <a:rPr lang="zh-CN" altLang="en-US" dirty="0"/>
              <a:t>要必胜，就必须在第一轮中取走某些堆石子，使得</a:t>
            </a:r>
            <a:r>
              <a:rPr lang="en-US" altLang="zh-CN" dirty="0"/>
              <a:t>B</a:t>
            </a:r>
            <a:r>
              <a:rPr lang="zh-CN" altLang="en-US" dirty="0"/>
              <a:t>接下来无论取走哪些堆，剩余的石子堆异或和都不为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什么样的一些数异或和不为</a:t>
            </a:r>
            <a:r>
              <a:rPr lang="en-US" altLang="zh-CN" dirty="0"/>
              <a:t>0</a:t>
            </a:r>
            <a:r>
              <a:rPr lang="zh-CN" altLang="en-US" dirty="0"/>
              <a:t>？可以联想到线性基。</a:t>
            </a:r>
            <a:endParaRPr lang="en-US" altLang="zh-CN" dirty="0"/>
          </a:p>
          <a:p>
            <a:r>
              <a:rPr lang="zh-CN" altLang="en-US" dirty="0"/>
              <a:t>可以用一开始的所有数构成一个线性基，在插入线性基时失败的那些数就是有可能导致异或和为</a:t>
            </a:r>
            <a:r>
              <a:rPr lang="en-US" altLang="zh-CN" dirty="0"/>
              <a:t>0</a:t>
            </a:r>
            <a:r>
              <a:rPr lang="zh-CN" altLang="en-US" dirty="0"/>
              <a:t>的。</a:t>
            </a:r>
            <a:r>
              <a:rPr lang="en-US" altLang="zh-CN" dirty="0"/>
              <a:t>A</a:t>
            </a:r>
            <a:r>
              <a:rPr lang="zh-CN" altLang="en-US" dirty="0"/>
              <a:t>必须取走这些插入失败的数。剩下的数构成一个线性基，</a:t>
            </a:r>
            <a:r>
              <a:rPr lang="en-US" altLang="zh-CN" dirty="0"/>
              <a:t>B</a:t>
            </a:r>
            <a:r>
              <a:rPr lang="zh-CN" altLang="en-US" dirty="0"/>
              <a:t>无论怎么取都无法使一个线性基中的数异或得到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14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50-5087-B295-EC8E-94A6E32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P4301 </a:t>
            </a:r>
            <a:r>
              <a:rPr lang="zh-CN" altLang="en-US" dirty="0"/>
              <a:t>新</a:t>
            </a:r>
            <a:r>
              <a:rPr lang="en-US" altLang="zh-CN" dirty="0" err="1"/>
              <a:t>Nim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998C3-30D4-B01F-FC27-EA191963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现在还剩一个问题就是怎么确定线性基的插入顺序，使得线性基中的数字和最大。</a:t>
            </a:r>
            <a:endParaRPr lang="en-US" altLang="zh-CN" dirty="0"/>
          </a:p>
          <a:p>
            <a:r>
              <a:rPr lang="zh-CN" altLang="en-US" dirty="0"/>
              <a:t>一个很明显的贪心策略就是从大到小插入数字。这个策略直观上是对的，因为线性基中的小数可以替换成一个插入后不冲突的大数。</a:t>
            </a:r>
            <a:endParaRPr lang="en-US" altLang="zh-CN" dirty="0"/>
          </a:p>
          <a:p>
            <a:r>
              <a:rPr lang="zh-CN" altLang="en-US" dirty="0"/>
              <a:t>这个过程有些类似于</a:t>
            </a:r>
            <a:r>
              <a:rPr lang="en-US" altLang="zh-CN" dirty="0"/>
              <a:t>Kruskal</a:t>
            </a:r>
            <a:r>
              <a:rPr lang="zh-CN" altLang="en-US" dirty="0"/>
              <a:t>，具体证法也类似。</a:t>
            </a:r>
            <a:endParaRPr lang="en-US" altLang="zh-CN" dirty="0"/>
          </a:p>
          <a:p>
            <a:r>
              <a:rPr lang="zh-CN" altLang="en-US" dirty="0"/>
              <a:t>于是我们将所有数字降序排序，如果能够插入线性基则插入，不能则直接取走。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6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3A2F-4213-EBA6-946E-6B989789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5EF1D-6A9E-AE26-9A06-08CA2773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如何验证贪心策略的正确性？</a:t>
            </a:r>
            <a:endParaRPr lang="en-US" altLang="zh-CN" dirty="0"/>
          </a:p>
          <a:p>
            <a:r>
              <a:rPr lang="zh-CN" altLang="en-US" dirty="0"/>
              <a:t>数学证明：直接用数学计算来说明贪心策略优于其他任何策略</a:t>
            </a:r>
            <a:endParaRPr lang="en-US" altLang="zh-CN" dirty="0"/>
          </a:p>
          <a:p>
            <a:r>
              <a:rPr lang="zh-CN" altLang="en-US" dirty="0"/>
              <a:t>调整法：对于不符合贪心策略的，用贪心策略对其调整，说明能获得更优解</a:t>
            </a:r>
            <a:endParaRPr lang="en-US" altLang="zh-CN" dirty="0"/>
          </a:p>
          <a:p>
            <a:r>
              <a:rPr lang="zh-CN" altLang="en-US" dirty="0"/>
              <a:t>找规律：手搓小样例，如果发现贪心策略普遍适用，可猜测其正确（但可能存在反例）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32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FC816-1A09-CA03-8FA8-C1F5C36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P1223 </a:t>
            </a:r>
            <a:r>
              <a:rPr lang="zh-CN" altLang="en-US" dirty="0"/>
              <a:t>排队接水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3B829-4CB3-A4F7-652B-8FA13191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84" y="298329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样例输入：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</a:t>
            </a:r>
          </a:p>
          <a:p>
            <a:pPr marL="0" indent="0">
              <a:buNone/>
            </a:pPr>
            <a:r>
              <a:rPr lang="en-US" altLang="zh-CN" dirty="0"/>
              <a:t>56 12 1 99 1000 234 33 55 99 812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4A4B08-45E9-725E-5CC8-84EE854826E0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个人排队接水，每个人接水的时间为</a:t>
            </a:r>
            <a:r>
              <a:rPr lang="en-US" altLang="zh-CN" dirty="0" err="1"/>
              <a:t>Ti</a:t>
            </a:r>
            <a:r>
              <a:rPr lang="zh-CN" altLang="en-US" dirty="0"/>
              <a:t>，找出一种排队顺序，使得</a:t>
            </a:r>
            <a:r>
              <a:rPr lang="en-US" altLang="zh-CN" dirty="0"/>
              <a:t>n</a:t>
            </a:r>
            <a:r>
              <a:rPr lang="zh-CN" altLang="en-US" dirty="0"/>
              <a:t>个人的平均等待时间最小。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  </a:t>
            </a:r>
            <a:r>
              <a:rPr lang="en-US" altLang="zh-CN" dirty="0" err="1"/>
              <a:t>Ti</a:t>
            </a:r>
            <a:r>
              <a:rPr lang="en-US" altLang="zh-CN" dirty="0"/>
              <a:t>&lt;=10^6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565831-02E7-9CCF-6907-3B578DC37274}"/>
              </a:ext>
            </a:extLst>
          </p:cNvPr>
          <p:cNvSpPr txBox="1">
            <a:spLocks/>
          </p:cNvSpPr>
          <p:nvPr/>
        </p:nvSpPr>
        <p:spPr>
          <a:xfrm>
            <a:off x="6646621" y="2983295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样例输出：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3 2 7 8 1 4 9 6 10 5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291.90</a:t>
            </a:r>
          </a:p>
        </p:txBody>
      </p:sp>
    </p:spTree>
    <p:extLst>
      <p:ext uri="{BB962C8B-B14F-4D97-AF65-F5344CB8AC3E}">
        <p14:creationId xmlns:p14="http://schemas.microsoft.com/office/powerpoint/2010/main" val="213146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7F724-5DFD-0D75-FA67-3AF4EB2E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P1223 </a:t>
            </a:r>
            <a:r>
              <a:rPr lang="zh-CN" altLang="en-US" dirty="0"/>
              <a:t>排队接水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B64F6-5339-9652-3B94-DD3C97D7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8348"/>
          </a:xfrm>
        </p:spPr>
        <p:txBody>
          <a:bodyPr>
            <a:normAutofit/>
          </a:bodyPr>
          <a:lstStyle/>
          <a:p>
            <a:r>
              <a:rPr lang="zh-CN" altLang="en-US" dirty="0"/>
              <a:t>本题的贪心策略很显然，让时间短的人排在前面。</a:t>
            </a:r>
            <a:endParaRPr lang="en-US" altLang="zh-CN" dirty="0"/>
          </a:p>
          <a:p>
            <a:r>
              <a:rPr lang="zh-CN" altLang="en-US" dirty="0"/>
              <a:t>简单的证明：调整法，设有</a:t>
            </a:r>
            <a:r>
              <a:rPr lang="en-US" altLang="zh-CN" dirty="0" err="1"/>
              <a:t>a,b</a:t>
            </a:r>
            <a:r>
              <a:rPr lang="zh-CN" altLang="en-US" dirty="0"/>
              <a:t>两人相邻排列，</a:t>
            </a:r>
            <a:r>
              <a:rPr lang="en-US" altLang="zh-CN" dirty="0"/>
              <a:t>a</a:t>
            </a:r>
            <a:r>
              <a:rPr lang="zh-CN" altLang="en-US" dirty="0"/>
              <a:t>排在</a:t>
            </a:r>
            <a:r>
              <a:rPr lang="en-US" altLang="zh-CN" dirty="0"/>
              <a:t>b</a:t>
            </a:r>
            <a:r>
              <a:rPr lang="zh-CN" altLang="en-US" dirty="0"/>
              <a:t>前，但</a:t>
            </a:r>
            <a:r>
              <a:rPr lang="en-US" altLang="zh-CN" dirty="0"/>
              <a:t>Tb&lt;Ta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ab</a:t>
            </a:r>
            <a:r>
              <a:rPr lang="zh-CN" altLang="en-US" dirty="0"/>
              <a:t>之后共有</a:t>
            </a:r>
            <a:r>
              <a:rPr lang="en-US" altLang="zh-CN" dirty="0"/>
              <a:t>S</a:t>
            </a:r>
            <a:r>
              <a:rPr lang="zh-CN" altLang="en-US" dirty="0"/>
              <a:t>人，那么</a:t>
            </a:r>
            <a:r>
              <a:rPr lang="en-US" altLang="zh-CN" dirty="0"/>
              <a:t>ab</a:t>
            </a:r>
            <a:r>
              <a:rPr lang="zh-CN" altLang="en-US" dirty="0"/>
              <a:t>对总等待时间的贡献是</a:t>
            </a:r>
            <a:r>
              <a:rPr lang="en-US" altLang="zh-CN" dirty="0"/>
              <a:t>Ta*(S+1)+Tb*S</a:t>
            </a:r>
          </a:p>
          <a:p>
            <a:r>
              <a:rPr lang="zh-CN" altLang="en-US" dirty="0"/>
              <a:t>如果反序，让</a:t>
            </a:r>
            <a:r>
              <a:rPr lang="en-US" altLang="zh-CN" dirty="0"/>
              <a:t>b</a:t>
            </a:r>
            <a:r>
              <a:rPr lang="zh-CN" altLang="en-US" dirty="0"/>
              <a:t>排在</a:t>
            </a:r>
            <a:r>
              <a:rPr lang="en-US" altLang="zh-CN" dirty="0"/>
              <a:t>a</a:t>
            </a:r>
            <a:r>
              <a:rPr lang="zh-CN" altLang="en-US" dirty="0"/>
              <a:t>前，贡献变为</a:t>
            </a:r>
            <a:r>
              <a:rPr lang="en-US" altLang="zh-CN" dirty="0"/>
              <a:t>Tb*(S+1)+Ta*S</a:t>
            </a:r>
          </a:p>
          <a:p>
            <a:r>
              <a:rPr lang="zh-CN" altLang="en-US" dirty="0"/>
              <a:t>后者减前者得到</a:t>
            </a:r>
            <a:r>
              <a:rPr lang="en-US" altLang="zh-CN" dirty="0"/>
              <a:t>Tb-Ta</a:t>
            </a:r>
            <a:r>
              <a:rPr lang="zh-CN" altLang="en-US" dirty="0"/>
              <a:t>，由于</a:t>
            </a:r>
            <a:r>
              <a:rPr lang="en-US" altLang="zh-CN" dirty="0"/>
              <a:t>Tb&lt;Ta</a:t>
            </a:r>
            <a:r>
              <a:rPr lang="zh-CN" altLang="en-US" dirty="0"/>
              <a:t>，这是个负值，说明调整后时间变短了，得到了更优解</a:t>
            </a:r>
            <a:endParaRPr lang="en-US" altLang="zh-CN" dirty="0"/>
          </a:p>
          <a:p>
            <a:r>
              <a:rPr lang="zh-CN" altLang="en-US" dirty="0"/>
              <a:t>因此得到的结论：相邻两人，前者的</a:t>
            </a:r>
            <a:r>
              <a:rPr lang="en-US" altLang="zh-CN" dirty="0"/>
              <a:t>T</a:t>
            </a:r>
            <a:r>
              <a:rPr lang="zh-CN" altLang="en-US" dirty="0"/>
              <a:t>一定小于后者的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由于传递性，整个队列应该是按</a:t>
            </a:r>
            <a:r>
              <a:rPr lang="en-US" altLang="zh-CN" dirty="0"/>
              <a:t>T</a:t>
            </a:r>
            <a:r>
              <a:rPr lang="zh-CN" altLang="en-US" dirty="0"/>
              <a:t>升序排列的，因此贪心策略正确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625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DF3B-F737-FE83-263C-C7649290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P3619</a:t>
            </a:r>
            <a:r>
              <a:rPr lang="zh-CN" altLang="en-US" dirty="0"/>
              <a:t> 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86CDB-EE3E-CF32-BC24-5BB5E02C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初始时间为</a:t>
            </a:r>
            <a:r>
              <a:rPr lang="en-US" altLang="zh-CN" dirty="0"/>
              <a:t>T</a:t>
            </a:r>
            <a:r>
              <a:rPr lang="zh-CN" altLang="en-US" dirty="0"/>
              <a:t>，有</a:t>
            </a:r>
            <a:r>
              <a:rPr lang="en-US" altLang="zh-CN" dirty="0"/>
              <a:t>n</a:t>
            </a:r>
            <a:r>
              <a:rPr lang="zh-CN" altLang="en-US" dirty="0"/>
              <a:t>个任务，每个任务有一个时限</a:t>
            </a:r>
            <a:r>
              <a:rPr lang="en-US" altLang="zh-CN" dirty="0" err="1"/>
              <a:t>ti</a:t>
            </a:r>
            <a:r>
              <a:rPr lang="zh-CN" altLang="en-US" dirty="0"/>
              <a:t>和一个增量</a:t>
            </a:r>
            <a:r>
              <a:rPr lang="en-US" altLang="zh-CN" dirty="0"/>
              <a:t>bi</a:t>
            </a:r>
            <a:r>
              <a:rPr lang="zh-CN" altLang="en-US" dirty="0"/>
              <a:t>（可能为负值），当</a:t>
            </a:r>
            <a:r>
              <a:rPr lang="en-US" altLang="zh-CN" dirty="0"/>
              <a:t>T&gt;</a:t>
            </a:r>
            <a:r>
              <a:rPr lang="en-US" altLang="zh-CN" dirty="0" err="1"/>
              <a:t>ti</a:t>
            </a:r>
            <a:r>
              <a:rPr lang="zh-CN" altLang="en-US" dirty="0"/>
              <a:t>时才能完成该任务，完成后</a:t>
            </a:r>
            <a:r>
              <a:rPr lang="en-US" altLang="zh-CN" dirty="0"/>
              <a:t>T</a:t>
            </a:r>
            <a:r>
              <a:rPr lang="zh-CN" altLang="en-US" dirty="0"/>
              <a:t>会加上</a:t>
            </a:r>
            <a:r>
              <a:rPr lang="en-US" altLang="zh-CN" dirty="0"/>
              <a:t>bi</a:t>
            </a:r>
            <a:r>
              <a:rPr lang="zh-CN" altLang="en-US" dirty="0"/>
              <a:t>。要保证</a:t>
            </a:r>
            <a:r>
              <a:rPr lang="en-US" altLang="zh-CN" dirty="0"/>
              <a:t>T</a:t>
            </a:r>
            <a:r>
              <a:rPr lang="zh-CN" altLang="en-US" dirty="0"/>
              <a:t>始终</a:t>
            </a:r>
            <a:r>
              <a:rPr lang="en-US" altLang="zh-CN" dirty="0"/>
              <a:t>&gt;0</a:t>
            </a:r>
            <a:r>
              <a:rPr lang="zh-CN" altLang="en-US" dirty="0"/>
              <a:t>，判断能否完成所有任务。</a:t>
            </a:r>
            <a:endParaRPr lang="en-US" altLang="zh-CN" dirty="0"/>
          </a:p>
          <a:p>
            <a:r>
              <a:rPr lang="en-US" altLang="zh-CN" dirty="0"/>
              <a:t>T, n, </a:t>
            </a:r>
            <a:r>
              <a:rPr lang="en-US" altLang="zh-CN" dirty="0" err="1"/>
              <a:t>ti</a:t>
            </a:r>
            <a:r>
              <a:rPr lang="en-US" altLang="zh-CN" dirty="0"/>
              <a:t>&lt;=10^5</a:t>
            </a:r>
          </a:p>
          <a:p>
            <a:r>
              <a:rPr lang="en-US" altLang="zh-CN" dirty="0"/>
              <a:t>-10^5&lt;=bi&lt;=10^5</a:t>
            </a:r>
          </a:p>
        </p:txBody>
      </p:sp>
    </p:spTree>
    <p:extLst>
      <p:ext uri="{BB962C8B-B14F-4D97-AF65-F5344CB8AC3E}">
        <p14:creationId xmlns:p14="http://schemas.microsoft.com/office/powerpoint/2010/main" val="9245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BF44-8345-5F96-AC57-0042902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P3619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A8E2-550D-8544-0130-65AE1008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首先考虑如果</a:t>
            </a:r>
            <a:r>
              <a:rPr lang="en-US" altLang="zh-CN" dirty="0"/>
              <a:t>bi</a:t>
            </a:r>
            <a:r>
              <a:rPr lang="zh-CN" altLang="en-US" dirty="0"/>
              <a:t>全是非负的</a:t>
            </a:r>
            <a:endParaRPr lang="en-US" altLang="zh-CN" dirty="0"/>
          </a:p>
          <a:p>
            <a:r>
              <a:rPr lang="zh-CN" altLang="en-US" dirty="0"/>
              <a:t>有两个相邻任务</a:t>
            </a:r>
            <a:r>
              <a:rPr lang="en-US" altLang="zh-CN" dirty="0"/>
              <a:t>x, y</a:t>
            </a:r>
            <a:r>
              <a:rPr lang="zh-CN" altLang="en-US" dirty="0"/>
              <a:t>且</a:t>
            </a:r>
            <a:r>
              <a:rPr lang="en-US" altLang="zh-CN" dirty="0" err="1"/>
              <a:t>tx</a:t>
            </a:r>
            <a:r>
              <a:rPr lang="en-US" altLang="zh-CN" dirty="0"/>
              <a:t>&lt;ty</a:t>
            </a:r>
            <a:r>
              <a:rPr lang="zh-CN" altLang="en-US" dirty="0"/>
              <a:t>，显然应该让</a:t>
            </a:r>
            <a:r>
              <a:rPr lang="en-US" altLang="zh-CN" dirty="0"/>
              <a:t>x</a:t>
            </a:r>
            <a:r>
              <a:rPr lang="zh-CN" altLang="en-US" dirty="0"/>
              <a:t>排在</a:t>
            </a:r>
            <a:r>
              <a:rPr lang="en-US" altLang="zh-CN" dirty="0"/>
              <a:t>y</a:t>
            </a:r>
            <a:r>
              <a:rPr lang="zh-CN" altLang="en-US" dirty="0"/>
              <a:t>前</a:t>
            </a:r>
            <a:endParaRPr lang="en-US" altLang="zh-CN" dirty="0"/>
          </a:p>
          <a:p>
            <a:r>
              <a:rPr lang="zh-CN" altLang="en-US" dirty="0"/>
              <a:t>简单证明：</a:t>
            </a:r>
            <a:r>
              <a:rPr lang="en-US" altLang="zh-CN" dirty="0"/>
              <a:t>x</a:t>
            </a:r>
            <a:r>
              <a:rPr lang="zh-CN" altLang="en-US" dirty="0"/>
              <a:t>排在</a:t>
            </a:r>
            <a:r>
              <a:rPr lang="en-US" altLang="zh-CN" dirty="0"/>
              <a:t>y</a:t>
            </a:r>
            <a:r>
              <a:rPr lang="zh-CN" altLang="en-US" dirty="0"/>
              <a:t>前时能完成的条件：</a:t>
            </a:r>
            <a:r>
              <a:rPr lang="en-US" altLang="zh-CN" dirty="0"/>
              <a:t>T&gt;</a:t>
            </a:r>
            <a:r>
              <a:rPr lang="en-US" altLang="zh-CN" dirty="0" err="1"/>
              <a:t>tx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 err="1"/>
              <a:t>T+bx</a:t>
            </a:r>
            <a:r>
              <a:rPr lang="en-US" altLang="zh-CN" dirty="0"/>
              <a:t>&gt;ty </a:t>
            </a:r>
            <a:r>
              <a:rPr lang="zh-CN" altLang="en-US" dirty="0"/>
              <a:t>即</a:t>
            </a:r>
            <a:r>
              <a:rPr lang="en-US" altLang="zh-CN" dirty="0"/>
              <a:t>T&gt;max(</a:t>
            </a:r>
            <a:r>
              <a:rPr lang="en-US" altLang="zh-CN" dirty="0" err="1"/>
              <a:t>tx</a:t>
            </a:r>
            <a:r>
              <a:rPr lang="en-US" altLang="zh-CN" dirty="0"/>
              <a:t>, ty-bx)</a:t>
            </a:r>
          </a:p>
          <a:p>
            <a:r>
              <a:rPr lang="en-US" altLang="zh-CN" dirty="0"/>
              <a:t>y</a:t>
            </a:r>
            <a:r>
              <a:rPr lang="zh-CN" altLang="en-US" dirty="0"/>
              <a:t>排在</a:t>
            </a:r>
            <a:r>
              <a:rPr lang="en-US" altLang="zh-CN" dirty="0"/>
              <a:t>x</a:t>
            </a:r>
            <a:r>
              <a:rPr lang="zh-CN" altLang="en-US" dirty="0"/>
              <a:t>前时的条件：</a:t>
            </a:r>
            <a:r>
              <a:rPr lang="en-US" altLang="zh-CN" dirty="0"/>
              <a:t>T&gt;ty </a:t>
            </a:r>
            <a:r>
              <a:rPr lang="zh-CN" altLang="en-US" dirty="0"/>
              <a:t>且 </a:t>
            </a:r>
            <a:r>
              <a:rPr lang="en-US" altLang="zh-CN" dirty="0" err="1"/>
              <a:t>T+by</a:t>
            </a:r>
            <a:r>
              <a:rPr lang="en-US" altLang="zh-CN" dirty="0"/>
              <a:t>&gt;</a:t>
            </a:r>
            <a:r>
              <a:rPr lang="en-US" altLang="zh-CN" dirty="0" err="1"/>
              <a:t>tx</a:t>
            </a:r>
            <a:r>
              <a:rPr lang="en-US" altLang="zh-CN" dirty="0"/>
              <a:t>   </a:t>
            </a:r>
            <a:r>
              <a:rPr lang="zh-CN" altLang="en-US" dirty="0"/>
              <a:t>即</a:t>
            </a:r>
            <a:r>
              <a:rPr lang="en-US" altLang="zh-CN" dirty="0"/>
              <a:t>T&gt;max(ty, </a:t>
            </a:r>
            <a:r>
              <a:rPr lang="en-US" altLang="zh-CN" dirty="0" err="1"/>
              <a:t>tx</a:t>
            </a:r>
            <a:r>
              <a:rPr lang="en-US" altLang="zh-CN" dirty="0"/>
              <a:t>-by)</a:t>
            </a:r>
          </a:p>
          <a:p>
            <a:r>
              <a:rPr lang="en-US" altLang="zh-CN" dirty="0" err="1"/>
              <a:t>tx</a:t>
            </a:r>
            <a:r>
              <a:rPr lang="en-US" altLang="zh-CN" dirty="0"/>
              <a:t>&lt;ty,  ty-bx&lt;ty  </a:t>
            </a:r>
            <a:r>
              <a:rPr lang="zh-CN" altLang="en-US" dirty="0"/>
              <a:t>所以前者条件更宽松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/>
              <a:t>b</a:t>
            </a:r>
            <a:r>
              <a:rPr lang="zh-CN" altLang="en-US" dirty="0"/>
              <a:t>非负时，</a:t>
            </a:r>
            <a:r>
              <a:rPr lang="en-US" altLang="zh-CN" dirty="0"/>
              <a:t>t</a:t>
            </a:r>
            <a:r>
              <a:rPr lang="zh-CN" altLang="en-US" dirty="0"/>
              <a:t>小的排在前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4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BF44-8345-5F96-AC57-0042902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P3619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A8E2-550D-8544-0130-65AE1008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接下来考虑</a:t>
            </a:r>
            <a:r>
              <a:rPr lang="en-US" altLang="zh-CN" dirty="0"/>
              <a:t>b</a:t>
            </a:r>
            <a:r>
              <a:rPr lang="zh-CN" altLang="en-US" dirty="0"/>
              <a:t>一正一负</a:t>
            </a:r>
            <a:endParaRPr lang="en-US" altLang="zh-CN" dirty="0"/>
          </a:p>
          <a:p>
            <a:r>
              <a:rPr lang="zh-CN" altLang="en-US" dirty="0"/>
              <a:t>有两个相邻任务</a:t>
            </a:r>
            <a:r>
              <a:rPr lang="en-US" altLang="zh-CN" dirty="0"/>
              <a:t>x, y</a:t>
            </a:r>
            <a:r>
              <a:rPr lang="zh-CN" altLang="en-US" dirty="0"/>
              <a:t>且</a:t>
            </a:r>
            <a:r>
              <a:rPr lang="en-US" altLang="zh-CN" dirty="0"/>
              <a:t>bx&lt;0 by&gt;=0</a:t>
            </a:r>
          </a:p>
          <a:p>
            <a:r>
              <a:rPr lang="zh-CN" altLang="en-US" dirty="0"/>
              <a:t>两种顺序条件还是</a:t>
            </a:r>
            <a:r>
              <a:rPr lang="en-US" altLang="zh-CN" dirty="0"/>
              <a:t>T&gt;max(</a:t>
            </a:r>
            <a:r>
              <a:rPr lang="en-US" altLang="zh-CN" dirty="0" err="1"/>
              <a:t>tx</a:t>
            </a:r>
            <a:r>
              <a:rPr lang="en-US" altLang="zh-CN" dirty="0"/>
              <a:t>, ty-bx)  T&gt;max(ty, </a:t>
            </a:r>
            <a:r>
              <a:rPr lang="en-US" altLang="zh-CN" dirty="0" err="1"/>
              <a:t>tx</a:t>
            </a:r>
            <a:r>
              <a:rPr lang="en-US" altLang="zh-CN" dirty="0"/>
              <a:t>-by)</a:t>
            </a:r>
          </a:p>
          <a:p>
            <a:r>
              <a:rPr lang="en-US" altLang="zh-CN" dirty="0" err="1"/>
              <a:t>tx</a:t>
            </a:r>
            <a:r>
              <a:rPr lang="en-US" altLang="zh-CN" dirty="0"/>
              <a:t>-by&lt;=</a:t>
            </a:r>
            <a:r>
              <a:rPr lang="en-US" altLang="zh-CN" dirty="0" err="1"/>
              <a:t>tx</a:t>
            </a:r>
            <a:r>
              <a:rPr lang="en-US" altLang="zh-CN" dirty="0"/>
              <a:t> ty&lt;ty-bx  </a:t>
            </a:r>
            <a:r>
              <a:rPr lang="zh-CN" altLang="en-US" dirty="0"/>
              <a:t>后者条件更宽松，</a:t>
            </a:r>
            <a:r>
              <a:rPr lang="en-US" altLang="zh-CN" dirty="0"/>
              <a:t>y</a:t>
            </a:r>
            <a:r>
              <a:rPr lang="zh-CN" altLang="en-US" dirty="0"/>
              <a:t>排在</a:t>
            </a:r>
            <a:r>
              <a:rPr lang="en-US" altLang="zh-CN" dirty="0"/>
              <a:t>x</a:t>
            </a:r>
            <a:r>
              <a:rPr lang="zh-CN" altLang="en-US" dirty="0"/>
              <a:t>前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/>
              <a:t>b</a:t>
            </a:r>
            <a:r>
              <a:rPr lang="zh-CN" altLang="en-US" dirty="0"/>
              <a:t>负的排在</a:t>
            </a:r>
            <a:r>
              <a:rPr lang="en-US" altLang="zh-CN" dirty="0"/>
              <a:t>b</a:t>
            </a:r>
            <a:r>
              <a:rPr lang="zh-CN" altLang="en-US" dirty="0"/>
              <a:t>非负的后面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BF44-8345-5F96-AC57-0042902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P3619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A8E2-550D-8544-0130-65AE1008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最后考虑两个</a:t>
            </a:r>
            <a:r>
              <a:rPr lang="en-US" altLang="zh-CN" dirty="0"/>
              <a:t>b</a:t>
            </a:r>
            <a:r>
              <a:rPr lang="zh-CN" altLang="en-US" dirty="0"/>
              <a:t>为负</a:t>
            </a:r>
            <a:endParaRPr lang="en-US" altLang="zh-CN" dirty="0"/>
          </a:p>
          <a:p>
            <a:r>
              <a:rPr lang="zh-CN" altLang="en-US" dirty="0"/>
              <a:t>有两个相邻任务</a:t>
            </a:r>
            <a:r>
              <a:rPr lang="en-US" altLang="zh-CN" dirty="0"/>
              <a:t>x, y</a:t>
            </a:r>
            <a:r>
              <a:rPr lang="zh-CN" altLang="en-US" dirty="0"/>
              <a:t>且</a:t>
            </a:r>
            <a:r>
              <a:rPr lang="en-US" altLang="zh-CN" dirty="0"/>
              <a:t>bx, by&lt;0</a:t>
            </a:r>
          </a:p>
          <a:p>
            <a:r>
              <a:rPr lang="en-US" altLang="zh-CN" dirty="0"/>
              <a:t>T&gt;max(</a:t>
            </a:r>
            <a:r>
              <a:rPr lang="en-US" altLang="zh-CN" dirty="0" err="1"/>
              <a:t>tx</a:t>
            </a:r>
            <a:r>
              <a:rPr lang="en-US" altLang="zh-CN" dirty="0"/>
              <a:t>, ty-bx)  T&gt;max(ty, </a:t>
            </a:r>
            <a:r>
              <a:rPr lang="en-US" altLang="zh-CN" dirty="0" err="1"/>
              <a:t>tx</a:t>
            </a:r>
            <a:r>
              <a:rPr lang="en-US" altLang="zh-CN" dirty="0"/>
              <a:t>-by)</a:t>
            </a:r>
          </a:p>
          <a:p>
            <a:r>
              <a:rPr lang="en-US" altLang="zh-CN" dirty="0" err="1"/>
              <a:t>tx</a:t>
            </a:r>
            <a:r>
              <a:rPr lang="en-US" altLang="zh-CN" dirty="0"/>
              <a:t>&lt;</a:t>
            </a:r>
            <a:r>
              <a:rPr lang="en-US" altLang="zh-CN" dirty="0" err="1"/>
              <a:t>tx</a:t>
            </a:r>
            <a:r>
              <a:rPr lang="en-US" altLang="zh-CN" dirty="0"/>
              <a:t>-by ty&lt;ty-bx </a:t>
            </a:r>
            <a:r>
              <a:rPr lang="zh-CN" altLang="en-US" dirty="0"/>
              <a:t>所以只需要比较</a:t>
            </a:r>
            <a:r>
              <a:rPr lang="en-US" altLang="zh-CN" dirty="0"/>
              <a:t>ty-bx</a:t>
            </a:r>
            <a:r>
              <a:rPr lang="zh-CN" altLang="en-US" dirty="0"/>
              <a:t>和</a:t>
            </a:r>
            <a:r>
              <a:rPr lang="en-US" altLang="zh-CN" dirty="0" err="1"/>
              <a:t>tx</a:t>
            </a:r>
            <a:r>
              <a:rPr lang="en-US" altLang="zh-CN" dirty="0"/>
              <a:t>-by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ty-bx&lt;</a:t>
            </a:r>
            <a:r>
              <a:rPr lang="en-US" altLang="zh-CN" dirty="0" err="1"/>
              <a:t>tx</a:t>
            </a:r>
            <a:r>
              <a:rPr lang="en-US" altLang="zh-CN" dirty="0"/>
              <a:t>-by </a:t>
            </a:r>
            <a:r>
              <a:rPr lang="zh-CN" altLang="en-US" dirty="0"/>
              <a:t>即 </a:t>
            </a:r>
            <a:r>
              <a:rPr lang="en-US" altLang="zh-CN" dirty="0" err="1"/>
              <a:t>ty+by</a:t>
            </a:r>
            <a:r>
              <a:rPr lang="en-US" altLang="zh-CN" dirty="0"/>
              <a:t>&lt;</a:t>
            </a:r>
            <a:r>
              <a:rPr lang="en-US" altLang="zh-CN" dirty="0" err="1"/>
              <a:t>tx+bx</a:t>
            </a:r>
            <a:r>
              <a:rPr lang="en-US" altLang="zh-CN" dirty="0"/>
              <a:t> </a:t>
            </a:r>
            <a:r>
              <a:rPr lang="zh-CN" altLang="en-US" dirty="0"/>
              <a:t>则前者条件更宽松 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y</a:t>
            </a:r>
            <a:r>
              <a:rPr lang="zh-CN" altLang="en-US" dirty="0"/>
              <a:t>前</a:t>
            </a:r>
            <a:endParaRPr lang="en-US" altLang="zh-CN" dirty="0"/>
          </a:p>
          <a:p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/>
              <a:t>b</a:t>
            </a:r>
            <a:r>
              <a:rPr lang="zh-CN" altLang="en-US" dirty="0"/>
              <a:t>负时，</a:t>
            </a:r>
            <a:r>
              <a:rPr lang="en-US" altLang="zh-CN" dirty="0" err="1"/>
              <a:t>t+b</a:t>
            </a:r>
            <a:r>
              <a:rPr lang="zh-CN" altLang="en-US" dirty="0"/>
              <a:t>大的排在前面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86495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748</TotalTime>
  <Words>2371</Words>
  <Application>Microsoft Office PowerPoint</Application>
  <PresentationFormat>宽屏</PresentationFormat>
  <Paragraphs>128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等线</vt:lpstr>
      <vt:lpstr>Arial</vt:lpstr>
      <vt:lpstr>Gill Sans MT</vt:lpstr>
      <vt:lpstr>画廊</vt:lpstr>
      <vt:lpstr>贪心复习选讲</vt:lpstr>
      <vt:lpstr>简单回顾</vt:lpstr>
      <vt:lpstr>简单回顾</vt:lpstr>
      <vt:lpstr>例题 P1223 排队接水</vt:lpstr>
      <vt:lpstr>例题 P1223 排队接水</vt:lpstr>
      <vt:lpstr>P3619 魔法</vt:lpstr>
      <vt:lpstr>P3619 魔法</vt:lpstr>
      <vt:lpstr>P3619 魔法</vt:lpstr>
      <vt:lpstr>P3619 魔法</vt:lpstr>
      <vt:lpstr>P3619 魔法</vt:lpstr>
      <vt:lpstr>贪心与其他内容的结合</vt:lpstr>
      <vt:lpstr>P1090 合并果子</vt:lpstr>
      <vt:lpstr>P1090 合并果子</vt:lpstr>
      <vt:lpstr>P6155 修改</vt:lpstr>
      <vt:lpstr>P6155 修改</vt:lpstr>
      <vt:lpstr>P8792 最大公约数</vt:lpstr>
      <vt:lpstr>P8792 最大公约数</vt:lpstr>
      <vt:lpstr>P5022 旅行</vt:lpstr>
      <vt:lpstr>P5022 旅行</vt:lpstr>
      <vt:lpstr>P4551 最长异或路径</vt:lpstr>
      <vt:lpstr>P4551 最长异或路径</vt:lpstr>
      <vt:lpstr>P4551 最长异或路径</vt:lpstr>
      <vt:lpstr>P4301 新Nim游戏</vt:lpstr>
      <vt:lpstr>P4301 新Nim游戏</vt:lpstr>
      <vt:lpstr>P4301 新Nim游戏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贪心复习选讲</dc:title>
  <dc:creator>张 常昊</dc:creator>
  <cp:lastModifiedBy>张 常昊</cp:lastModifiedBy>
  <cp:revision>251</cp:revision>
  <dcterms:created xsi:type="dcterms:W3CDTF">2023-07-19T06:17:55Z</dcterms:created>
  <dcterms:modified xsi:type="dcterms:W3CDTF">2023-07-21T00:29:47Z</dcterms:modified>
</cp:coreProperties>
</file>