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57" r:id="rId15"/>
    <p:sldId id="258" r:id="rId16"/>
    <p:sldId id="259" r:id="rId17"/>
    <p:sldId id="265" r:id="rId18"/>
    <p:sldId id="266" r:id="rId19"/>
    <p:sldId id="267" r:id="rId20"/>
    <p:sldId id="268" r:id="rId21"/>
    <p:sldId id="271" r:id="rId22"/>
    <p:sldId id="270" r:id="rId23"/>
    <p:sldId id="264" r:id="rId24"/>
  </p:sldIdLst>
  <p:sldSz cx="12192000" cy="6858000"/>
  <p:notesSz cx="6858000" cy="9144000"/>
  <p:embeddedFontLs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22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61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80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408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35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38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09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59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852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675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561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57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1427F-6380-414E-A729-670A85EFEF28}" type="datetimeFigureOut">
              <a:rPr lang="zh-CN" altLang="en-US" smtClean="0"/>
              <a:t>2023/7/25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3FD538-5B93-4830-AD3E-EE6737E999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02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vjudge.net/problem/Kattis-climbingworm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lian.openjudge.cn/practice/2811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枚举、模拟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724257"/>
            <a:ext cx="9144000" cy="959496"/>
          </a:xfrm>
        </p:spPr>
        <p:txBody>
          <a:bodyPr/>
          <a:lstStyle/>
          <a:p>
            <a:r>
              <a:rPr lang="en-US" altLang="zh-CN" dirty="0">
                <a:cs typeface="+mn-ea"/>
                <a:sym typeface="+mn-lt"/>
              </a:rPr>
              <a:t>Epsilon</a:t>
            </a:r>
          </a:p>
          <a:p>
            <a:r>
              <a:rPr lang="en-US" altLang="zh-CN" dirty="0">
                <a:cs typeface="+mn-ea"/>
                <a:sym typeface="+mn-lt"/>
              </a:rPr>
              <a:t>2023/7/26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73105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BA4D3-E6C2-44DD-A565-D208918B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07945-A1DB-4274-A0FF-81185099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方便起见，我们将输入的矩阵称为</a:t>
            </a:r>
            <a:r>
              <a:rPr lang="en-US" altLang="zh-CN" dirty="0">
                <a:cs typeface="+mn-ea"/>
                <a:sym typeface="+mn-lt"/>
              </a:rPr>
              <a:t>puzzle</a:t>
            </a:r>
            <a:r>
              <a:rPr lang="zh-CN" altLang="en-US" dirty="0">
                <a:cs typeface="+mn-ea"/>
                <a:sym typeface="+mn-lt"/>
              </a:rPr>
              <a:t>矩阵，输出的按钮状态称为</a:t>
            </a:r>
            <a:r>
              <a:rPr lang="en-US" altLang="zh-CN" dirty="0">
                <a:cs typeface="+mn-ea"/>
                <a:sym typeface="+mn-lt"/>
              </a:rPr>
              <a:t>press</a:t>
            </a:r>
            <a:r>
              <a:rPr lang="zh-CN" altLang="en-US" dirty="0">
                <a:cs typeface="+mn-ea"/>
                <a:sym typeface="+mn-lt"/>
              </a:rPr>
              <a:t>矩阵。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怎么做？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首先想法就是枚举出所有的</a:t>
            </a:r>
            <a:r>
              <a:rPr lang="en-US" altLang="zh-CN" dirty="0">
                <a:cs typeface="+mn-ea"/>
                <a:sym typeface="+mn-lt"/>
              </a:rPr>
              <a:t>press</a:t>
            </a:r>
            <a:r>
              <a:rPr lang="zh-CN" altLang="en-US" dirty="0">
                <a:cs typeface="+mn-ea"/>
                <a:sym typeface="+mn-lt"/>
              </a:rPr>
              <a:t>矩阵，需要枚举所有的状态，共有</a:t>
            </a:r>
            <a:r>
              <a:rPr lang="en-US" altLang="zh-CN" dirty="0">
                <a:cs typeface="+mn-ea"/>
                <a:sym typeface="+mn-lt"/>
              </a:rPr>
              <a:t>2^30</a:t>
            </a:r>
            <a:r>
              <a:rPr lang="zh-CN" altLang="en-US" dirty="0">
                <a:cs typeface="+mn-ea"/>
                <a:sym typeface="+mn-lt"/>
              </a:rPr>
              <a:t>个状态。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这样状态太多，会超时。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69701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8BA4D3-E6C2-44DD-A565-D208918B8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707945-A1DB-4274-A0FF-81185099D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cs typeface="+mn-ea"/>
                <a:sym typeface="+mn-lt"/>
              </a:rPr>
              <a:t>每个按钮最多只用按一次，因为按两次相当于不按。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按钮被按下的次序对结果没有影响。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对第一行中的每盏点亮的灯，按下第二行对应的按钮，就可以熄灭第一行的全部灯。依次类推，可以熄灭第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2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3</a:t>
            </a:r>
            <a:r>
              <a:rPr lang="zh-CN" altLang="en-US" dirty="0">
                <a:cs typeface="+mn-ea"/>
                <a:sym typeface="+mn-lt"/>
              </a:rPr>
              <a:t>、</a:t>
            </a:r>
            <a:r>
              <a:rPr lang="en-US" altLang="zh-CN" dirty="0">
                <a:cs typeface="+mn-ea"/>
                <a:sym typeface="+mn-lt"/>
              </a:rPr>
              <a:t>4</a:t>
            </a:r>
            <a:r>
              <a:rPr lang="zh-CN" altLang="en-US" dirty="0">
                <a:cs typeface="+mn-ea"/>
                <a:sym typeface="+mn-lt"/>
              </a:rPr>
              <a:t>行的所有灯。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经过观察，我们发现：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当第一行的开关状态已经确定，在这些开关作用完之后，将导致第一行的灯有开有关。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要熄灭第一行某个亮着的灯，唯一的办法就是按下第二行相应的灯。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为了使第一行的灯全部熄灭，第二行的按钮的状态就是唯一的。</a:t>
            </a:r>
            <a:endParaRPr lang="en-US" altLang="zh-CN" b="1" dirty="0">
              <a:solidFill>
                <a:srgbClr val="FF0000"/>
              </a:solidFill>
              <a:cs typeface="+mn-ea"/>
              <a:sym typeface="+mn-lt"/>
            </a:endParaRPr>
          </a:p>
          <a:p>
            <a:pPr lvl="1"/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以此类推，第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2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3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4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、</a:t>
            </a:r>
            <a:r>
              <a:rPr lang="en-US" altLang="zh-CN" b="1" dirty="0">
                <a:solidFill>
                  <a:srgbClr val="FF0000"/>
                </a:solidFill>
                <a:cs typeface="+mn-ea"/>
                <a:sym typeface="+mn-lt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cs typeface="+mn-ea"/>
                <a:sym typeface="+mn-lt"/>
              </a:rPr>
              <a:t>行的状态都是唯一的。</a:t>
            </a:r>
            <a:endParaRPr lang="en-US" altLang="zh-CN" b="1" dirty="0">
              <a:solidFill>
                <a:srgbClr val="FF0000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016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60FBD-89EA-49D2-BA78-F78F7946A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7CC4A-8C59-4086-B082-C050D514C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只要第一行的状态确定（假设为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A</a:t>
            </a:r>
            <a:r>
              <a:rPr lang="zh-CN" altLang="en-US" dirty="0">
                <a:solidFill>
                  <a:srgbClr val="FF0000"/>
                </a:solidFill>
                <a:cs typeface="+mn-ea"/>
                <a:sym typeface="+mn-lt"/>
              </a:rPr>
              <a:t>），那么剩下所有行的开关状态都能够确定了。</a:t>
            </a:r>
            <a:endParaRPr lang="en-US" altLang="zh-CN" dirty="0">
              <a:solidFill>
                <a:srgbClr val="FF0000"/>
              </a:solidFill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推算出最后一行的按钮状态，然后看最后一行的按钮起作用后，最后一行的灯是否全部熄灭。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如果是，那么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就是一个解的状态。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如果不是，那么</a:t>
            </a:r>
            <a:r>
              <a:rPr lang="en-US" altLang="zh-CN" dirty="0">
                <a:cs typeface="+mn-ea"/>
                <a:sym typeface="+mn-lt"/>
              </a:rPr>
              <a:t>A</a:t>
            </a:r>
            <a:r>
              <a:rPr lang="zh-CN" altLang="en-US" dirty="0">
                <a:cs typeface="+mn-ea"/>
                <a:sym typeface="+mn-lt"/>
              </a:rPr>
              <a:t>不是一个解的状态。第一行应该换一个状态重新试试。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这样，只枚举第一行的状态即可，共有</a:t>
            </a:r>
            <a:r>
              <a:rPr lang="en-US" altLang="zh-CN" dirty="0">
                <a:cs typeface="+mn-ea"/>
                <a:sym typeface="+mn-lt"/>
              </a:rPr>
              <a:t>2^6</a:t>
            </a:r>
            <a:r>
              <a:rPr lang="zh-CN" altLang="en-US" dirty="0">
                <a:cs typeface="+mn-ea"/>
                <a:sym typeface="+mn-lt"/>
              </a:rPr>
              <a:t>个状态。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514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D4641-BEC7-46AA-B8D6-6A0D2DDFB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F03B87-0DDD-4499-93BF-3D1378C2C623}"/>
              </a:ext>
            </a:extLst>
          </p:cNvPr>
          <p:cNvSpPr txBox="1"/>
          <p:nvPr/>
        </p:nvSpPr>
        <p:spPr>
          <a:xfrm>
            <a:off x="458638" y="1315910"/>
            <a:ext cx="718436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>
              <a:spcAft>
                <a:spcPts val="1000"/>
              </a:spcAft>
            </a:pPr>
            <a:r>
              <a:rPr lang="en-US" altLang="zh-CN" sz="1100" dirty="0">
                <a:solidFill>
                  <a:srgbClr val="BC7A00"/>
                </a:solidFill>
                <a:effectLst/>
                <a:cs typeface="+mn-ea"/>
                <a:sym typeface="+mn-lt"/>
              </a:rPr>
              <a:t>#include </a:t>
            </a:r>
            <a:r>
              <a:rPr lang="en-US" altLang="zh-CN" sz="1100" b="1" dirty="0">
                <a:solidFill>
                  <a:srgbClr val="008000"/>
                </a:solidFill>
                <a:effectLst/>
                <a:cs typeface="+mn-ea"/>
                <a:sym typeface="+mn-lt"/>
              </a:rPr>
              <a:t>&lt;bits/</a:t>
            </a:r>
            <a:r>
              <a:rPr lang="en-US" altLang="zh-CN" sz="1100" b="1" dirty="0" err="1">
                <a:solidFill>
                  <a:srgbClr val="008000"/>
                </a:solidFill>
                <a:effectLst/>
                <a:cs typeface="+mn-ea"/>
                <a:sym typeface="+mn-lt"/>
              </a:rPr>
              <a:t>stdc</a:t>
            </a:r>
            <a:r>
              <a:rPr lang="en-US" altLang="zh-CN" sz="1100" b="1" dirty="0">
                <a:solidFill>
                  <a:srgbClr val="008000"/>
                </a:solidFill>
                <a:effectLst/>
                <a:cs typeface="+mn-ea"/>
                <a:sym typeface="+mn-lt"/>
              </a:rPr>
              <a:t>++.h&gt;</a:t>
            </a:r>
            <a:r>
              <a:rPr lang="en-US" altLang="zh-CN" sz="1100" dirty="0">
                <a:solidFill>
                  <a:srgbClr val="BC7A0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using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namespace</a:t>
            </a:r>
            <a:r>
              <a:rPr lang="en-US" altLang="zh-CN" sz="1100" dirty="0">
                <a:effectLst/>
                <a:cs typeface="+mn-ea"/>
                <a:sym typeface="+mn-lt"/>
              </a:rPr>
              <a:t> std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puzzle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10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10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],</a:t>
            </a:r>
            <a:r>
              <a:rPr lang="en-US" altLang="zh-CN" sz="1100" dirty="0">
                <a:effectLst/>
                <a:cs typeface="+mn-ea"/>
                <a:sym typeface="+mn-lt"/>
              </a:rPr>
              <a:t> press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10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10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],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tmp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10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10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1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s是个二进制状态，这个函数就是判断这个二进制状态是否是一个解的状态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bool</a:t>
            </a:r>
            <a:r>
              <a:rPr lang="en-US" altLang="zh-CN" sz="1100" dirty="0">
                <a:effectLst/>
                <a:cs typeface="+mn-ea"/>
                <a:sym typeface="+mn-lt"/>
              </a:rPr>
              <a:t> check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1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开一个temp数组，用来暂时存储灯的状态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5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6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tmp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puzzle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5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6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   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//如果是第一行，那么这个位置的开关状态就是s的第j-1位 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    press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effectLst/>
                <a:cs typeface="+mn-ea"/>
                <a:sym typeface="+mn-lt"/>
              </a:rPr>
              <a:t>s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&gt;&gt;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effectLst/>
                <a:cs typeface="+mn-ea"/>
                <a:sym typeface="+mn-lt"/>
              </a:rPr>
              <a:t>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-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else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   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1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如果不是第一行，那么这个位置上的开关状态就是上一行灯的状态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   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1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如果上一行灯开着，这个位置上的开关也得开一下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    press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tmp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-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1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这里是一个简化的写法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如果这个位置的开关状态是0，那么任何数异或0都是它本身，也就是不变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如果开关状态不是0，那么就要把上下左右中五个位置全部异或1，表示灯的状态取反 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tmp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^=</a:t>
            </a:r>
            <a:r>
              <a:rPr lang="en-US" altLang="zh-CN" sz="1100" dirty="0">
                <a:effectLst/>
                <a:cs typeface="+mn-ea"/>
                <a:sym typeface="+mn-lt"/>
              </a:rPr>
              <a:t> press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tmp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^=</a:t>
            </a:r>
            <a:r>
              <a:rPr lang="en-US" altLang="zh-CN" sz="1100" dirty="0">
                <a:effectLst/>
                <a:cs typeface="+mn-ea"/>
                <a:sym typeface="+mn-lt"/>
              </a:rPr>
              <a:t> press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solidFill>
                  <a:srgbClr val="666666"/>
                </a:solidFill>
                <a:cs typeface="+mn-ea"/>
                <a:sym typeface="+mn-lt"/>
              </a:rPr>
              <a:t>,</a:t>
            </a:r>
            <a:r>
              <a:rPr lang="zh-CN" altLang="en-US" sz="1100" dirty="0">
                <a:solidFill>
                  <a:srgbClr val="666666"/>
                </a:solidFill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tmp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-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^=</a:t>
            </a:r>
            <a:r>
              <a:rPr lang="en-US" altLang="zh-CN" sz="1100" dirty="0">
                <a:effectLst/>
                <a:cs typeface="+mn-ea"/>
                <a:sym typeface="+mn-lt"/>
              </a:rPr>
              <a:t> press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tmp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-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^=</a:t>
            </a:r>
            <a:r>
              <a:rPr lang="en-US" altLang="zh-CN" sz="1100" dirty="0">
                <a:effectLst/>
                <a:cs typeface="+mn-ea"/>
                <a:sym typeface="+mn-lt"/>
              </a:rPr>
              <a:t> press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],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tmp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^=</a:t>
            </a:r>
            <a:r>
              <a:rPr lang="en-US" altLang="zh-CN" sz="1100" dirty="0">
                <a:effectLst/>
                <a:cs typeface="+mn-ea"/>
                <a:sym typeface="+mn-lt"/>
              </a:rPr>
              <a:t> press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1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只需要看最后一行是不是全部熄灭就好了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6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tmp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5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return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false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return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true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endParaRPr lang="zh-CN" altLang="zh-CN" sz="1100" dirty="0">
              <a:effectLst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A08A22B-5603-4271-84C6-A7A63AC78984}"/>
              </a:ext>
            </a:extLst>
          </p:cNvPr>
          <p:cNvSpPr txBox="1"/>
          <p:nvPr/>
        </p:nvSpPr>
        <p:spPr>
          <a:xfrm>
            <a:off x="7203057" y="2410869"/>
            <a:ext cx="472008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main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5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6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cin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&gt;&gt;</a:t>
            </a:r>
            <a:r>
              <a:rPr lang="en-US" altLang="zh-CN" sz="1100" dirty="0">
                <a:effectLst/>
                <a:cs typeface="+mn-ea"/>
                <a:sym typeface="+mn-lt"/>
              </a:rPr>
              <a:t> puzzle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s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s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6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>
                <a:effectLst/>
                <a:cs typeface="+mn-ea"/>
                <a:sym typeface="+mn-lt"/>
              </a:rPr>
              <a:t>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1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利用二进制枚举第一行的所有状态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effectLst/>
                <a:cs typeface="+mn-ea"/>
                <a:sym typeface="+mn-lt"/>
              </a:rPr>
              <a:t>check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effectLst/>
                <a:cs typeface="+mn-ea"/>
                <a:sym typeface="+mn-lt"/>
              </a:rPr>
              <a:t>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1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如果是一个解，那么就输出press矩阵，然后break</a:t>
            </a:r>
            <a:r>
              <a:rPr lang="en-US" altLang="zh-CN" sz="11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5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1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100" dirty="0">
                <a:effectLst/>
                <a:cs typeface="+mn-ea"/>
                <a:sym typeface="+mn-lt"/>
              </a:rPr>
              <a:t> 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j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6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       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cout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100" dirty="0">
                <a:effectLst/>
                <a:cs typeface="+mn-ea"/>
                <a:sym typeface="+mn-lt"/>
              </a:rPr>
              <a:t> press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][</a:t>
            </a:r>
            <a:r>
              <a:rPr lang="en-US" altLang="zh-CN" sz="1100" dirty="0">
                <a:effectLst/>
                <a:cs typeface="+mn-ea"/>
                <a:sym typeface="+mn-lt"/>
              </a:rPr>
              <a:t>j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70A0"/>
                </a:solidFill>
                <a:effectLst/>
                <a:cs typeface="+mn-ea"/>
                <a:sym typeface="+mn-lt"/>
              </a:rPr>
              <a:t>' '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   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cout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 err="1">
                <a:effectLst/>
                <a:cs typeface="+mn-ea"/>
                <a:sym typeface="+mn-lt"/>
              </a:rPr>
              <a:t>endl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break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effectLst/>
                <a:cs typeface="+mn-ea"/>
                <a:sym typeface="+mn-lt"/>
              </a:rPr>
              <a:t>    </a:t>
            </a:r>
            <a:r>
              <a:rPr lang="en-US" altLang="zh-CN" sz="11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return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r>
              <a:rPr lang="en-US" altLang="zh-CN" sz="11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100" dirty="0">
                <a:effectLst/>
                <a:cs typeface="+mn-ea"/>
                <a:sym typeface="+mn-lt"/>
              </a:rPr>
              <a:t> </a:t>
            </a:r>
            <a:br>
              <a:rPr lang="en-US" altLang="zh-CN" sz="1100" dirty="0">
                <a:effectLst/>
                <a:cs typeface="+mn-ea"/>
                <a:sym typeface="+mn-lt"/>
              </a:rPr>
            </a:br>
            <a:r>
              <a:rPr lang="en-US" altLang="zh-CN" sz="11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endParaRPr lang="zh-CN" altLang="en-US" sz="11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0106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模拟，就是用计算机来模拟题目中要求的操作（题目要求你做什么你就做什么）。</a:t>
            </a:r>
          </a:p>
          <a:p>
            <a:r>
              <a:rPr lang="zh-CN" altLang="en-US" dirty="0">
                <a:cs typeface="+mn-ea"/>
                <a:sym typeface="+mn-lt"/>
              </a:rPr>
              <a:t>模拟题目通常具有码量大、操作多、思路繁复的特点。由于它码量大，经常会出现难以查错的情况，如果在考试中写错是相当浪费时间的。</a:t>
            </a:r>
          </a:p>
        </p:txBody>
      </p:sp>
    </p:spTree>
    <p:extLst>
      <p:ext uri="{BB962C8B-B14F-4D97-AF65-F5344CB8AC3E}">
        <p14:creationId xmlns:p14="http://schemas.microsoft.com/office/powerpoint/2010/main" val="2975936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>
                <a:cs typeface="+mn-ea"/>
                <a:sym typeface="+mn-lt"/>
              </a:rPr>
              <a:t>一只长度不计的蠕虫位于</a:t>
            </a:r>
            <a:r>
              <a:rPr lang="en-US" altLang="zh-CN" dirty="0">
                <a:cs typeface="+mn-ea"/>
                <a:sym typeface="+mn-lt"/>
              </a:rPr>
              <a:t>n</a:t>
            </a:r>
            <a:r>
              <a:rPr lang="zh-CN" altLang="en-US" dirty="0">
                <a:cs typeface="+mn-ea"/>
                <a:sym typeface="+mn-lt"/>
              </a:rPr>
              <a:t>英寸深的井的底部。它每次向上爬 </a:t>
            </a:r>
            <a:r>
              <a:rPr lang="en-US" altLang="zh-CN" dirty="0">
                <a:cs typeface="+mn-ea"/>
                <a:sym typeface="+mn-lt"/>
              </a:rPr>
              <a:t>u </a:t>
            </a:r>
            <a:r>
              <a:rPr lang="zh-CN" altLang="en-US" dirty="0">
                <a:cs typeface="+mn-ea"/>
                <a:sym typeface="+mn-lt"/>
              </a:rPr>
              <a:t>英寸，但是必须休息一次才能再次向上爬。在休息的时候，它滑落了 </a:t>
            </a:r>
            <a:r>
              <a:rPr lang="en-US" altLang="zh-CN" dirty="0">
                <a:cs typeface="+mn-ea"/>
                <a:sym typeface="+mn-lt"/>
              </a:rPr>
              <a:t>d </a:t>
            </a:r>
            <a:r>
              <a:rPr lang="zh-CN" altLang="en-US" dirty="0">
                <a:cs typeface="+mn-ea"/>
                <a:sym typeface="+mn-lt"/>
              </a:rPr>
              <a:t>英寸。之后它将重复向上爬和休息的过程。蠕虫爬出井口需要至少爬多少次？如果蠕虫爬完后刚好到达井的顶部，我们也设作蠕虫已经爬出井口。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en-US" altLang="zh-CN" dirty="0">
                <a:cs typeface="+mn-ea"/>
                <a:sym typeface="+mn-lt"/>
                <a:hlinkClick r:id="rId2"/>
              </a:rPr>
              <a:t>https://vjudge.net/problem/Kattis-climbingworm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开始时设置高度</a:t>
            </a:r>
            <a:r>
              <a:rPr lang="en-US" altLang="zh-CN" dirty="0">
                <a:cs typeface="+mn-ea"/>
                <a:sym typeface="+mn-lt"/>
              </a:rPr>
              <a:t>h</a:t>
            </a:r>
            <a:r>
              <a:rPr lang="zh-CN" altLang="en-US" dirty="0">
                <a:cs typeface="+mn-ea"/>
                <a:sym typeface="+mn-lt"/>
              </a:rPr>
              <a:t>和次数</a:t>
            </a:r>
            <a:r>
              <a:rPr lang="en-US" altLang="zh-CN" dirty="0">
                <a:cs typeface="+mn-ea"/>
                <a:sym typeface="+mn-lt"/>
              </a:rPr>
              <a:t>time</a:t>
            </a:r>
            <a:r>
              <a:rPr lang="zh-CN" altLang="en-US" dirty="0">
                <a:cs typeface="+mn-ea"/>
                <a:sym typeface="+mn-lt"/>
              </a:rPr>
              <a:t>为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爬一次，高度</a:t>
            </a:r>
            <a:r>
              <a:rPr lang="en-US" altLang="zh-CN" dirty="0">
                <a:cs typeface="+mn-ea"/>
                <a:sym typeface="+mn-lt"/>
              </a:rPr>
              <a:t>h</a:t>
            </a:r>
            <a:r>
              <a:rPr lang="zh-CN" altLang="en-US" dirty="0">
                <a:cs typeface="+mn-ea"/>
                <a:sym typeface="+mn-lt"/>
              </a:rPr>
              <a:t>增加</a:t>
            </a:r>
            <a:r>
              <a:rPr lang="en-US" altLang="zh-CN" dirty="0">
                <a:cs typeface="+mn-ea"/>
                <a:sym typeface="+mn-lt"/>
              </a:rPr>
              <a:t>u</a:t>
            </a:r>
            <a:r>
              <a:rPr lang="zh-CN" altLang="en-US" dirty="0">
                <a:cs typeface="+mn-ea"/>
                <a:sym typeface="+mn-lt"/>
              </a:rPr>
              <a:t>，如果</a:t>
            </a:r>
            <a:r>
              <a:rPr lang="en-US" altLang="zh-CN" dirty="0">
                <a:cs typeface="+mn-ea"/>
                <a:sym typeface="+mn-lt"/>
              </a:rPr>
              <a:t>h&gt;=n</a:t>
            </a:r>
            <a:r>
              <a:rPr lang="zh-CN" altLang="en-US" dirty="0">
                <a:cs typeface="+mn-ea"/>
                <a:sym typeface="+mn-lt"/>
              </a:rPr>
              <a:t>，说明已经爬到了井口，成功；否则下降</a:t>
            </a:r>
            <a:r>
              <a:rPr lang="en-US" altLang="zh-CN" dirty="0">
                <a:cs typeface="+mn-ea"/>
                <a:sym typeface="+mn-lt"/>
              </a:rPr>
              <a:t>d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重复爬并记录次数。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233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latinLnBrk="1">
              <a:spcAft>
                <a:spcPts val="1000"/>
              </a:spcAft>
              <a:buNone/>
            </a:pPr>
            <a:r>
              <a:rPr lang="en-US" altLang="zh-CN" sz="1800" dirty="0">
                <a:solidFill>
                  <a:srgbClr val="BC7A00"/>
                </a:solidFill>
                <a:effectLst/>
                <a:cs typeface="+mn-ea"/>
                <a:sym typeface="+mn-lt"/>
              </a:rPr>
              <a:t>#include </a:t>
            </a:r>
            <a:r>
              <a:rPr lang="en-US" altLang="zh-CN" sz="1800" b="1" dirty="0">
                <a:solidFill>
                  <a:srgbClr val="008000"/>
                </a:solidFill>
                <a:effectLst/>
                <a:cs typeface="+mn-ea"/>
                <a:sym typeface="+mn-lt"/>
              </a:rPr>
              <a:t>&lt;bits/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cs typeface="+mn-ea"/>
                <a:sym typeface="+mn-lt"/>
              </a:rPr>
              <a:t>stdc</a:t>
            </a:r>
            <a:r>
              <a:rPr lang="en-US" altLang="zh-CN" sz="1800" b="1" dirty="0">
                <a:solidFill>
                  <a:srgbClr val="008000"/>
                </a:solidFill>
                <a:effectLst/>
                <a:cs typeface="+mn-ea"/>
                <a:sym typeface="+mn-lt"/>
              </a:rPr>
              <a:t>++.h&gt;</a:t>
            </a:r>
            <a:r>
              <a:rPr lang="en-US" altLang="zh-CN" sz="1800" dirty="0">
                <a:solidFill>
                  <a:srgbClr val="BC7A0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using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namespace</a:t>
            </a:r>
            <a:r>
              <a:rPr lang="en-US" altLang="zh-CN" sz="1800" dirty="0">
                <a:effectLst/>
                <a:cs typeface="+mn-ea"/>
                <a:sym typeface="+mn-lt"/>
              </a:rPr>
              <a:t> std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main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n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u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d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scanf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"%</a:t>
            </a:r>
            <a:r>
              <a:rPr lang="en-US" altLang="zh-CN" sz="1800" dirty="0" err="1">
                <a:solidFill>
                  <a:srgbClr val="4070A0"/>
                </a:solidFill>
                <a:effectLst/>
                <a:cs typeface="+mn-ea"/>
                <a:sym typeface="+mn-lt"/>
              </a:rPr>
              <a:t>d%d%d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u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d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time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dist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while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true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800" dirty="0">
                <a:effectLst/>
                <a:cs typeface="+mn-ea"/>
                <a:sym typeface="+mn-lt"/>
              </a:rPr>
              <a:t>  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8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用死循环来枚举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dist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+=</a:t>
            </a:r>
            <a:r>
              <a:rPr lang="en-US" altLang="zh-CN" sz="1800" dirty="0">
                <a:effectLst/>
                <a:cs typeface="+mn-ea"/>
                <a:sym typeface="+mn-lt"/>
              </a:rPr>
              <a:t> u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time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dist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&gt;=</a:t>
            </a:r>
            <a:r>
              <a:rPr lang="en-US" altLang="zh-CN" sz="1800" dirty="0">
                <a:effectLst/>
                <a:cs typeface="+mn-ea"/>
                <a:sym typeface="+mn-lt"/>
              </a:rPr>
              <a:t> 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break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 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8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满足条件则退出死循环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dist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-=</a:t>
            </a:r>
            <a:r>
              <a:rPr lang="en-US" altLang="zh-CN" sz="1800" dirty="0">
                <a:effectLst/>
                <a:cs typeface="+mn-ea"/>
                <a:sym typeface="+mn-lt"/>
              </a:rPr>
              <a:t> d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printf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"%d\n"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time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);</a:t>
            </a:r>
            <a:r>
              <a:rPr lang="en-US" altLang="zh-CN" sz="1800" dirty="0">
                <a:effectLst/>
                <a:cs typeface="+mn-ea"/>
                <a:sym typeface="+mn-lt"/>
              </a:rPr>
              <a:t>  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8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输出得到的结果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return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endParaRPr lang="zh-CN" altLang="zh-CN" sz="1800" dirty="0"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05074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洛谷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P1003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铺地毯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690688"/>
            <a:ext cx="11410950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059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洛谷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P1003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铺地毯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读入矩形时将它们都存储下来。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最后读入需要查询的点</a:t>
            </a:r>
            <a:r>
              <a:rPr lang="en-US" altLang="zh-CN" dirty="0">
                <a:cs typeface="+mn-ea"/>
                <a:sym typeface="+mn-lt"/>
              </a:rPr>
              <a:t>(x, y)</a:t>
            </a:r>
            <a:r>
              <a:rPr lang="zh-CN" altLang="en-US" dirty="0">
                <a:cs typeface="+mn-ea"/>
                <a:sym typeface="+mn-lt"/>
              </a:rPr>
              <a:t>，以下标从小到大的顺序枚举所有的地毯，看这个地毯有没有覆盖这个点。</a:t>
            </a:r>
            <a:endParaRPr lang="en-US" altLang="zh-CN" dirty="0">
              <a:cs typeface="+mn-ea"/>
              <a:sym typeface="+mn-lt"/>
            </a:endParaRPr>
          </a:p>
          <a:p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013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洛谷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P1003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铺地毯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1115" y="1690688"/>
            <a:ext cx="11169770" cy="4662487"/>
          </a:xfrm>
        </p:spPr>
        <p:txBody>
          <a:bodyPr>
            <a:noAutofit/>
          </a:bodyPr>
          <a:lstStyle/>
          <a:p>
            <a:pPr marL="0" indent="0" latinLnBrk="1">
              <a:spcAft>
                <a:spcPts val="1000"/>
              </a:spcAft>
              <a:buNone/>
            </a:pPr>
            <a:r>
              <a:rPr lang="en-US" altLang="zh-CN" sz="1800" dirty="0">
                <a:solidFill>
                  <a:srgbClr val="BC7A00"/>
                </a:solidFill>
                <a:effectLst/>
                <a:cs typeface="+mn-ea"/>
                <a:sym typeface="+mn-lt"/>
              </a:rPr>
              <a:t>#include</a:t>
            </a:r>
            <a:r>
              <a:rPr lang="en-US" altLang="zh-CN" sz="1800" b="1" dirty="0">
                <a:solidFill>
                  <a:srgbClr val="008000"/>
                </a:solidFill>
                <a:effectLst/>
                <a:cs typeface="+mn-ea"/>
                <a:sym typeface="+mn-lt"/>
              </a:rPr>
              <a:t>&lt;stdio.h&gt;</a:t>
            </a:r>
            <a:r>
              <a:rPr lang="en-US" altLang="zh-CN" sz="1800" dirty="0">
                <a:solidFill>
                  <a:srgbClr val="BC7A0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7D9029"/>
                </a:solidFill>
                <a:effectLst/>
                <a:cs typeface="+mn-ea"/>
                <a:sym typeface="+mn-lt"/>
              </a:rPr>
              <a:t>const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MAXN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10000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+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50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8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数组开大一些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a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>
                <a:effectLst/>
                <a:cs typeface="+mn-ea"/>
                <a:sym typeface="+mn-lt"/>
              </a:rPr>
              <a:t>MAXN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],</a:t>
            </a:r>
            <a:r>
              <a:rPr lang="en-US" altLang="zh-CN" sz="1800" dirty="0">
                <a:effectLst/>
                <a:cs typeface="+mn-ea"/>
                <a:sym typeface="+mn-lt"/>
              </a:rPr>
              <a:t> b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>
                <a:effectLst/>
                <a:cs typeface="+mn-ea"/>
                <a:sym typeface="+mn-lt"/>
              </a:rPr>
              <a:t>MAXN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],</a:t>
            </a:r>
            <a:r>
              <a:rPr lang="en-US" altLang="zh-CN" sz="1800" dirty="0">
                <a:effectLst/>
                <a:cs typeface="+mn-ea"/>
                <a:sym typeface="+mn-lt"/>
              </a:rPr>
              <a:t> g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>
                <a:effectLst/>
                <a:cs typeface="+mn-ea"/>
                <a:sym typeface="+mn-lt"/>
              </a:rPr>
              <a:t>MAXN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],</a:t>
            </a:r>
            <a:r>
              <a:rPr lang="en-US" altLang="zh-CN" sz="1800" dirty="0">
                <a:effectLst/>
                <a:cs typeface="+mn-ea"/>
                <a:sym typeface="+mn-lt"/>
              </a:rPr>
              <a:t> k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>
                <a:effectLst/>
                <a:cs typeface="+mn-ea"/>
                <a:sym typeface="+mn-lt"/>
              </a:rPr>
              <a:t>MAXN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main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x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y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scanf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"%d"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</a:t>
            </a:r>
            <a:r>
              <a:rPr lang="en-US" altLang="zh-CN" sz="1800" dirty="0">
                <a:effectLst/>
                <a:cs typeface="+mn-ea"/>
                <a:sym typeface="+mn-lt"/>
              </a:rPr>
              <a:t> 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++)</a:t>
            </a:r>
            <a:br>
              <a:rPr lang="en-US" altLang="zh-CN" sz="1800" dirty="0">
                <a:solidFill>
                  <a:srgbClr val="666666"/>
                </a:solidFill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666666"/>
                </a:solidFill>
                <a:cs typeface="+mn-ea"/>
                <a:sym typeface="+mn-lt"/>
              </a:rPr>
              <a:t>    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scanf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"%</a:t>
            </a:r>
            <a:r>
              <a:rPr lang="en-US" altLang="zh-CN" sz="1800" dirty="0" err="1">
                <a:solidFill>
                  <a:srgbClr val="4070A0"/>
                </a:solidFill>
                <a:effectLst/>
                <a:cs typeface="+mn-ea"/>
                <a:sym typeface="+mn-lt"/>
              </a:rPr>
              <a:t>d%d%d%d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a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b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g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k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]);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8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输入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scanf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"%</a:t>
            </a:r>
            <a:r>
              <a:rPr lang="en-US" altLang="zh-CN" sz="1800" dirty="0" err="1">
                <a:solidFill>
                  <a:srgbClr val="4070A0"/>
                </a:solidFill>
                <a:effectLst/>
                <a:cs typeface="+mn-ea"/>
                <a:sym typeface="+mn-lt"/>
              </a:rPr>
              <a:t>d%d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x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</a:t>
            </a:r>
            <a:r>
              <a:rPr lang="en-US" altLang="zh-CN" sz="1800" dirty="0">
                <a:effectLst/>
                <a:cs typeface="+mn-ea"/>
                <a:sym typeface="+mn-lt"/>
              </a:rPr>
              <a:t>y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ans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-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</a:t>
            </a:r>
            <a:r>
              <a:rPr lang="en-US" altLang="zh-CN" sz="1800" dirty="0">
                <a:effectLst/>
                <a:cs typeface="+mn-ea"/>
                <a:sym typeface="+mn-lt"/>
              </a:rPr>
              <a:t> 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++)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effectLst/>
                <a:cs typeface="+mn-ea"/>
                <a:sym typeface="+mn-lt"/>
              </a:rPr>
              <a:t>x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&gt;=</a:t>
            </a:r>
            <a:r>
              <a:rPr lang="en-US" altLang="zh-CN" sz="1800" dirty="0">
                <a:effectLst/>
                <a:cs typeface="+mn-ea"/>
                <a:sym typeface="+mn-lt"/>
              </a:rPr>
              <a:t> a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&amp;&amp;</a:t>
            </a:r>
            <a:r>
              <a:rPr lang="en-US" altLang="zh-CN" sz="1800" dirty="0">
                <a:effectLst/>
                <a:cs typeface="+mn-ea"/>
                <a:sym typeface="+mn-lt"/>
              </a:rPr>
              <a:t> y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&gt;=</a:t>
            </a:r>
            <a:r>
              <a:rPr lang="en-US" altLang="zh-CN" sz="1800" dirty="0">
                <a:effectLst/>
                <a:cs typeface="+mn-ea"/>
                <a:sym typeface="+mn-lt"/>
              </a:rPr>
              <a:t> b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&amp;&amp;</a:t>
            </a:r>
            <a:r>
              <a:rPr lang="en-US" altLang="zh-CN" sz="1800" dirty="0">
                <a:effectLst/>
                <a:cs typeface="+mn-ea"/>
                <a:sym typeface="+mn-lt"/>
              </a:rPr>
              <a:t> x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800" dirty="0">
                <a:effectLst/>
                <a:cs typeface="+mn-ea"/>
                <a:sym typeface="+mn-lt"/>
              </a:rPr>
              <a:t> a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+</a:t>
            </a:r>
            <a:r>
              <a:rPr lang="en-US" altLang="zh-CN" sz="1800" dirty="0">
                <a:effectLst/>
                <a:cs typeface="+mn-ea"/>
                <a:sym typeface="+mn-lt"/>
              </a:rPr>
              <a:t> g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&amp;&amp;</a:t>
            </a:r>
            <a:r>
              <a:rPr lang="en-US" altLang="zh-CN" sz="1800" dirty="0">
                <a:effectLst/>
                <a:cs typeface="+mn-ea"/>
                <a:sym typeface="+mn-lt"/>
              </a:rPr>
              <a:t> y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&lt;=</a:t>
            </a:r>
            <a:r>
              <a:rPr lang="en-US" altLang="zh-CN" sz="1800" dirty="0">
                <a:effectLst/>
                <a:cs typeface="+mn-ea"/>
                <a:sym typeface="+mn-lt"/>
              </a:rPr>
              <a:t> b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+</a:t>
            </a:r>
            <a:r>
              <a:rPr lang="en-US" altLang="zh-CN" sz="1800" dirty="0">
                <a:effectLst/>
                <a:cs typeface="+mn-ea"/>
                <a:sym typeface="+mn-lt"/>
              </a:rPr>
              <a:t> k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[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])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ans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+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8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ans的最终值恰好是最上面的那张地毯编号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printf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"%d\n"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ans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// </a:t>
            </a:r>
            <a:r>
              <a:rPr lang="en-US" altLang="zh-CN" sz="1800" i="1" dirty="0" err="1">
                <a:solidFill>
                  <a:srgbClr val="60A0B0"/>
                </a:solidFill>
                <a:effectLst/>
                <a:cs typeface="+mn-ea"/>
                <a:sym typeface="+mn-lt"/>
              </a:rPr>
              <a:t>输出结果</a:t>
            </a:r>
            <a:r>
              <a:rPr lang="en-US" altLang="zh-CN" sz="1800" i="1" dirty="0">
                <a:solidFill>
                  <a:srgbClr val="60A0B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return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endParaRPr lang="zh-CN" altLang="zh-CN" sz="1800" dirty="0"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415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枚举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枚举（英语：</a:t>
            </a:r>
            <a:r>
              <a:rPr lang="en-US" altLang="zh-CN" dirty="0">
                <a:cs typeface="+mn-ea"/>
                <a:sym typeface="+mn-lt"/>
              </a:rPr>
              <a:t>Enumerate</a:t>
            </a:r>
            <a:r>
              <a:rPr lang="zh-CN" altLang="en-US" dirty="0">
                <a:cs typeface="+mn-ea"/>
                <a:sym typeface="+mn-lt"/>
              </a:rPr>
              <a:t>）是基于已有知识来猜测答案的一种问题求解策略。</a:t>
            </a:r>
          </a:p>
          <a:p>
            <a:r>
              <a:rPr lang="zh-CN" altLang="en-US" dirty="0">
                <a:cs typeface="+mn-ea"/>
                <a:sym typeface="+mn-lt"/>
              </a:rPr>
              <a:t>枚举的思想是不断地猜测，从可能的集合中一一尝试，然后再判断题目的条件是否成立。</a:t>
            </a:r>
          </a:p>
        </p:txBody>
      </p:sp>
    </p:spTree>
    <p:extLst>
      <p:ext uri="{BB962C8B-B14F-4D97-AF65-F5344CB8AC3E}">
        <p14:creationId xmlns:p14="http://schemas.microsoft.com/office/powerpoint/2010/main" val="2807081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洛谷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P1067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多项式输出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90687"/>
            <a:ext cx="7353300" cy="467677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050" y="2633663"/>
            <a:ext cx="37909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01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洛谷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P1067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多项式输出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如果系数是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，那么这一项不需要输出。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如果系数不是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：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如果系数是负数，那么这一项前面的符号是</a:t>
            </a:r>
            <a:r>
              <a:rPr lang="en-US" altLang="zh-CN" dirty="0">
                <a:cs typeface="+mn-ea"/>
                <a:sym typeface="+mn-lt"/>
              </a:rPr>
              <a:t>-</a:t>
            </a:r>
            <a:r>
              <a:rPr lang="zh-CN" altLang="en-US" dirty="0">
                <a:cs typeface="+mn-ea"/>
                <a:sym typeface="+mn-lt"/>
              </a:rPr>
              <a:t>，否则：</a:t>
            </a:r>
            <a:endParaRPr lang="en-US" altLang="zh-CN" dirty="0">
              <a:cs typeface="+mn-ea"/>
              <a:sym typeface="+mn-lt"/>
            </a:endParaRPr>
          </a:p>
          <a:p>
            <a:pPr lvl="2"/>
            <a:r>
              <a:rPr lang="zh-CN" altLang="en-US" dirty="0">
                <a:cs typeface="+mn-ea"/>
                <a:sym typeface="+mn-lt"/>
              </a:rPr>
              <a:t>如果是最高次，那么不需要前面不需要符号。</a:t>
            </a:r>
            <a:endParaRPr lang="en-US" altLang="zh-CN" dirty="0">
              <a:cs typeface="+mn-ea"/>
              <a:sym typeface="+mn-lt"/>
            </a:endParaRPr>
          </a:p>
          <a:p>
            <a:pPr lvl="2"/>
            <a:r>
              <a:rPr lang="zh-CN" altLang="en-US" dirty="0">
                <a:cs typeface="+mn-ea"/>
                <a:sym typeface="+mn-lt"/>
              </a:rPr>
              <a:t>否则前面应该输出一个</a:t>
            </a:r>
            <a:r>
              <a:rPr lang="en-US" altLang="zh-CN" dirty="0">
                <a:cs typeface="+mn-ea"/>
                <a:sym typeface="+mn-lt"/>
              </a:rPr>
              <a:t>+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如果次数是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，那么格式为</a:t>
            </a:r>
            <a:r>
              <a:rPr lang="en-US" altLang="zh-CN" dirty="0">
                <a:cs typeface="+mn-ea"/>
                <a:sym typeface="+mn-lt"/>
              </a:rPr>
              <a:t>k</a:t>
            </a:r>
            <a:r>
              <a:rPr lang="zh-CN" altLang="en-US" dirty="0">
                <a:cs typeface="+mn-ea"/>
                <a:sym typeface="+mn-lt"/>
              </a:rPr>
              <a:t>。如果次数为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，那么格式应该应该是</a:t>
            </a:r>
            <a:r>
              <a:rPr lang="en-US" altLang="zh-CN" dirty="0" err="1">
                <a:cs typeface="+mn-ea"/>
                <a:sym typeface="+mn-lt"/>
              </a:rPr>
              <a:t>kx</a:t>
            </a:r>
            <a:r>
              <a:rPr lang="zh-CN" altLang="en-US" dirty="0">
                <a:cs typeface="+mn-ea"/>
                <a:sym typeface="+mn-lt"/>
              </a:rPr>
              <a:t>；否则应该是</a:t>
            </a:r>
            <a:r>
              <a:rPr lang="en-US" altLang="zh-CN" dirty="0" err="1">
                <a:cs typeface="+mn-ea"/>
                <a:sym typeface="+mn-lt"/>
              </a:rPr>
              <a:t>kx^y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r>
              <a:rPr lang="zh-CN" altLang="en-US" dirty="0">
                <a:cs typeface="+mn-ea"/>
                <a:sym typeface="+mn-lt"/>
              </a:rPr>
              <a:t>如果系数是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且次数不是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，那么不需要输出系数</a:t>
            </a:r>
            <a:r>
              <a:rPr lang="en-US" altLang="zh-CN" dirty="0">
                <a:cs typeface="+mn-ea"/>
                <a:sym typeface="+mn-lt"/>
              </a:rPr>
              <a:t>k</a:t>
            </a:r>
            <a:r>
              <a:rPr lang="zh-CN" altLang="en-US" dirty="0">
                <a:cs typeface="+mn-ea"/>
                <a:sym typeface="+mn-lt"/>
              </a:rPr>
              <a:t>。</a:t>
            </a:r>
            <a:endParaRPr lang="en-US" altLang="zh-CN" dirty="0">
              <a:cs typeface="+mn-ea"/>
              <a:sym typeface="+mn-lt"/>
            </a:endParaRPr>
          </a:p>
          <a:p>
            <a:pPr lvl="1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0428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3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洛谷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P1067 </a:t>
            </a:r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多项式输出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957762"/>
          </a:xfrm>
        </p:spPr>
        <p:txBody>
          <a:bodyPr>
            <a:noAutofit/>
          </a:bodyPr>
          <a:lstStyle/>
          <a:p>
            <a:pPr marL="0" indent="0" latinLnBrk="1">
              <a:spcAft>
                <a:spcPts val="1000"/>
              </a:spcAft>
              <a:buNone/>
            </a:pPr>
            <a:r>
              <a:rPr lang="en-US" altLang="zh-CN" sz="1800" dirty="0">
                <a:solidFill>
                  <a:srgbClr val="BC7A00"/>
                </a:solidFill>
                <a:effectLst/>
                <a:cs typeface="+mn-ea"/>
                <a:sym typeface="+mn-lt"/>
              </a:rPr>
              <a:t>#include </a:t>
            </a:r>
            <a:r>
              <a:rPr lang="en-US" altLang="zh-CN" sz="1800" b="1" dirty="0">
                <a:solidFill>
                  <a:srgbClr val="008000"/>
                </a:solidFill>
                <a:effectLst/>
                <a:cs typeface="+mn-ea"/>
                <a:sym typeface="+mn-lt"/>
              </a:rPr>
              <a:t>&lt;bits/</a:t>
            </a:r>
            <a:r>
              <a:rPr lang="en-US" altLang="zh-CN" sz="1800" b="1" dirty="0" err="1">
                <a:solidFill>
                  <a:srgbClr val="008000"/>
                </a:solidFill>
                <a:effectLst/>
                <a:cs typeface="+mn-ea"/>
                <a:sym typeface="+mn-lt"/>
              </a:rPr>
              <a:t>stdc</a:t>
            </a:r>
            <a:r>
              <a:rPr lang="en-US" altLang="zh-CN" sz="1800" b="1" dirty="0">
                <a:solidFill>
                  <a:srgbClr val="008000"/>
                </a:solidFill>
                <a:effectLst/>
                <a:cs typeface="+mn-ea"/>
                <a:sym typeface="+mn-lt"/>
              </a:rPr>
              <a:t>++.h&gt;</a:t>
            </a:r>
            <a:r>
              <a:rPr lang="en-US" altLang="zh-CN" sz="1800" dirty="0">
                <a:solidFill>
                  <a:srgbClr val="BC7A00"/>
                </a:solidFill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using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namespace</a:t>
            </a:r>
            <a:r>
              <a:rPr lang="en-US" altLang="zh-CN" sz="1800" dirty="0">
                <a:effectLst/>
                <a:cs typeface="+mn-ea"/>
                <a:sym typeface="+mn-lt"/>
              </a:rPr>
              <a:t> std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main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cin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&gt;&gt;</a:t>
            </a:r>
            <a:r>
              <a:rPr lang="en-US" altLang="zh-CN" sz="1800" dirty="0">
                <a:effectLst/>
                <a:cs typeface="+mn-ea"/>
                <a:sym typeface="+mn-lt"/>
              </a:rPr>
              <a:t> 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for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solidFill>
                  <a:srgbClr val="902000"/>
                </a:solidFill>
                <a:effectLst/>
                <a:cs typeface="+mn-ea"/>
                <a:sym typeface="+mn-lt"/>
              </a:rPr>
              <a:t>int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</a:t>
            </a:r>
            <a:r>
              <a:rPr lang="en-US" altLang="zh-CN" sz="1800" dirty="0">
                <a:effectLst/>
                <a:cs typeface="+mn-ea"/>
                <a:sym typeface="+mn-lt"/>
              </a:rPr>
              <a:t> 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,</a:t>
            </a:r>
            <a:r>
              <a:rPr lang="en-US" altLang="zh-CN" sz="1800" dirty="0">
                <a:effectLst/>
                <a:cs typeface="+mn-ea"/>
                <a:sym typeface="+mn-lt"/>
              </a:rPr>
              <a:t> k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&gt;=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--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cin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&gt;&gt;</a:t>
            </a:r>
            <a:r>
              <a:rPr lang="en-US" altLang="zh-CN" sz="1800" dirty="0">
                <a:effectLst/>
                <a:cs typeface="+mn-ea"/>
                <a:sym typeface="+mn-lt"/>
              </a:rPr>
              <a:t> k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effectLst/>
                <a:cs typeface="+mn-ea"/>
                <a:sym typeface="+mn-lt"/>
              </a:rPr>
              <a:t>k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continue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else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{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effectLst/>
                <a:cs typeface="+mn-ea"/>
                <a:sym typeface="+mn-lt"/>
              </a:rPr>
              <a:t>k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cout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'-'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else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!=</a:t>
            </a:r>
            <a:r>
              <a:rPr lang="en-US" altLang="zh-CN" sz="1800" dirty="0">
                <a:effectLst/>
                <a:cs typeface="+mn-ea"/>
                <a:sym typeface="+mn-lt"/>
              </a:rPr>
              <a:t> n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cout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'+'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effectLst/>
                <a:cs typeface="+mn-ea"/>
                <a:sym typeface="+mn-lt"/>
              </a:rPr>
              <a:t>abs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effectLst/>
                <a:cs typeface="+mn-ea"/>
                <a:sym typeface="+mn-lt"/>
              </a:rPr>
              <a:t>k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!=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||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cout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800" dirty="0">
                <a:effectLst/>
                <a:cs typeface="+mn-ea"/>
                <a:sym typeface="+mn-lt"/>
              </a:rPr>
              <a:t> abs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>
                <a:effectLst/>
                <a:cs typeface="+mn-ea"/>
                <a:sym typeface="+mn-lt"/>
              </a:rPr>
              <a:t>k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);</a:t>
            </a:r>
            <a:r>
              <a:rPr lang="en-US" altLang="zh-CN" sz="1800" dirty="0">
                <a:effectLst/>
                <a:cs typeface="+mn-ea"/>
                <a:sym typeface="+mn-lt"/>
              </a:rPr>
              <a:t> 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==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cout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'x'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else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if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(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&gt;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1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)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cout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70A0"/>
                </a:solidFill>
                <a:effectLst/>
                <a:cs typeface="+mn-ea"/>
                <a:sym typeface="+mn-lt"/>
              </a:rPr>
              <a:t>"x^"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&lt;&lt;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 err="1">
                <a:effectLst/>
                <a:cs typeface="+mn-ea"/>
                <a:sym typeface="+mn-lt"/>
              </a:rPr>
              <a:t>i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   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effectLst/>
                <a:cs typeface="+mn-ea"/>
                <a:sym typeface="+mn-lt"/>
              </a:rPr>
              <a:t>    </a:t>
            </a:r>
            <a:r>
              <a:rPr lang="en-US" altLang="zh-CN" sz="1800" b="1" dirty="0">
                <a:solidFill>
                  <a:srgbClr val="007020"/>
                </a:solidFill>
                <a:effectLst/>
                <a:cs typeface="+mn-ea"/>
                <a:sym typeface="+mn-lt"/>
              </a:rPr>
              <a:t>return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rgbClr val="40A070"/>
                </a:solidFill>
                <a:effectLst/>
                <a:cs typeface="+mn-ea"/>
                <a:sym typeface="+mn-lt"/>
              </a:rPr>
              <a:t>0</a:t>
            </a: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;</a:t>
            </a:r>
            <a:r>
              <a:rPr lang="en-US" altLang="zh-CN" sz="1800" dirty="0">
                <a:effectLst/>
                <a:cs typeface="+mn-ea"/>
                <a:sym typeface="+mn-lt"/>
              </a:rPr>
              <a:t> </a:t>
            </a:r>
            <a:br>
              <a:rPr lang="en-US" altLang="zh-CN" sz="1800" dirty="0">
                <a:effectLst/>
                <a:cs typeface="+mn-ea"/>
                <a:sym typeface="+mn-lt"/>
              </a:rPr>
            </a:br>
            <a:r>
              <a:rPr lang="en-US" altLang="zh-CN" sz="1800" dirty="0">
                <a:solidFill>
                  <a:srgbClr val="666666"/>
                </a:solidFill>
                <a:effectLst/>
                <a:cs typeface="+mn-ea"/>
                <a:sym typeface="+mn-lt"/>
              </a:rPr>
              <a:t>}</a:t>
            </a:r>
            <a:endParaRPr lang="zh-CN" altLang="zh-CN" sz="1800" dirty="0"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50555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模拟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写模拟题时，遵循以下的建议有可能会提升做题速度：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在动手写代码之前，在草纸上尽可能地写好要实现的流程。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在代码中，尽量把每个部分模块化，写成函数、结构体或类。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对于一些可能重复用到的概念，可以统一转化，方便处理：如，某题给你</a:t>
            </a:r>
            <a:r>
              <a:rPr lang="en-US" altLang="zh-CN" dirty="0">
                <a:cs typeface="+mn-ea"/>
                <a:sym typeface="+mn-lt"/>
              </a:rPr>
              <a:t>YY-MM-DD</a:t>
            </a:r>
            <a:r>
              <a:rPr lang="zh-CN" altLang="en-US" dirty="0">
                <a:cs typeface="+mn-ea"/>
                <a:sym typeface="+mn-lt"/>
              </a:rPr>
              <a:t>时：可以把它抽取到一个函数，处理成秒，会减少概念混淆。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调试时分块调试。模块化的好处就是可以方便的单独调某一部分。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写代码的时候一定要思路清晰，不要想到什么写什么，要按照落在纸上的步骤写。</a:t>
            </a:r>
          </a:p>
          <a:p>
            <a:r>
              <a:rPr lang="zh-CN" altLang="en-US" dirty="0">
                <a:cs typeface="+mn-ea"/>
                <a:sym typeface="+mn-lt"/>
              </a:rPr>
              <a:t>实际上，上述步骤在解决其它类型的题目时也是很有帮助的。</a:t>
            </a:r>
          </a:p>
        </p:txBody>
      </p:sp>
    </p:spTree>
    <p:extLst>
      <p:ext uri="{BB962C8B-B14F-4D97-AF65-F5344CB8AC3E}">
        <p14:creationId xmlns:p14="http://schemas.microsoft.com/office/powerpoint/2010/main" val="4139738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要点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cs typeface="+mn-ea"/>
                <a:sym typeface="+mn-lt"/>
              </a:rPr>
              <a:t>给出解空间：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建立简洁的数学模型。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枚举的时候要想清楚：可能的情况是什么？要枚举哪些要素？</a:t>
            </a:r>
            <a:endParaRPr lang="en-US" altLang="zh-CN" dirty="0">
              <a:cs typeface="+mn-ea"/>
              <a:sym typeface="+mn-lt"/>
            </a:endParaRPr>
          </a:p>
          <a:p>
            <a:r>
              <a:rPr lang="zh-CN" altLang="en-US" dirty="0">
                <a:cs typeface="+mn-ea"/>
                <a:sym typeface="+mn-lt"/>
              </a:rPr>
              <a:t>减少枚举的空间：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枚举的范围是什么？是所有的内容都需要枚举吗？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在用枚举法解决问题的时候，一定要想清楚这两件事，否则会带来不必要的时间开销。</a:t>
            </a:r>
          </a:p>
          <a:p>
            <a:r>
              <a:rPr lang="zh-CN" altLang="en-US" dirty="0">
                <a:cs typeface="+mn-ea"/>
                <a:sym typeface="+mn-lt"/>
              </a:rPr>
              <a:t>选择合适的枚举顺序：</a:t>
            </a:r>
          </a:p>
          <a:p>
            <a:pPr lvl="1"/>
            <a:r>
              <a:rPr lang="zh-CN" altLang="en-US" dirty="0">
                <a:cs typeface="+mn-ea"/>
                <a:sym typeface="+mn-lt"/>
              </a:rPr>
              <a:t>根据题目判断。比如例题中要求的是最大的符合条件的素数，那自然是从大到小枚举比较合适。</a:t>
            </a:r>
          </a:p>
        </p:txBody>
      </p:sp>
    </p:spTree>
    <p:extLst>
      <p:ext uri="{BB962C8B-B14F-4D97-AF65-F5344CB8AC3E}">
        <p14:creationId xmlns:p14="http://schemas.microsoft.com/office/powerpoint/2010/main" val="160930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cs typeface="+mn-ea"/>
                <a:sym typeface="+mn-lt"/>
              </a:rPr>
              <a:t>一个数组中的数互不相同，求其中和为</a:t>
            </a: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的数对的个数。</a:t>
            </a:r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  <a:p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683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1524" y="222250"/>
            <a:ext cx="6181725" cy="635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5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6714220-7674-4662-9EE2-28EDF186C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189" y="775077"/>
            <a:ext cx="6196844" cy="53078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F5B70B-5E54-4F10-952C-8D736D93F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67" y="3974504"/>
            <a:ext cx="5386340" cy="1566642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B0FC19F-3916-4BBF-A712-52272B08B787}"/>
              </a:ext>
            </a:extLst>
          </p:cNvPr>
          <p:cNvSpPr txBox="1"/>
          <p:nvPr/>
        </p:nvSpPr>
        <p:spPr>
          <a:xfrm>
            <a:off x="280967" y="2212947"/>
            <a:ext cx="57658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cs typeface="+mn-ea"/>
                <a:sym typeface="+mn-lt"/>
                <a:hlinkClick r:id="rId4"/>
              </a:rPr>
              <a:t>http://bailian.openjudge.cn/practice/2811/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658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99BD79-91C6-4608-8254-BC4AD579F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DFA1C3B-F045-41CC-A9D2-0A8EB2426C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333"/>
          <a:stretch/>
        </p:blipFill>
        <p:spPr>
          <a:xfrm>
            <a:off x="838200" y="1690688"/>
            <a:ext cx="2606615" cy="14825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FA7CD04-2343-4134-A67D-F492DE77E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4859159" cy="163460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FC66E8-CD52-4A6D-A210-AA954508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944" y="1690688"/>
            <a:ext cx="7979434" cy="148251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35D7149-5DDF-4C9A-B2A3-52C7015FD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283" y="3429000"/>
            <a:ext cx="5238095" cy="1638095"/>
          </a:xfrm>
          <a:prstGeom prst="rect">
            <a:avLst/>
          </a:prstGeom>
        </p:spPr>
      </p:pic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9C96711C-5D34-4791-BE96-C6D74B8B2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1" y="5418268"/>
            <a:ext cx="10987178" cy="10746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cs typeface="+mn-ea"/>
                <a:sym typeface="+mn-lt"/>
              </a:rPr>
              <a:t>对矩阵中的每盏灯设置一个初始状态。</a:t>
            </a: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zh-CN" altLang="en-US" dirty="0">
                <a:cs typeface="+mn-ea"/>
                <a:sym typeface="+mn-lt"/>
              </a:rPr>
              <a:t>请你写一个程序，确定需要按下哪些按钮，恰好使得所有的灯都熄灭。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6157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28BCF-72A6-4075-9A05-689B4E72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A8669A-9F38-4AAC-818C-15306E1E7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495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cs typeface="+mn-ea"/>
                <a:sym typeface="+mn-lt"/>
              </a:rPr>
              <a:t>样例输入：</a:t>
            </a: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0 1 1 0 1 0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1 0 0 1 1 1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0 0 1 0 0 1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0 1 1 1 0 0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表示该位置起始为灭，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表示该位置起始为亮</a:t>
            </a:r>
            <a:endParaRPr lang="en-US" altLang="zh-CN" dirty="0">
              <a:cs typeface="+mn-ea"/>
              <a:sym typeface="+mn-lt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C970F80-2BF8-40E8-ACA8-D032C9B8EC2C}"/>
              </a:ext>
            </a:extLst>
          </p:cNvPr>
          <p:cNvSpPr txBox="1">
            <a:spLocks/>
          </p:cNvSpPr>
          <p:nvPr/>
        </p:nvSpPr>
        <p:spPr>
          <a:xfrm>
            <a:off x="5588480" y="1825625"/>
            <a:ext cx="438365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cs typeface="+mn-ea"/>
                <a:sym typeface="+mn-lt"/>
              </a:rPr>
              <a:t>样例输出：</a:t>
            </a:r>
            <a:endParaRPr lang="en-US" altLang="zh-CN" dirty="0">
              <a:cs typeface="+mn-ea"/>
              <a:sym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1 0 1 0 0 1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1 1 0 1 0 1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0 0 1 0 1 1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1 0 0 1 0 0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0 1 0 0 0 0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0</a:t>
            </a:r>
            <a:r>
              <a:rPr lang="zh-CN" altLang="en-US" dirty="0">
                <a:cs typeface="+mn-ea"/>
                <a:sym typeface="+mn-lt"/>
              </a:rPr>
              <a:t>表示按下该位置的按钮，</a:t>
            </a:r>
            <a:r>
              <a:rPr lang="en-US" altLang="zh-CN" dirty="0">
                <a:cs typeface="+mn-ea"/>
                <a:sym typeface="+mn-lt"/>
              </a:rPr>
              <a:t>1</a:t>
            </a:r>
            <a:r>
              <a:rPr lang="zh-CN" altLang="en-US" dirty="0">
                <a:cs typeface="+mn-ea"/>
                <a:sym typeface="+mn-lt"/>
              </a:rPr>
              <a:t>表示不按该位置的按钮</a:t>
            </a:r>
            <a:endParaRPr lang="en-US" altLang="zh-CN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350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B8AD10-E775-4E8B-A226-A9E72A208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ea typeface="+mn-ea"/>
                <a:cs typeface="+mn-ea"/>
                <a:sym typeface="+mn-lt"/>
              </a:rPr>
              <a:t>例题</a:t>
            </a:r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98B32C-2313-4877-9D6E-65F2083B4845}"/>
              </a:ext>
            </a:extLst>
          </p:cNvPr>
          <p:cNvSpPr txBox="1"/>
          <p:nvPr/>
        </p:nvSpPr>
        <p:spPr>
          <a:xfrm>
            <a:off x="850420" y="2119630"/>
            <a:ext cx="1620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0 1 1 0 1 0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1 0 0 1 1 1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0 0 1 0 0 1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0 1 1 1 0 0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437B58-30EE-484B-862B-DE97F9EB6282}"/>
              </a:ext>
            </a:extLst>
          </p:cNvPr>
          <p:cNvSpPr txBox="1"/>
          <p:nvPr/>
        </p:nvSpPr>
        <p:spPr>
          <a:xfrm>
            <a:off x="10543636" y="0"/>
            <a:ext cx="1620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>
                <a:cs typeface="+mn-ea"/>
                <a:sym typeface="+mn-lt"/>
              </a:rPr>
              <a:t>按下：</a:t>
            </a:r>
            <a:endParaRPr lang="en-US" altLang="zh-CN" dirty="0">
              <a:cs typeface="+mn-ea"/>
              <a:sym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1 0 1 0 0 1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1 1 0 1 0 1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0 0 1 0 1 1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1 0 0 1 0 0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+mn-ea"/>
                <a:sym typeface="+mn-lt"/>
              </a:rPr>
              <a:t>0 1 0 0 0 0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3F17D11-113F-4BD8-8BE5-6C5EFC6BC34D}"/>
              </a:ext>
            </a:extLst>
          </p:cNvPr>
          <p:cNvSpPr txBox="1"/>
          <p:nvPr/>
        </p:nvSpPr>
        <p:spPr>
          <a:xfrm>
            <a:off x="8697583" y="0"/>
            <a:ext cx="16203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dirty="0">
                <a:cs typeface="+mn-ea"/>
                <a:sym typeface="+mn-lt"/>
              </a:rPr>
              <a:t>起始：</a:t>
            </a:r>
            <a:endParaRPr lang="en-US" altLang="zh-CN" dirty="0">
              <a:cs typeface="+mn-ea"/>
              <a:sym typeface="+mn-lt"/>
            </a:endParaRP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0 1 1 0 1 0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1 0 0 1 1 1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0 0 1 0 0 1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0 1 1 1 0 0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1EE1F1-D270-42F8-A4F9-75F78A9D0A4E}"/>
              </a:ext>
            </a:extLst>
          </p:cNvPr>
          <p:cNvSpPr txBox="1"/>
          <p:nvPr/>
        </p:nvSpPr>
        <p:spPr>
          <a:xfrm>
            <a:off x="2868642" y="2119451"/>
            <a:ext cx="1620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0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cs typeface="+mn-ea"/>
                <a:sym typeface="+mn-lt"/>
              </a:rPr>
              <a:t> 1 0 1 0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cs typeface="+mn-ea"/>
                <a:sym typeface="+mn-lt"/>
              </a:rPr>
              <a:t> 0 0 1 1 1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0 0 1 0 0 1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0 1 1 1 0 0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5EC258C-013E-4C17-877C-39F268AA8DD6}"/>
              </a:ext>
            </a:extLst>
          </p:cNvPr>
          <p:cNvSpPr txBox="1"/>
          <p:nvPr/>
        </p:nvSpPr>
        <p:spPr>
          <a:xfrm>
            <a:off x="4886864" y="2119451"/>
            <a:ext cx="1620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accent5"/>
                </a:solidFill>
                <a:cs typeface="+mn-ea"/>
                <a:sym typeface="+mn-lt"/>
              </a:rPr>
              <a:t>0</a:t>
            </a:r>
            <a:r>
              <a:rPr lang="en-US" altLang="zh-CN" dirty="0">
                <a:cs typeface="+mn-ea"/>
                <a:sym typeface="+mn-lt"/>
              </a:rPr>
              <a:t> 1 0 1 0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accent5"/>
                </a:solidFill>
                <a:cs typeface="+mn-ea"/>
                <a:sym typeface="+mn-lt"/>
              </a:rPr>
              <a:t>0</a:t>
            </a:r>
            <a:r>
              <a:rPr lang="en-US" altLang="zh-CN" dirty="0">
                <a:cs typeface="+mn-ea"/>
                <a:sym typeface="+mn-lt"/>
              </a:rPr>
              <a:t> 0 0 1 1 1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0 0 1 0 0 1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0 1 1 1 0 0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528D5F42-0DCF-4162-A145-97CA2E1B0B10}"/>
              </a:ext>
            </a:extLst>
          </p:cNvPr>
          <p:cNvCxnSpPr>
            <a:cxnSpLocks/>
            <a:stCxn id="11" idx="3"/>
            <a:endCxn id="16" idx="1"/>
          </p:cNvCxnSpPr>
          <p:nvPr/>
        </p:nvCxnSpPr>
        <p:spPr>
          <a:xfrm flipV="1">
            <a:off x="2470748" y="2858115"/>
            <a:ext cx="397894" cy="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72673FD-E2F4-4D5B-A049-7C80D307380D}"/>
              </a:ext>
            </a:extLst>
          </p:cNvPr>
          <p:cNvCxnSpPr/>
          <p:nvPr/>
        </p:nvCxnSpPr>
        <p:spPr>
          <a:xfrm flipV="1">
            <a:off x="4488970" y="2858115"/>
            <a:ext cx="397894" cy="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938F5A84-7EB5-4A2A-85F4-23FE8E550511}"/>
              </a:ext>
            </a:extLst>
          </p:cNvPr>
          <p:cNvCxnSpPr/>
          <p:nvPr/>
        </p:nvCxnSpPr>
        <p:spPr>
          <a:xfrm flipV="1">
            <a:off x="6507192" y="2857936"/>
            <a:ext cx="397894" cy="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499E742-DDF4-4D35-B81A-C8BB7A9262D6}"/>
              </a:ext>
            </a:extLst>
          </p:cNvPr>
          <p:cNvSpPr txBox="1"/>
          <p:nvPr/>
        </p:nvSpPr>
        <p:spPr>
          <a:xfrm>
            <a:off x="6905086" y="2171513"/>
            <a:ext cx="1620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0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0</a:t>
            </a:r>
            <a:r>
              <a:rPr lang="en-US" altLang="zh-CN" dirty="0">
                <a:cs typeface="+mn-ea"/>
                <a:sym typeface="+mn-lt"/>
              </a:rPr>
              <a:t> 1 0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0</a:t>
            </a:r>
            <a:r>
              <a:rPr lang="en-US" altLang="zh-CN" dirty="0">
                <a:cs typeface="+mn-ea"/>
                <a:sym typeface="+mn-lt"/>
              </a:rPr>
              <a:t> 1 1 1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0 0 1 0 0 1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0 1 1 1 0 0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A1D87E0F-BEE2-4B83-9EDF-BCCFD82102AD}"/>
              </a:ext>
            </a:extLst>
          </p:cNvPr>
          <p:cNvSpPr txBox="1"/>
          <p:nvPr/>
        </p:nvSpPr>
        <p:spPr>
          <a:xfrm>
            <a:off x="8923308" y="2171513"/>
            <a:ext cx="1620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</a:t>
            </a:r>
            <a:r>
              <a:rPr lang="en-US" altLang="zh-CN" dirty="0">
                <a:solidFill>
                  <a:schemeClr val="accent5"/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accent5"/>
                </a:solidFill>
                <a:cs typeface="+mn-ea"/>
                <a:sym typeface="+mn-lt"/>
              </a:rPr>
              <a:t>0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chemeClr val="accent5"/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cs typeface="+mn-ea"/>
                <a:sym typeface="+mn-lt"/>
              </a:rPr>
              <a:t> 1 0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</a:t>
            </a:r>
            <a:r>
              <a:rPr lang="en-US" altLang="zh-CN" dirty="0">
                <a:solidFill>
                  <a:schemeClr val="accent5"/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cs typeface="+mn-ea"/>
                <a:sym typeface="+mn-lt"/>
              </a:rPr>
              <a:t> 1 1 1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0 0 1 0 0 1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0 1 1 1 0 0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3B697EEE-6064-4D90-A201-0A702C5A5D70}"/>
              </a:ext>
            </a:extLst>
          </p:cNvPr>
          <p:cNvSpPr txBox="1"/>
          <p:nvPr/>
        </p:nvSpPr>
        <p:spPr>
          <a:xfrm>
            <a:off x="8923308" y="4066028"/>
            <a:ext cx="1620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1 1 0 1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  <a:r>
              <a:rPr lang="en-US" altLang="zh-CN" dirty="0">
                <a:cs typeface="+mn-ea"/>
                <a:sym typeface="+mn-lt"/>
              </a:rPr>
              <a:t>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0 0 1 1 1 </a:t>
            </a:r>
            <a:r>
              <a:rPr lang="en-US" altLang="zh-CN" dirty="0">
                <a:solidFill>
                  <a:srgbClr val="FF0000"/>
                </a:solidFill>
                <a:cs typeface="+mn-ea"/>
                <a:sym typeface="+mn-lt"/>
              </a:rPr>
              <a:t>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0 0 1 0 0 1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0 1 1 1 0 0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3B2D2CA-9811-4C01-9AE4-E6A0AF1F86D9}"/>
              </a:ext>
            </a:extLst>
          </p:cNvPr>
          <p:cNvCxnSpPr>
            <a:cxnSpLocks/>
            <a:stCxn id="28" idx="3"/>
            <a:endCxn id="32" idx="1"/>
          </p:cNvCxnSpPr>
          <p:nvPr/>
        </p:nvCxnSpPr>
        <p:spPr>
          <a:xfrm>
            <a:off x="8525414" y="2910177"/>
            <a:ext cx="397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5FE23A70-CDC4-4DC4-A77B-6A4A93433344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733472" y="3648841"/>
            <a:ext cx="0" cy="417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C6D71950-3D15-4679-8901-3CF91787ADA2}"/>
              </a:ext>
            </a:extLst>
          </p:cNvPr>
          <p:cNvSpPr txBox="1"/>
          <p:nvPr/>
        </p:nvSpPr>
        <p:spPr>
          <a:xfrm>
            <a:off x="6905086" y="4063641"/>
            <a:ext cx="1620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1 1 0 1 </a:t>
            </a:r>
            <a:r>
              <a:rPr lang="en-US" altLang="zh-CN" dirty="0">
                <a:solidFill>
                  <a:schemeClr val="accent5"/>
                </a:solidFill>
                <a:cs typeface="+mn-ea"/>
                <a:sym typeface="+mn-lt"/>
              </a:rPr>
              <a:t>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0 0 1 1 1 </a:t>
            </a:r>
            <a:r>
              <a:rPr lang="en-US" altLang="zh-CN" dirty="0">
                <a:solidFill>
                  <a:schemeClr val="accent5"/>
                </a:solidFill>
                <a:cs typeface="+mn-ea"/>
                <a:sym typeface="+mn-lt"/>
              </a:rPr>
              <a:t>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0 0 1 0 0 1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1 0 0 1 0 1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0 1 1 1 0 0</a:t>
            </a: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811012A4-5BB4-4124-A13D-CF12C1194D77}"/>
              </a:ext>
            </a:extLst>
          </p:cNvPr>
          <p:cNvCxnSpPr>
            <a:cxnSpLocks/>
            <a:stCxn id="33" idx="1"/>
            <a:endCxn id="59" idx="3"/>
          </p:cNvCxnSpPr>
          <p:nvPr/>
        </p:nvCxnSpPr>
        <p:spPr>
          <a:xfrm flipH="1" flipV="1">
            <a:off x="8525414" y="4802305"/>
            <a:ext cx="397894" cy="2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9875E465-2DF4-4CD3-BF6F-4A28569E9483}"/>
              </a:ext>
            </a:extLst>
          </p:cNvPr>
          <p:cNvSpPr txBox="1"/>
          <p:nvPr/>
        </p:nvSpPr>
        <p:spPr>
          <a:xfrm>
            <a:off x="850420" y="4063641"/>
            <a:ext cx="1620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0 0 0 0 0 0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0 0 0 0 0 0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0 0 0 0 0 0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0 0 0 0 0 0</a:t>
            </a:r>
          </a:p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0 0 0 0 0 0</a:t>
            </a:r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118884B8-07AF-4E42-9D4B-8E62397E7CAE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6507192" y="4802305"/>
            <a:ext cx="397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022D2890-6B95-415A-9DBC-9D5F02AC4AD5}"/>
              </a:ext>
            </a:extLst>
          </p:cNvPr>
          <p:cNvCxnSpPr>
            <a:cxnSpLocks/>
            <a:endCxn id="63" idx="3"/>
          </p:cNvCxnSpPr>
          <p:nvPr/>
        </p:nvCxnSpPr>
        <p:spPr>
          <a:xfrm flipH="1">
            <a:off x="2470748" y="4802305"/>
            <a:ext cx="3978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E939DA48-2242-4D8E-8757-AF2FC547A8AF}"/>
              </a:ext>
            </a:extLst>
          </p:cNvPr>
          <p:cNvSpPr txBox="1"/>
          <p:nvPr/>
        </p:nvSpPr>
        <p:spPr>
          <a:xfrm>
            <a:off x="4230267" y="4579540"/>
            <a:ext cx="915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>
                <a:cs typeface="+mn-ea"/>
                <a:sym typeface="+mn-lt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10979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17" grpId="0"/>
      <p:bldP spid="28" grpId="0"/>
      <p:bldP spid="32" grpId="0"/>
      <p:bldP spid="33" grpId="0"/>
      <p:bldP spid="59" grpId="0"/>
      <p:bldP spid="63" grpId="0"/>
      <p:bldP spid="7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&quot;Syste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sn5qtas">
      <a:majorFont>
        <a:latin typeface="Consolas" panose="020F0302020204030204"/>
        <a:ea typeface="方正宋黑简体"/>
        <a:cs typeface=""/>
      </a:majorFont>
      <a:minorFont>
        <a:latin typeface="Consolas" panose="020F0502020204030204"/>
        <a:ea typeface="方正宋黑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2532</Words>
  <Application>Microsoft Office PowerPoint</Application>
  <PresentationFormat>宽屏</PresentationFormat>
  <Paragraphs>153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6" baseType="lpstr">
      <vt:lpstr>Consolas</vt:lpstr>
      <vt:lpstr>Arial</vt:lpstr>
      <vt:lpstr>Office 主题​​</vt:lpstr>
      <vt:lpstr>枚举、模拟</vt:lpstr>
      <vt:lpstr>枚举</vt:lpstr>
      <vt:lpstr>要点</vt:lpstr>
      <vt:lpstr>例题1</vt:lpstr>
      <vt:lpstr>例题1</vt:lpstr>
      <vt:lpstr>例题2</vt:lpstr>
      <vt:lpstr>例题2</vt:lpstr>
      <vt:lpstr>例题2</vt:lpstr>
      <vt:lpstr>例题2</vt:lpstr>
      <vt:lpstr>例题2</vt:lpstr>
      <vt:lpstr>例题2</vt:lpstr>
      <vt:lpstr>例题2</vt:lpstr>
      <vt:lpstr>例题2</vt:lpstr>
      <vt:lpstr>模拟</vt:lpstr>
      <vt:lpstr>例题1</vt:lpstr>
      <vt:lpstr>例题1</vt:lpstr>
      <vt:lpstr>例题2 洛谷P1003 铺地毯</vt:lpstr>
      <vt:lpstr>例题2 洛谷P1003 铺地毯</vt:lpstr>
      <vt:lpstr>例题2 洛谷P1003 铺地毯</vt:lpstr>
      <vt:lpstr>例题3 洛谷P1067 多项式输出</vt:lpstr>
      <vt:lpstr>例题3 洛谷P1067 多项式输出</vt:lpstr>
      <vt:lpstr>例题3 洛谷P1067 多项式输出</vt:lpstr>
      <vt:lpstr>模拟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双指针、前缀和</dc:title>
  <dc:creator>Administrator</dc:creator>
  <cp:lastModifiedBy>韵涵 冯</cp:lastModifiedBy>
  <cp:revision>107</cp:revision>
  <dcterms:created xsi:type="dcterms:W3CDTF">2023-07-25T11:59:35Z</dcterms:created>
  <dcterms:modified xsi:type="dcterms:W3CDTF">2023-07-25T15:48:45Z</dcterms:modified>
</cp:coreProperties>
</file>