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299" r:id="rId3"/>
    <p:sldId id="300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10" r:id="rId12"/>
    <p:sldId id="309" r:id="rId13"/>
    <p:sldId id="311" r:id="rId14"/>
    <p:sldId id="312" r:id="rId15"/>
    <p:sldId id="313" r:id="rId16"/>
    <p:sldId id="315" r:id="rId17"/>
    <p:sldId id="314" r:id="rId18"/>
    <p:sldId id="316" r:id="rId19"/>
    <p:sldId id="317" r:id="rId20"/>
    <p:sldId id="318" r:id="rId21"/>
    <p:sldId id="319" r:id="rId22"/>
    <p:sldId id="320" r:id="rId23"/>
    <p:sldId id="322" r:id="rId24"/>
    <p:sldId id="321" r:id="rId25"/>
    <p:sldId id="323" r:id="rId26"/>
    <p:sldId id="325" r:id="rId27"/>
    <p:sldId id="326" r:id="rId28"/>
    <p:sldId id="257" r:id="rId29"/>
    <p:sldId id="258" r:id="rId30"/>
    <p:sldId id="327" r:id="rId31"/>
    <p:sldId id="328" r:id="rId32"/>
    <p:sldId id="329" r:id="rId33"/>
    <p:sldId id="264" r:id="rId34"/>
    <p:sldId id="265" r:id="rId35"/>
    <p:sldId id="259" r:id="rId36"/>
    <p:sldId id="331" r:id="rId37"/>
    <p:sldId id="260" r:id="rId38"/>
    <p:sldId id="261" r:id="rId39"/>
    <p:sldId id="332" r:id="rId40"/>
    <p:sldId id="333" r:id="rId41"/>
    <p:sldId id="334" r:id="rId42"/>
    <p:sldId id="266" r:id="rId43"/>
    <p:sldId id="267" r:id="rId44"/>
    <p:sldId id="268" r:id="rId45"/>
    <p:sldId id="269" r:id="rId46"/>
    <p:sldId id="270" r:id="rId47"/>
    <p:sldId id="271" r:id="rId48"/>
    <p:sldId id="272" r:id="rId49"/>
    <p:sldId id="273" r:id="rId50"/>
    <p:sldId id="274" r:id="rId51"/>
    <p:sldId id="275" r:id="rId52"/>
    <p:sldId id="276" r:id="rId53"/>
    <p:sldId id="283" r:id="rId54"/>
    <p:sldId id="284" r:id="rId55"/>
    <p:sldId id="280" r:id="rId56"/>
    <p:sldId id="282" r:id="rId57"/>
    <p:sldId id="285" r:id="rId58"/>
    <p:sldId id="286" r:id="rId59"/>
    <p:sldId id="287" r:id="rId60"/>
    <p:sldId id="288" r:id="rId61"/>
    <p:sldId id="290" r:id="rId62"/>
    <p:sldId id="298" r:id="rId63"/>
    <p:sldId id="291" r:id="rId64"/>
    <p:sldId id="292" r:id="rId65"/>
    <p:sldId id="294" r:id="rId66"/>
    <p:sldId id="293" r:id="rId67"/>
    <p:sldId id="295" r:id="rId68"/>
    <p:sldId id="296" r:id="rId69"/>
    <p:sldId id="297" r:id="rId70"/>
    <p:sldId id="335" r:id="rId71"/>
    <p:sldId id="337" r:id="rId7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>
      <p:cViewPr varScale="1">
        <p:scale>
          <a:sx n="81" d="100"/>
          <a:sy n="81" d="100"/>
        </p:scale>
        <p:origin x="1522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A7486-6087-4CD5-7DC0-82CE5443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7BD3B-5D5F-4FB3-9E24-63849DA99495}" type="datetimeFigureOut">
              <a:rPr lang="zh-CN" altLang="en-US"/>
              <a:pPr>
                <a:defRPr/>
              </a:pPr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CE3EE-8855-B71E-0E97-EE49ACB6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C516B-BA7F-63ED-9758-B50CD36E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6A50C-B435-4189-917A-978F7FFF2DD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3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025325-8C32-6A42-CD75-822C9FA5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9157B-E24B-4401-BA16-6EB185463221}" type="datetimeFigureOut">
              <a:rPr lang="zh-CN" altLang="en-US"/>
              <a:pPr>
                <a:defRPr/>
              </a:pPr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5C3C6-FBE8-FA09-9F11-75F77082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6052B-7FC3-655A-DFD7-03C8DB5C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C9795-D517-4B74-8E11-1F62ADC376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1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1D8BD-4230-974D-ECE3-62F37666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F432E-E622-446A-9FFA-1B55D5637812}" type="datetimeFigureOut">
              <a:rPr lang="zh-CN" altLang="en-US"/>
              <a:pPr>
                <a:defRPr/>
              </a:pPr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C9B37-66F7-AE81-D403-D3BE26E0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294F9-50FB-0B02-60E7-BCAFF2A6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31D070-ECC3-4EBE-9806-FB3E8B1F38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0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93CC5-57BF-93EB-D15C-0A62B28D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D5869-5961-4A6F-926C-EBB63B426069}" type="datetimeFigureOut">
              <a:rPr lang="zh-CN" altLang="en-US"/>
              <a:pPr>
                <a:defRPr/>
              </a:pPr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25D36-4B1C-8BE5-D9CD-FE6A72C1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38206-B3C7-68CC-F6F7-9DCD5444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C97F0-4393-43DB-B4E0-D4E80CC238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03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58FA3-82AF-BCE0-6764-FA3245CC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5E3BA-A189-4E8D-B10E-E004E30E5FE5}" type="datetimeFigureOut">
              <a:rPr lang="zh-CN" altLang="en-US"/>
              <a:pPr>
                <a:defRPr/>
              </a:pPr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341E7-7A3D-E1A3-73DE-E9DAA02B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FE1B7-98B0-3190-95DB-BA47F334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33907-5FB4-4431-857E-0DF028DEBC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38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FFB15CA-28DC-9ECC-ABDE-C0A9262F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BA96A-DF39-4F30-9F6F-FDAD4C4C08F6}" type="datetimeFigureOut">
              <a:rPr lang="zh-CN" altLang="en-US"/>
              <a:pPr>
                <a:defRPr/>
              </a:pPr>
              <a:t>2023/8/9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9801F6D-A1EC-4E64-FCA3-97A9190C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FC016AA-4F01-96A6-4F77-1F57622C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C5D22-1650-42D1-8467-831BE471B0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7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6D83CE1-E2B0-DFFC-DAFD-71CC0CF1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C745D-5633-45A1-BB85-D826149873F4}" type="datetimeFigureOut">
              <a:rPr lang="zh-CN" altLang="en-US"/>
              <a:pPr>
                <a:defRPr/>
              </a:pPr>
              <a:t>2023/8/9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2B4C2F3-4948-1610-AFCF-29904A3C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9BF679A-D292-F8CC-DF81-8466ADEC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3ED55-59BD-4C8D-AD63-E88609E98A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6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8B863F7-562F-DA7D-CFC7-66A7BFF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320FC-1A6C-46AE-B539-F289054848AA}" type="datetimeFigureOut">
              <a:rPr lang="zh-CN" altLang="en-US"/>
              <a:pPr>
                <a:defRPr/>
              </a:pPr>
              <a:t>2023/8/9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11369EC-E0DD-18BF-8E2D-91A190C0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16F05CB-5D77-272D-81BF-A077A046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EA936-D920-4254-BBEC-F7C46D9201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00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8E72CC4A-D8C4-8A6C-41A9-29EA8946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0383E-A82E-4048-954A-245AABFE9818}" type="datetimeFigureOut">
              <a:rPr lang="zh-CN" altLang="en-US"/>
              <a:pPr>
                <a:defRPr/>
              </a:pPr>
              <a:t>2023/8/9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75B27BA-C87B-0009-4B9E-75CFC42E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2243941-C1BB-D104-C9D7-70ACA41C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74286-00DA-49B7-AA44-7E9CAFD004E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9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868DE54-BF92-9244-1978-907192C5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3BFCC-1901-4445-B88D-904236C67C4E}" type="datetimeFigureOut">
              <a:rPr lang="zh-CN" altLang="en-US"/>
              <a:pPr>
                <a:defRPr/>
              </a:pPr>
              <a:t>2023/8/9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8AD03D-9D38-CF87-1E52-377393FD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BA76AE1-96F8-E599-EF07-4F04D858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1CB05-0C33-4509-8743-E513F7CA68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8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5EC5F5F-B863-435E-CF23-09FA6E1F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D9E0D-A379-47B7-859F-2A1EE339490A}" type="datetimeFigureOut">
              <a:rPr lang="zh-CN" altLang="en-US"/>
              <a:pPr>
                <a:defRPr/>
              </a:pPr>
              <a:t>2023/8/9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DA4DDD8-19F6-6773-46F6-0FD8D1B5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AA6BA25-DC4D-F9C2-95FB-4C741F1E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3C0E7-42CD-46C5-A8B5-6D6974C24C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4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ABE8096D-A4E5-945C-25AA-40266BCB289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97055594-6056-7E14-6256-D4423C6655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D85F6-8D03-D016-91B3-2C93CDFAA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F15281-B3BE-496B-B55D-7805C079B3AE}" type="datetimeFigureOut">
              <a:rPr lang="zh-CN" altLang="en-US"/>
              <a:pPr>
                <a:defRPr/>
              </a:pPr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AF3EC-ADB1-E213-B40A-511C7CCD2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CDF5F-A459-389B-4603-A58EB2151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89CBE41-7D21-4706-8FFA-D9494E832EB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jpeg"/><Relationship Id="rId7" Type="http://schemas.openxmlformats.org/officeDocument/2006/relationships/image" Target="../media/image19.sv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5.sv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31.sv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31.sv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hyperlink" Target="https://www.luogu.com.cn/blog/van/solution-p4770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BBE002-1206-7D11-1542-5DD3D72F6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3265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6057DCA-EAC7-0529-08DE-8E202C7BC92D}"/>
              </a:ext>
            </a:extLst>
          </p:cNvPr>
          <p:cNvSpPr/>
          <p:nvPr/>
        </p:nvSpPr>
        <p:spPr>
          <a:xfrm>
            <a:off x="1475656" y="2276872"/>
            <a:ext cx="521649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SA&amp;SAM</a:t>
            </a:r>
            <a:endParaRPr lang="zh-CN" altLang="en-US" sz="9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D656DD-7ED2-CE9F-BA23-CB16ED0ED4E8}"/>
              </a:ext>
            </a:extLst>
          </p:cNvPr>
          <p:cNvSpPr/>
          <p:nvPr/>
        </p:nvSpPr>
        <p:spPr>
          <a:xfrm>
            <a:off x="6264633" y="5445224"/>
            <a:ext cx="18357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BITZRZ</a:t>
            </a:r>
            <a:endParaRPr lang="zh-CN" alt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61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6D0B3451-FE6C-B188-E16B-0310DC6F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3400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B06A4-AA24-556A-DEB4-3B56AF1C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04664"/>
            <a:ext cx="8208912" cy="646331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后缀树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5DDEBBC2-DD04-D540-9690-D2B563830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189342"/>
            <a:ext cx="3720098" cy="52322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红粗线表示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parent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7DFFA03D-C158-DA0E-F29E-9A30BB0DB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923931"/>
            <a:ext cx="9144000" cy="301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1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6D0B3451-FE6C-B188-E16B-0310DC6F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3400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B06A4-AA24-556A-DEB4-3B56AF1C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04664"/>
            <a:ext cx="8208912" cy="646331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后缀树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5DDEBBC2-DD04-D540-9690-D2B563830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189342"/>
            <a:ext cx="3720098" cy="52322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单独将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parent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树抽离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1B565CF0-B834-8965-596F-552AFD420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941" y="1850909"/>
            <a:ext cx="5664691" cy="4674435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28107015-845A-2816-0104-89847B6A9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595" y="254094"/>
            <a:ext cx="3720098" cy="3170099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一个状态删去若干首字符仍在同个节点或在祖先节点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祖先节点接受的字符串都是子孙节点的后缀 </a:t>
            </a:r>
            <a:endParaRPr lang="en-US" altLang="zh-CN" sz="2000" dirty="0">
              <a:solidFill>
                <a:srgbClr val="FF000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最重要性质 做题的思路以及后缀自动机的构造原理皆出于此</a:t>
            </a:r>
            <a:endParaRPr lang="en-US" altLang="zh-CN" sz="2000" dirty="0">
              <a:solidFill>
                <a:srgbClr val="FF000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最长公共后缀所在节点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对应节点的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lca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97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6D0B3451-FE6C-B188-E16B-0310DC6F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3400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B06A4-AA24-556A-DEB4-3B56AF1C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04664"/>
            <a:ext cx="4752528" cy="646331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后缀自动机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75B5A463-9708-F45C-DE15-E7B51DC9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186851"/>
            <a:ext cx="7920880" cy="2246769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由于子串是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O(n^2)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 不可能将所有能接受的子串都存在节点中 于是简化节点信息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存储节点所能接受的最长子串的长度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记作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[p]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nxt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[p][c]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的字符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出边 走转移边代表在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接受的字符串后加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fa[p]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parent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树父亲节点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根据需要记录的其他节点信息 如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集合大小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之后介绍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能统计子串出现次数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76DF654C-B8D2-5B9F-A8AD-5EEC06055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587877"/>
            <a:ext cx="7920880" cy="255454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parent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树上祖先至子孙一条链递增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一个节点接受的子串长度范围是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[fa[p]]+1,len[p]] (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parent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树性质显然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/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接受的本质不同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与位置无关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子串个数是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[p]-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[fa[p]]</a:t>
            </a:r>
          </a:p>
          <a:p>
            <a:pPr eaLnBrk="1" hangingPunct="1"/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所以一个字符串的所有本质不同个数子串个数是所有节点的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[p]-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[fa[p]]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之和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洛谷模板题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/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两个子串的最长公共后缀长度是所在节点的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87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6D0B3451-FE6C-B188-E16B-0310DC6F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3400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B06A4-AA24-556A-DEB4-3B56AF1C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04664"/>
            <a:ext cx="4752528" cy="646331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后缀自动机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75B5A463-9708-F45C-DE15-E7B51DC9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186851"/>
            <a:ext cx="7920880" cy="3170099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构造过程：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初始状态：一个只接受空串的起点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(parent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树的根节点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建成根 为了方便一般令其为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号节点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类节点：能接受前缀的节点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nq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类节点：由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节点拆点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后面介绍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而来 不超过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所以后缀自动机的节点个数是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构造是拓展法构造 将原字符串一个个字符地加入后缀自动机 根据当前局面加入新字符扩展出新的局面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辅助记号：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代表上一个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类节点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加入字符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时接受前缀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的节点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初始为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号节点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88344796-9639-61BD-A84A-437C324FD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514790"/>
            <a:ext cx="7920880" cy="1323439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拓展法构造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extend(const char c)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//, const int &amp;id)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有时候需要记录跟位置有关的信息 一般的板子不用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表示在原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基础上末尾插入一个字符 在构造一个字符串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的时候按顺序加入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extend(s[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后的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便是前缀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的后缀自动机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038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6D0B3451-FE6C-B188-E16B-0310DC6F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3400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B06A4-AA24-556A-DEB4-3B56AF1C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04664"/>
            <a:ext cx="4752528" cy="646331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75B5A463-9708-F45C-DE15-E7B51DC9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96752"/>
            <a:ext cx="8640960" cy="4093428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号节点代表空串 随后在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extend(s[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时前夕代表前缀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的节点所在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考虑加入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 增加的子串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显然是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s[1,i] s[2,i] s[3,i] … s[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i,i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s[1,i-1]c s[2,i-1]c s[3,i-1]c … [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空串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]c</a:t>
            </a: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即前缀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的所有后缀末尾加上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首先我们新建一个节点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来接受前缀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parent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树的定义 这个操作就是对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的所有祖先连一条到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的字符为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的出边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直到有祖先已经存在字符为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的出边为止（或是已经跳到了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号节点）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考虑为什么停止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首先考虑跳祖先已经跳到了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号节点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成功后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相当于对空串添加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由于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号节点已经没有父亲节点 故终止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此时我们的新建节点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能够表示前缀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的所有后缀 也就是以位置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结尾的所有子串 比如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这个点就代表了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cd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fa[np]=1</a:t>
            </a:r>
          </a:p>
        </p:txBody>
      </p:sp>
    </p:spTree>
    <p:extLst>
      <p:ext uri="{BB962C8B-B14F-4D97-AF65-F5344CB8AC3E}">
        <p14:creationId xmlns:p14="http://schemas.microsoft.com/office/powerpoint/2010/main" val="2703056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6D0B3451-FE6C-B188-E16B-0310DC6F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3400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B06A4-AA24-556A-DEB4-3B56AF1C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04664"/>
            <a:ext cx="4752528" cy="646331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75B5A463-9708-F45C-DE15-E7B51DC9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96752"/>
            <a:ext cx="8640960" cy="2246769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为了方便我们设一个标记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一开始设为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跳祖先时就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p=fa[p]</a:t>
            </a: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nxt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[p][c]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存在时停止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根据后缀自动机节点的规则 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一个节点的一个字符最多对应一条转移边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所以我们不能再对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新加一条边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因为当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nxt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[p][c]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存在时 说明原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中已经接受了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nxt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[p][c]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表示的串 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后缀自动机的每个节点表示了本质不同的子串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所以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不能再表示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nxt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[p][c]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能够表示的串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怎么办 考虑拆点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93D11F06-8923-626B-460A-B507516D8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501008"/>
            <a:ext cx="8640960" cy="1323439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nxt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[p][c]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接受了所有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接受的子串后加上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的子串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[q]==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[p]+1 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并多了一个字符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c)</a:t>
            </a: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此时我们直接将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fa[np]=q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 因为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接受的最长子串就是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的最长子串后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+c</a:t>
            </a: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所以可以直接串起来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情形如图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C6D09C7C-4E74-ABE6-E49A-A8C152700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903" y="5040012"/>
            <a:ext cx="4758161" cy="1571402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73B8F286-4A36-D588-266E-23E247BCC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434" y="5152939"/>
            <a:ext cx="3384376" cy="1323439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example:aba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基础上添加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由于子串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已经存在 并且该节点能直接串上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0C0B79-84B5-0F52-733F-00411ED09352}"/>
              </a:ext>
            </a:extLst>
          </p:cNvPr>
          <p:cNvSpPr txBox="1"/>
          <p:nvPr/>
        </p:nvSpPr>
        <p:spPr>
          <a:xfrm>
            <a:off x="539552" y="540409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0DDFDF-9869-3425-B36E-6A4EEA315B4C}"/>
              </a:ext>
            </a:extLst>
          </p:cNvPr>
          <p:cNvSpPr txBox="1"/>
          <p:nvPr/>
        </p:nvSpPr>
        <p:spPr>
          <a:xfrm>
            <a:off x="1355974" y="506900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FE4478-65CE-6AF4-2B42-DA3820E5130D}"/>
              </a:ext>
            </a:extLst>
          </p:cNvPr>
          <p:cNvSpPr txBox="1"/>
          <p:nvPr/>
        </p:nvSpPr>
        <p:spPr>
          <a:xfrm>
            <a:off x="4139952" y="506900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576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6D0B3451-FE6C-B188-E16B-0310DC6F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29208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B06A4-AA24-556A-DEB4-3B56AF1C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48680"/>
            <a:ext cx="4752528" cy="646331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4">
                <a:extLst>
                  <a:ext uri="{FF2B5EF4-FFF2-40B4-BE49-F238E27FC236}">
                    <a16:creationId xmlns:a16="http://schemas.microsoft.com/office/drawing/2014/main" id="{93D11F06-8923-626B-460A-B507516D82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528" y="1412776"/>
                <a:ext cx="8640960" cy="4401205"/>
              </a:xfrm>
              <a:prstGeom prst="rect">
                <a:avLst/>
              </a:prstGeom>
              <a:solidFill>
                <a:schemeClr val="bg1">
                  <a:alpha val="72940"/>
                </a:scheme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len[q]&gt;</a:t>
                </a:r>
                <a:r>
                  <a:rPr lang="en-US" altLang="zh-CN" sz="2000" dirty="0" err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len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[p]+1</a:t>
                </a:r>
              </a:p>
              <a:p>
                <a:pPr eaLnBrk="1" hangingPunct="1"/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此时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除了能接受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接受的所有子串外 还能接受一些别的一些以这些子串为后缀的子串 为了维持</a:t>
                </a:r>
                <a:r>
                  <a:rPr lang="en-US" altLang="zh-CN" sz="2000" dirty="0" err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sam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的性质和成功构造 我们将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拆分成上下两部分</a:t>
                </a:r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新建一个节点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nq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代表上部分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正在考虑的新增的子串部分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取下部分</a:t>
                </a:r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:r>
                  <a:rPr lang="en-US" altLang="zh-CN" sz="2000" dirty="0" err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len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[nq]=</a:t>
                </a:r>
                <a:r>
                  <a:rPr lang="en-US" altLang="zh-CN" sz="2000" dirty="0" err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len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[p]+1</a:t>
                </a:r>
              </a:p>
              <a:p>
                <a:pPr eaLnBrk="1" hangingPunct="1"/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由于是由同个节点而来 所以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nq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应当享有原本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的所有转移边以及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fa</a:t>
                </a:r>
              </a:p>
              <a:p>
                <a:pPr eaLnBrk="1" hangingPunct="1"/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所以我们将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的出边集合复制给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nq fa[nq]=fa[q]</a:t>
                </a:r>
              </a:p>
              <a:p>
                <a:pPr eaLnBrk="1" hangingPunct="1"/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而后将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接到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nq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 即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fa[q]=nq</a:t>
                </a:r>
              </a:p>
              <a:p>
                <a:pPr eaLnBrk="1" hangingPunct="1"/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应当像上一种情形时将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fa[np]=nq </a:t>
                </a:r>
              </a:p>
              <a:p>
                <a:pPr eaLnBrk="1" hangingPunct="1"/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考虑拆点后带来的转移边变动 考虑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nq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接受的子串的源头</a:t>
                </a:r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往上一段连续能通过字符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出边转移到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q(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的祖先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也可能没有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eaLnBrk="1" hangingPunct="1"/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𝑓𝑜𝑟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𝑛𝑥𝑡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==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𝑞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𝑛𝑥𝑡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𝑛𝑞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;</m:t>
                    </m:r>
                  </m:oMath>
                </a14:m>
                <a:r>
                  <a:rPr lang="en-US" altLang="zh-CN" sz="2000" b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进行替换</a:t>
                </a:r>
                <a:endParaRPr lang="en-US" altLang="zh-CN" sz="20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endParaRPr lang="en-US" altLang="zh-CN" sz="20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这样我们完整的一次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extend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就做完了</a:t>
                </a:r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TextBox 4">
                <a:extLst>
                  <a:ext uri="{FF2B5EF4-FFF2-40B4-BE49-F238E27FC236}">
                    <a16:creationId xmlns:a16="http://schemas.microsoft.com/office/drawing/2014/main" id="{93D11F06-8923-626B-460A-B507516D8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412776"/>
                <a:ext cx="8640960" cy="4401205"/>
              </a:xfrm>
              <a:prstGeom prst="rect">
                <a:avLst/>
              </a:prstGeom>
              <a:blipFill>
                <a:blip r:embed="rId4"/>
                <a:stretch>
                  <a:fillRect l="-705" t="-831" b="-152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875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6D0B3451-FE6C-B188-E16B-0310DC6F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29208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B06A4-AA24-556A-DEB4-3B56AF1C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88640"/>
            <a:ext cx="4752528" cy="646331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2724FF19-2010-9403-D50E-AD3EAAD02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980728"/>
            <a:ext cx="7128792" cy="40011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 EXAMPLE: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回顾一下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”114514”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的构造过程：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CD44AECE-DF7C-DD3D-8E48-A1E0309A7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672" y="1526595"/>
            <a:ext cx="1152128" cy="1152128"/>
          </a:xfrm>
          <a:prstGeom prst="rect">
            <a:avLst/>
          </a:prstGeom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3A4A0FAC-3489-C2F5-3CE3-522EC3BF1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1576154"/>
            <a:ext cx="1296144" cy="40011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</a:t>
            </a: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45DAE9FD-D6EF-083D-D40D-7E313208DD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538" y="2874039"/>
            <a:ext cx="2255569" cy="1059017"/>
          </a:xfrm>
          <a:prstGeom prst="rect">
            <a:avLst/>
          </a:prstGeom>
        </p:spPr>
      </p:pic>
      <p:sp>
        <p:nvSpPr>
          <p:cNvPr id="19" name="TextBox 4">
            <a:extLst>
              <a:ext uri="{FF2B5EF4-FFF2-40B4-BE49-F238E27FC236}">
                <a16:creationId xmlns:a16="http://schemas.microsoft.com/office/drawing/2014/main" id="{B45367D7-6FF4-60ED-77A7-5510020D2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832" y="2874039"/>
            <a:ext cx="936104" cy="40011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“1”</a:t>
            </a:r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B4A090C2-B30C-C562-D69B-3BA94483BA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0797" y="4102963"/>
            <a:ext cx="3804470" cy="1323294"/>
          </a:xfrm>
          <a:prstGeom prst="rect">
            <a:avLst/>
          </a:prstGeom>
        </p:spPr>
      </p:pic>
      <p:sp>
        <p:nvSpPr>
          <p:cNvPr id="22" name="TextBox 4">
            <a:extLst>
              <a:ext uri="{FF2B5EF4-FFF2-40B4-BE49-F238E27FC236}">
                <a16:creationId xmlns:a16="http://schemas.microsoft.com/office/drawing/2014/main" id="{5BFE3447-FC30-D413-C6D9-5C0951F82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092400"/>
            <a:ext cx="936104" cy="40011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“11”</a:t>
            </a: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838AA2D7-3E76-A14D-8A90-F985DD572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056" y="4564555"/>
            <a:ext cx="2603220" cy="1015663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点已经存在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 且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[2]==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[1]+1</a:t>
            </a: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fa[3]=fa[2]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74D1190-734B-6E80-3710-9D8A017787C7}"/>
              </a:ext>
            </a:extLst>
          </p:cNvPr>
          <p:cNvSpPr txBox="1"/>
          <p:nvPr/>
        </p:nvSpPr>
        <p:spPr>
          <a:xfrm>
            <a:off x="419228" y="15264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F915200-21FC-0C26-B5D3-F96F43D3075D}"/>
              </a:ext>
            </a:extLst>
          </p:cNvPr>
          <p:cNvSpPr txBox="1"/>
          <p:nvPr/>
        </p:nvSpPr>
        <p:spPr>
          <a:xfrm>
            <a:off x="455416" y="29048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21DDE5A-2D0A-444C-24E3-38C85EB0DB70}"/>
              </a:ext>
            </a:extLst>
          </p:cNvPr>
          <p:cNvSpPr txBox="1"/>
          <p:nvPr/>
        </p:nvSpPr>
        <p:spPr>
          <a:xfrm>
            <a:off x="2541796" y="29048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EC4589D-1C79-58A5-5894-B80C68DCE7AB}"/>
              </a:ext>
            </a:extLst>
          </p:cNvPr>
          <p:cNvSpPr txBox="1"/>
          <p:nvPr/>
        </p:nvSpPr>
        <p:spPr>
          <a:xfrm>
            <a:off x="922728" y="429245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907153B-2ACD-000C-9AA3-C2926FB23AE4}"/>
              </a:ext>
            </a:extLst>
          </p:cNvPr>
          <p:cNvSpPr txBox="1"/>
          <p:nvPr/>
        </p:nvSpPr>
        <p:spPr>
          <a:xfrm>
            <a:off x="2466837" y="41719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A7CBEF8-CEC5-F259-8298-1A89E5CC64E5}"/>
              </a:ext>
            </a:extLst>
          </p:cNvPr>
          <p:cNvSpPr txBox="1"/>
          <p:nvPr/>
        </p:nvSpPr>
        <p:spPr>
          <a:xfrm>
            <a:off x="3941231" y="47646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264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6D0B3451-FE6C-B188-E16B-0310DC6F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29208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B06A4-AA24-556A-DEB4-3B56AF1C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88640"/>
            <a:ext cx="4752528" cy="646331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E19153D5-809D-920A-D7C9-03BEA7B8E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415" y="955797"/>
            <a:ext cx="4772664" cy="2117601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8CE46C13-A4A1-27B4-13AE-AB8E44C24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1070700"/>
            <a:ext cx="1368152" cy="40011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“114”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97269419-CAB3-0159-B794-FBF00B219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060" y="3194224"/>
            <a:ext cx="6124575" cy="3505200"/>
          </a:xfrm>
          <a:prstGeom prst="rect">
            <a:avLst/>
          </a:prstGeom>
        </p:spPr>
      </p:pic>
      <p:sp>
        <p:nvSpPr>
          <p:cNvPr id="11" name="TextBox 4">
            <a:extLst>
              <a:ext uri="{FF2B5EF4-FFF2-40B4-BE49-F238E27FC236}">
                <a16:creationId xmlns:a16="http://schemas.microsoft.com/office/drawing/2014/main" id="{97FAEDC9-6C73-B98A-6385-F3659AEDF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605" y="3228945"/>
            <a:ext cx="1368152" cy="40011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“1145”</a:t>
            </a:r>
          </a:p>
        </p:txBody>
      </p:sp>
    </p:spTree>
    <p:extLst>
      <p:ext uri="{BB962C8B-B14F-4D97-AF65-F5344CB8AC3E}">
        <p14:creationId xmlns:p14="http://schemas.microsoft.com/office/powerpoint/2010/main" val="1754803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6D0B3451-FE6C-B188-E16B-0310DC6F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29208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B06A4-AA24-556A-DEB4-3B56AF1C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202" y="34405"/>
            <a:ext cx="4752528" cy="646331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8CE46C13-A4A1-27B4-13AE-AB8E44C24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030226"/>
            <a:ext cx="1368152" cy="40011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“11451”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97FAEDC9-6C73-B98A-6385-F3659AEDF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33" y="5013176"/>
            <a:ext cx="3384376" cy="40011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接下来考虑插入最后的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’4’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40CB2AC3-C702-EE9C-799D-1B4DAE1D6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512" y="912381"/>
            <a:ext cx="880663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4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43090CA7-2E95-625E-7F73-517716ED58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3400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4A5F4DAD-2D59-954B-F07D-8CE88980D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692696"/>
            <a:ext cx="5257279" cy="2616101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</a:p>
          <a:p>
            <a:pPr eaLnBrk="1" hangingPunct="1"/>
            <a:r>
              <a:rPr lang="en-US" altLang="zh-CN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Suffix Array</a:t>
            </a:r>
          </a:p>
          <a:p>
            <a:pPr eaLnBrk="1" hangingPunct="1"/>
            <a:r>
              <a:rPr lang="zh-CN" altLang="en-US" sz="5400" dirty="0">
                <a:solidFill>
                  <a:srgbClr val="FF0000"/>
                </a:solidFill>
                <a:latin typeface="宋体" panose="02010600030101010101" pitchFamily="2" charset="-122"/>
              </a:rPr>
              <a:t>后缀数组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32239-2B8F-2324-69E1-6A2DB2056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856980"/>
            <a:ext cx="5616624" cy="2308324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…n]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简记作后缀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Suf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后缀排序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rank(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rnk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的所有后缀按字典序排序后后缀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的排名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后缀数组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：后缀排名为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的后缀位置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rnk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]]=I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rnk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]]=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993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6D0B3451-FE6C-B188-E16B-0310DC6F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29208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60975417-CF1E-D1DE-DE95-0EE2C78CA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202" y="3639364"/>
            <a:ext cx="7596336" cy="3073584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9BBCEF10-7924-5DD5-EBFF-388939BF2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202" y="764704"/>
            <a:ext cx="7906246" cy="2825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B06A4-AA24-556A-DEB4-3B56AF1C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202" y="34405"/>
            <a:ext cx="4752528" cy="646331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93856A-63FB-AD44-8F1E-D957959B68B5}"/>
              </a:ext>
            </a:extLst>
          </p:cNvPr>
          <p:cNvSpPr txBox="1"/>
          <p:nvPr/>
        </p:nvSpPr>
        <p:spPr>
          <a:xfrm>
            <a:off x="223204" y="206779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D84716-048D-2A19-2EAC-F848B3067384}"/>
              </a:ext>
            </a:extLst>
          </p:cNvPr>
          <p:cNvSpPr txBox="1"/>
          <p:nvPr/>
        </p:nvSpPr>
        <p:spPr>
          <a:xfrm>
            <a:off x="922612" y="12117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689E4B-2FDE-39DE-39CA-E1BED275D6A5}"/>
              </a:ext>
            </a:extLst>
          </p:cNvPr>
          <p:cNvSpPr txBox="1"/>
          <p:nvPr/>
        </p:nvSpPr>
        <p:spPr>
          <a:xfrm>
            <a:off x="2147422" y="92808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87809D-B961-3228-522F-5728344428DE}"/>
              </a:ext>
            </a:extLst>
          </p:cNvPr>
          <p:cNvSpPr txBox="1"/>
          <p:nvPr/>
        </p:nvSpPr>
        <p:spPr>
          <a:xfrm>
            <a:off x="3370396" y="182656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4B4468-1DCF-F6A5-D182-E3DE3EB994AA}"/>
              </a:ext>
            </a:extLst>
          </p:cNvPr>
          <p:cNvSpPr txBox="1"/>
          <p:nvPr/>
        </p:nvSpPr>
        <p:spPr>
          <a:xfrm>
            <a:off x="4618665" y="2059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06968-4DBF-2543-9B6C-F606B7C0E3ED}"/>
              </a:ext>
            </a:extLst>
          </p:cNvPr>
          <p:cNvSpPr txBox="1"/>
          <p:nvPr/>
        </p:nvSpPr>
        <p:spPr>
          <a:xfrm>
            <a:off x="6228184" y="10306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E7F5A-87EB-50FC-66C2-88C663DEC6F2}"/>
              </a:ext>
            </a:extLst>
          </p:cNvPr>
          <p:cNvSpPr txBox="1"/>
          <p:nvPr/>
        </p:nvSpPr>
        <p:spPr>
          <a:xfrm>
            <a:off x="7732782" y="96303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856EB8-1628-ECE8-F998-60C9671076CD}"/>
              </a:ext>
            </a:extLst>
          </p:cNvPr>
          <p:cNvSpPr txBox="1"/>
          <p:nvPr/>
        </p:nvSpPr>
        <p:spPr>
          <a:xfrm>
            <a:off x="1063012" y="44005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D35779B6-0C5E-2B0D-E9A7-CDC7F3E2F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032" y="1942776"/>
            <a:ext cx="3300058" cy="1938992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在跳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的过程中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号节点已经有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的边了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[4]=3</a:t>
            </a:r>
          </a:p>
          <a:p>
            <a:pPr eaLnBrk="1" hangingPunct="1"/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[2]=1</a:t>
            </a: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需要拆点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沿着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”14”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0F6F20D-4885-6E72-F332-146128243540}"/>
              </a:ext>
            </a:extLst>
          </p:cNvPr>
          <p:cNvSpPr txBox="1"/>
          <p:nvPr/>
        </p:nvSpPr>
        <p:spPr>
          <a:xfrm>
            <a:off x="1685323" y="509445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2(p)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FDB5747-20A6-1B14-D60D-AA5C79D8A281}"/>
              </a:ext>
            </a:extLst>
          </p:cNvPr>
          <p:cNvSpPr txBox="1"/>
          <p:nvPr/>
        </p:nvSpPr>
        <p:spPr>
          <a:xfrm>
            <a:off x="2718379" y="590863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75B575D-E835-2F8E-7AD4-5333C6E617ED}"/>
              </a:ext>
            </a:extLst>
          </p:cNvPr>
          <p:cNvSpPr txBox="1"/>
          <p:nvPr/>
        </p:nvSpPr>
        <p:spPr>
          <a:xfrm>
            <a:off x="3599488" y="51043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 (q)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6F14949-AAD8-8157-8BB2-D11690BCF26A}"/>
              </a:ext>
            </a:extLst>
          </p:cNvPr>
          <p:cNvSpPr txBox="1"/>
          <p:nvPr/>
        </p:nvSpPr>
        <p:spPr>
          <a:xfrm>
            <a:off x="315137" y="379709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 (nq)</a:t>
            </a:r>
            <a:endParaRPr lang="zh-CN" altLang="en-US" dirty="0"/>
          </a:p>
        </p:txBody>
      </p:sp>
      <p:sp>
        <p:nvSpPr>
          <p:cNvPr id="28" name="TextBox 4">
            <a:extLst>
              <a:ext uri="{FF2B5EF4-FFF2-40B4-BE49-F238E27FC236}">
                <a16:creationId xmlns:a16="http://schemas.microsoft.com/office/drawing/2014/main" id="{AE7BC525-1FF9-1987-CB54-EB3BBFC67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423" y="3981759"/>
            <a:ext cx="3488192" cy="1631216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图示是分割后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nq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的出边的情形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此时由于转移边还未更新完全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所以从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号点出发的路径与到达节点所应当接受的子串不同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69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6D0B3451-FE6C-B188-E16B-0310DC6F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29208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60975417-CF1E-D1DE-DE95-0EE2C78CA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202" y="3639364"/>
            <a:ext cx="7596336" cy="3073584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9BBCEF10-7924-5DD5-EBFF-388939BF2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202" y="764704"/>
            <a:ext cx="7906246" cy="2825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B06A4-AA24-556A-DEB4-3B56AF1C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202" y="34405"/>
            <a:ext cx="4752528" cy="646331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93856A-63FB-AD44-8F1E-D957959B68B5}"/>
              </a:ext>
            </a:extLst>
          </p:cNvPr>
          <p:cNvSpPr txBox="1"/>
          <p:nvPr/>
        </p:nvSpPr>
        <p:spPr>
          <a:xfrm>
            <a:off x="223204" y="206779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D84716-048D-2A19-2EAC-F848B3067384}"/>
              </a:ext>
            </a:extLst>
          </p:cNvPr>
          <p:cNvSpPr txBox="1"/>
          <p:nvPr/>
        </p:nvSpPr>
        <p:spPr>
          <a:xfrm>
            <a:off x="922612" y="12117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689E4B-2FDE-39DE-39CA-E1BED275D6A5}"/>
              </a:ext>
            </a:extLst>
          </p:cNvPr>
          <p:cNvSpPr txBox="1"/>
          <p:nvPr/>
        </p:nvSpPr>
        <p:spPr>
          <a:xfrm>
            <a:off x="2147422" y="92808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87809D-B961-3228-522F-5728344428DE}"/>
              </a:ext>
            </a:extLst>
          </p:cNvPr>
          <p:cNvSpPr txBox="1"/>
          <p:nvPr/>
        </p:nvSpPr>
        <p:spPr>
          <a:xfrm>
            <a:off x="3370396" y="182656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4B4468-1DCF-F6A5-D182-E3DE3EB994AA}"/>
              </a:ext>
            </a:extLst>
          </p:cNvPr>
          <p:cNvSpPr txBox="1"/>
          <p:nvPr/>
        </p:nvSpPr>
        <p:spPr>
          <a:xfrm>
            <a:off x="4618665" y="2059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F06968-4DBF-2543-9B6C-F606B7C0E3ED}"/>
              </a:ext>
            </a:extLst>
          </p:cNvPr>
          <p:cNvSpPr txBox="1"/>
          <p:nvPr/>
        </p:nvSpPr>
        <p:spPr>
          <a:xfrm>
            <a:off x="6228184" y="10306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E7F5A-87EB-50FC-66C2-88C663DEC6F2}"/>
              </a:ext>
            </a:extLst>
          </p:cNvPr>
          <p:cNvSpPr txBox="1"/>
          <p:nvPr/>
        </p:nvSpPr>
        <p:spPr>
          <a:xfrm>
            <a:off x="7732782" y="96303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856EB8-1628-ECE8-F998-60C9671076CD}"/>
              </a:ext>
            </a:extLst>
          </p:cNvPr>
          <p:cNvSpPr txBox="1"/>
          <p:nvPr/>
        </p:nvSpPr>
        <p:spPr>
          <a:xfrm>
            <a:off x="1063012" y="44005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D35779B6-0C5E-2B0D-E9A7-CDC7F3E2F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032" y="1942776"/>
            <a:ext cx="3300058" cy="1938992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在跳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的过程中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号节点已经有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的边了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[4]=3</a:t>
            </a:r>
          </a:p>
          <a:p>
            <a:pPr eaLnBrk="1" hangingPunct="1"/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[2]=1</a:t>
            </a: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需要拆点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沿着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”14”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0F6F20D-4885-6E72-F332-146128243540}"/>
              </a:ext>
            </a:extLst>
          </p:cNvPr>
          <p:cNvSpPr txBox="1"/>
          <p:nvPr/>
        </p:nvSpPr>
        <p:spPr>
          <a:xfrm>
            <a:off x="1685323" y="509445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2(p)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FDB5747-20A6-1B14-D60D-AA5C79D8A281}"/>
              </a:ext>
            </a:extLst>
          </p:cNvPr>
          <p:cNvSpPr txBox="1"/>
          <p:nvPr/>
        </p:nvSpPr>
        <p:spPr>
          <a:xfrm>
            <a:off x="2718379" y="590863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75B575D-E835-2F8E-7AD4-5333C6E617ED}"/>
              </a:ext>
            </a:extLst>
          </p:cNvPr>
          <p:cNvSpPr txBox="1"/>
          <p:nvPr/>
        </p:nvSpPr>
        <p:spPr>
          <a:xfrm>
            <a:off x="3599488" y="51043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 (q)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6F14949-AAD8-8157-8BB2-D11690BCF26A}"/>
              </a:ext>
            </a:extLst>
          </p:cNvPr>
          <p:cNvSpPr txBox="1"/>
          <p:nvPr/>
        </p:nvSpPr>
        <p:spPr>
          <a:xfrm>
            <a:off x="315137" y="379709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 (nq)</a:t>
            </a:r>
            <a:endParaRPr lang="zh-CN" altLang="en-US" dirty="0"/>
          </a:p>
        </p:txBody>
      </p:sp>
      <p:sp>
        <p:nvSpPr>
          <p:cNvPr id="28" name="TextBox 4">
            <a:extLst>
              <a:ext uri="{FF2B5EF4-FFF2-40B4-BE49-F238E27FC236}">
                <a16:creationId xmlns:a16="http://schemas.microsoft.com/office/drawing/2014/main" id="{AE7BC525-1FF9-1987-CB54-EB3BBFC67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423" y="3981759"/>
            <a:ext cx="3488192" cy="1631216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图示是分割后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nq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的出边的情形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此时由于转移边还未更新完全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所以从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号点出发的路径与到达节点所应当接受的子串不同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370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6D0B3451-FE6C-B188-E16B-0310DC6F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29208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B06A4-AA24-556A-DEB4-3B56AF1C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202" y="34405"/>
            <a:ext cx="4752528" cy="646331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D24FFE80-2F80-55DD-2844-FF2AF86DE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923931"/>
            <a:ext cx="9144000" cy="3010137"/>
          </a:xfrm>
          <a:prstGeom prst="rect">
            <a:avLst/>
          </a:prstGeo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539619C3-142A-642F-BD6D-8B44915C7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202" y="956489"/>
            <a:ext cx="1838873" cy="707886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“114514”</a:t>
            </a: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最终形态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500BC0F8-CD37-1905-0051-420F59AF5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5193625"/>
            <a:ext cx="6048672" cy="40011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现在你应当能够徒手画出短字符串的后缀自动机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083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BC27CE99-0D8E-3C10-1D64-BE05D7116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202" y="34405"/>
            <a:ext cx="4752528" cy="646331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    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331AF1-A471-FD82-8FF9-64C32D04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2" y="764704"/>
            <a:ext cx="5935070" cy="43101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C43E47-FEFD-D498-181E-05CF7B0BE2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202" y="5146841"/>
                <a:ext cx="6493030" cy="1570879"/>
              </a:xfrm>
              <a:prstGeom prst="rect">
                <a:avLst/>
              </a:prstGeom>
              <a:solidFill>
                <a:schemeClr val="bg1">
                  <a:alpha val="72940"/>
                </a:scheme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复杂度：空间复杂度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d>
                      <m:d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</m:d>
                  </m:oMath>
                </a14:m>
                <a:endParaRPr lang="en-US" altLang="zh-CN" sz="2400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(</m:t>
                      </m:r>
                      <m:r>
                        <a:rPr lang="zh-CN" alt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将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𝑛𝑥𝑡</m:t>
                      </m:r>
                      <m:r>
                        <a:rPr lang="zh-CN" alt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开</m:t>
                      </m:r>
                      <m:r>
                        <a:rPr lang="zh-CN" alt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为</m:t>
                      </m:r>
                      <m:r>
                        <a:rPr lang="zh-CN" alt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二维数组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400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Σ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表示字符集大小 一般为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26</a:t>
                </a:r>
              </a:p>
              <a:p>
                <a:pPr eaLnBrk="1" hangingPunct="1"/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如果不用二维数组存储 可以视作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O(n)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C43E47-FEFD-D498-181E-05CF7B0BE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202" y="5146841"/>
                <a:ext cx="6493030" cy="1570879"/>
              </a:xfrm>
              <a:prstGeom prst="rect">
                <a:avLst/>
              </a:prstGeom>
              <a:blipFill>
                <a:blip r:embed="rId3"/>
                <a:stretch>
                  <a:fillRect l="-1407" t="-3101" b="-7752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489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6D0B3451-FE6C-B188-E16B-0310DC6F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29208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B06A4-AA24-556A-DEB4-3B56AF1C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88640"/>
            <a:ext cx="4752528" cy="646331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复杂度证明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51CCBD37-2194-1131-4A1E-6F174E7539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980728"/>
                <a:ext cx="5616624" cy="1569660"/>
              </a:xfrm>
              <a:prstGeom prst="rect">
                <a:avLst/>
              </a:prstGeom>
              <a:solidFill>
                <a:schemeClr val="bg1">
                  <a:alpha val="72940"/>
                </a:scheme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节点数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≤2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证明：每次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extend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增加一个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np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类节点</a:t>
                </a:r>
                <a:endPara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	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至多增加一个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nq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类节点</a:t>
                </a:r>
                <a:endPara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400" dirty="0">
                    <a:solidFill>
                      <a:schemeClr val="tx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意味着我们需要开两倍数组</a:t>
                </a:r>
                <a:endParaRPr lang="en-US" altLang="zh-CN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51CCBD37-2194-1131-4A1E-6F174E753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980728"/>
                <a:ext cx="5616624" cy="1569660"/>
              </a:xfrm>
              <a:prstGeom prst="rect">
                <a:avLst/>
              </a:prstGeom>
              <a:blipFill>
                <a:blip r:embed="rId4"/>
                <a:stretch>
                  <a:fillRect l="-1627" t="-3113" b="-8171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4">
                <a:extLst>
                  <a:ext uri="{FF2B5EF4-FFF2-40B4-BE49-F238E27FC236}">
                    <a16:creationId xmlns:a16="http://schemas.microsoft.com/office/drawing/2014/main" id="{7EC19C85-942B-30EA-7284-F048FBDD8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308" y="2852936"/>
                <a:ext cx="8264124" cy="3046988"/>
              </a:xfrm>
              <a:prstGeom prst="rect">
                <a:avLst/>
              </a:prstGeom>
              <a:solidFill>
                <a:schemeClr val="bg1">
                  <a:alpha val="72940"/>
                </a:scheme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3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证明：稍后和时间复杂度一同证明</a:t>
                </a:r>
                <a:endPara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但是我们一般通过二维数组</a:t>
                </a:r>
                <a:r>
                  <a:rPr lang="en-US" altLang="zh-CN" sz="2400" dirty="0" err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nxt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[N][26]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存边</a:t>
                </a:r>
                <a:endPara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当然 当字符集很大时我们通过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map</a:t>
                </a:r>
                <a:r>
                  <a:rPr lang="en-US" altLang="zh-CN" sz="2400" strike="sngStrike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/(</a:t>
                </a:r>
                <a:r>
                  <a:rPr lang="zh-CN" altLang="en-US" sz="2400" strike="sngStrike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主席树</a:t>
                </a:r>
                <a:r>
                  <a:rPr lang="en-US" altLang="zh-CN" sz="2400" strike="sngStrike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存边</a:t>
                </a:r>
                <a:endPara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然后多个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问题不大 题目给的数据范围肯定是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能过的 并且这个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对每个点的出度大小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实际非常小</a:t>
                </a:r>
                <a:endPara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en-US" altLang="zh-CN" sz="2400" dirty="0" err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unordered_map</a:t>
                </a:r>
                <a:r>
                  <a:rPr lang="zh-CN" altLang="en-US" sz="2400" strike="sngStrike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或者手写哈希表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存边也行 就没有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但是</a:t>
                </a:r>
                <a:r>
                  <a:rPr lang="en-US" altLang="zh-CN" sz="2400" dirty="0" err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stl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的空间开销和时间常数呃呃</a:t>
                </a:r>
                <a:endPara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TextBox 4">
                <a:extLst>
                  <a:ext uri="{FF2B5EF4-FFF2-40B4-BE49-F238E27FC236}">
                    <a16:creationId xmlns:a16="http://schemas.microsoft.com/office/drawing/2014/main" id="{7EC19C85-942B-30EA-7284-F048FBDD8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308" y="2852936"/>
                <a:ext cx="8264124" cy="3046988"/>
              </a:xfrm>
              <a:prstGeom prst="rect">
                <a:avLst/>
              </a:prstGeom>
              <a:blipFill>
                <a:blip r:embed="rId5"/>
                <a:stretch>
                  <a:fillRect l="-1106" t="-1600" b="-360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347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6D0B3451-FE6C-B188-E16B-0310DC6F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29208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B06A4-AA24-556A-DEB4-3B56AF1C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88640"/>
            <a:ext cx="4752528" cy="646331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复杂度证明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51CCBD37-2194-1131-4A1E-6F174E7539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980728"/>
                <a:ext cx="6624736" cy="1200329"/>
              </a:xfrm>
              <a:prstGeom prst="rect">
                <a:avLst/>
              </a:prstGeom>
              <a:solidFill>
                <a:schemeClr val="bg1">
                  <a:alpha val="72940"/>
                </a:scheme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时间复杂度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Σ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可以当做不乘这个字符集大小 但是也要考虑常数</a:t>
                </a:r>
                <a:endPara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证明：重新赏析一下代码</a:t>
                </a:r>
                <a:endParaRPr lang="en-US" altLang="zh-CN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51CCBD37-2194-1131-4A1E-6F174E753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980728"/>
                <a:ext cx="6624736" cy="1200329"/>
              </a:xfrm>
              <a:prstGeom prst="rect">
                <a:avLst/>
              </a:prstGeom>
              <a:blipFill>
                <a:blip r:embed="rId4"/>
                <a:stretch>
                  <a:fillRect l="-1380" t="-4061" r="-552" b="-1066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C023A34-76A6-1A01-FBB1-73006A616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2165337"/>
            <a:ext cx="6120680" cy="4110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F250A5-050A-2004-D31E-78775A581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12" y="2619767"/>
            <a:ext cx="5772014" cy="420764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3810E350-CD44-2B9E-DB57-F39040F8E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212976"/>
            <a:ext cx="7771178" cy="1323439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发现除了这两句不确定之外 其他都是线性的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memcpy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不知道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具体是怎么实现的 反正总比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存边  就直接用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整体赋值了 因为边数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所以总复制节点复杂度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总之，把这个字符集大小当做常数就行了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8761717B-7298-E7AC-430A-A84B1657B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703660"/>
            <a:ext cx="8352928" cy="1323439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接下来证明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构造时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复杂度是线性的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为什么强调构造时 因为建完后每个点暴力跳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方的 比如原字符串是同种字符 构造出来的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树是一个链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当然在随机数据下可以视作树高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在构造时 跳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有跳的范围 不会一条链全部跳完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693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6D0B3451-FE6C-B188-E16B-0310DC6F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29208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B06A4-AA24-556A-DEB4-3B56AF1C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88640"/>
            <a:ext cx="4752528" cy="646331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复杂度证明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3810E350-CD44-2B9E-DB57-F39040F8E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52736"/>
            <a:ext cx="8496944" cy="532453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时间复杂度取决于构造时跳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的执行次数 由于每次跳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都新建或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改变边 新建的边都是新增的不重复 改变边每条边至多改变一次 所以时间复杂度可以等价于空间复杂度 也就是边数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考虑在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这张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上任意跑出一棵生成树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树边数量显然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即节点数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非树边：考虑跟树边建立映射关系 如果每条非树边能唯一映射到一条树边 即可完成证明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对于每一条从根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号节点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沿树边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走到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的非树边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u,v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将其映射到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不一定树边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走到任意一个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接受后缀的节点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节点的祖先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一定能走到这样的点 毕竟接受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的节点能通过任意状态转移而来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这样这条非树边就是这条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路径上的第一条非树边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这样每一个后缀对应了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一条“路径上的第一条非树边”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每个非树边可能对应多个后缀 但是没关系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所有的非树边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都能映射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到一条“树路径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+e+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到后缀节点路径”，并且树路径唯一且后缀节点个数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&lt;=n</a:t>
            </a: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所以非树边至多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加上树边至多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2n-1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&lt;=2n)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所以边数严格小于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3n</a:t>
            </a:r>
          </a:p>
        </p:txBody>
      </p:sp>
    </p:spTree>
    <p:extLst>
      <p:ext uri="{BB962C8B-B14F-4D97-AF65-F5344CB8AC3E}">
        <p14:creationId xmlns:p14="http://schemas.microsoft.com/office/powerpoint/2010/main" val="1229212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6D0B3451-FE6C-B188-E16B-0310DC6F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292080" y="2987504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B06A4-AA24-556A-DEB4-3B56AF1C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88640"/>
            <a:ext cx="2952328" cy="646331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A4C2FFF2-B8D1-697A-E084-1172D6A06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980728"/>
            <a:ext cx="1351593" cy="646331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FDA4709D-AE24-0776-4A2D-2C6AB9078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5" y="1773156"/>
            <a:ext cx="8653947" cy="830997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子串匹配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：由后缀自动机的定义可知 沿着对应转移边走下来就行了 如果走到某个节点没有对应转移边了 说明不匹配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38CF688-BC2A-78D3-A227-E456247B7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3" y="2731973"/>
            <a:ext cx="3312368" cy="1323439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</a:t>
            </a:r>
            <a:endParaRPr lang="en-US" altLang="zh-CN" sz="8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BB6521CD-7A84-AFAD-F824-F7AF09E95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253848"/>
            <a:ext cx="5688632" cy="1200329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strike="sngStrik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3600" strike="sngStrik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3600" strike="sngStrik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3600" strike="sngStrike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endParaRPr lang="en-US" altLang="zh-CN" sz="3600" strike="sngStrike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3600" strike="sngStrik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3600" strike="sngStrik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3600" strike="sngStrik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】AC</a:t>
            </a:r>
            <a:r>
              <a:rPr lang="zh-CN" altLang="en-US" sz="3600" strike="sngStrik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自动机</a:t>
            </a:r>
            <a:endParaRPr lang="en-US" altLang="zh-CN" sz="3600" strike="sngStrike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791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D89A7EBC-7E89-FD14-E0FA-02355283B33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4">
            <a:extLst>
              <a:ext uri="{FF2B5EF4-FFF2-40B4-BE49-F238E27FC236}">
                <a16:creationId xmlns:a16="http://schemas.microsoft.com/office/drawing/2014/main" id="{7F7FF8E6-F862-CC98-93CA-9E4E588CA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81075"/>
            <a:ext cx="8677275" cy="2985433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最小表示法模板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/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用后缀自动机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求一个串的最小表示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取某个位置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p,n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的部分抓到前面去使字典序最小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的最小表示是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acb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>
            <a:extLst>
              <a:ext uri="{FF2B5EF4-FFF2-40B4-BE49-F238E27FC236}">
                <a16:creationId xmlns:a16="http://schemas.microsoft.com/office/drawing/2014/main" id="{3E656BEB-C900-FFEF-DF5A-63466CB54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81075"/>
            <a:ext cx="8677275" cy="3230563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</a:t>
            </a:r>
            <a:endParaRPr lang="en-US" altLang="zh-CN" sz="4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把串复制一份接在后面建机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然后直接从根开始遍历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每次挑存在的最小转移边走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步就好了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这题的字符集是数集 用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存图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遍历的时候直接调用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begin()</a:t>
            </a:r>
          </a:p>
        </p:txBody>
      </p:sp>
      <p:pic>
        <p:nvPicPr>
          <p:cNvPr id="5123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E13D4531-C239-F405-D62C-38CE7B79360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43090CA7-2E95-625E-7F73-517716ED58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3400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4A5F4DAD-2D59-954B-F07D-8CE88980D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570" y="620688"/>
            <a:ext cx="5257279" cy="1261884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endParaRPr lang="en-US" altLang="zh-CN" sz="4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倍增法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*DC3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en-US" altLang="zh-CN" sz="9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4">
                <a:extLst>
                  <a:ext uri="{FF2B5EF4-FFF2-40B4-BE49-F238E27FC236}">
                    <a16:creationId xmlns:a16="http://schemas.microsoft.com/office/drawing/2014/main" id="{51FE08A0-386B-CAF3-6242-853824573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570" y="2060848"/>
                <a:ext cx="8309911" cy="4462760"/>
              </a:xfrm>
              <a:prstGeom prst="rect">
                <a:avLst/>
              </a:prstGeom>
              <a:solidFill>
                <a:schemeClr val="bg1">
                  <a:alpha val="72940"/>
                </a:scheme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4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过程</a:t>
                </a:r>
                <a:endParaRPr lang="en-US" altLang="zh-CN" sz="4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sz="2400" dirty="0" err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轮对所有后缀的前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从左到右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)2^(i-1)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个字母部分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后缀的前缀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进行排序</a:t>
                </a:r>
                <a:endPara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由于后缀重叠部分的性质 比如当前排序长度为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2k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信息可以通过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时的信息合并</a:t>
                </a:r>
                <a:endPara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后缀</a:t>
                </a:r>
                <a:r>
                  <a:rPr lang="en-US" altLang="zh-CN" sz="2400" dirty="0" err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的前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2k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个字母又后缀</a:t>
                </a:r>
                <a:r>
                  <a:rPr lang="en-US" altLang="zh-CN" sz="2400" dirty="0" err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的前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个字母和后缀</a:t>
                </a:r>
                <a:r>
                  <a:rPr lang="en-US" altLang="zh-CN" sz="2400" dirty="0" err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i+k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的前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个字母拼接而来 而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相关信息已在上一层排序完成</a:t>
                </a:r>
                <a:endPara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利用上层信息：双关键字排序</a:t>
                </a:r>
                <a:endPara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记第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层的暂时后缀排序为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𝑟𝑛𝑘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’[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][</m:t>
                    </m:r>
                    <m:r>
                      <a:rPr lang="en-US" altLang="zh-CN" sz="24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即以二元组的方式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𝑟𝑛𝑘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’[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−1][</m:t>
                    </m:r>
                    <m:r>
                      <a:rPr lang="en-US" altLang="zh-CN" sz="20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],</m:t>
                    </m:r>
                    <m:r>
                      <a:rPr lang="en-US" altLang="zh-CN" sz="20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𝑟𝑛𝑘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’[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−1][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+2^(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−1)])</m:t>
                    </m:r>
                  </m:oMath>
                </a14:m>
                <a:endPara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第一关键字，第二关键字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排序即可获取对左右拼接后的</a:t>
                </a:r>
                <a:r>
                  <a:rPr lang="en-US" altLang="zh-CN" sz="2000" dirty="0" err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rnk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’[k][]</a:t>
                </a:r>
              </a:p>
            </p:txBody>
          </p:sp>
        </mc:Choice>
        <mc:Fallback xmlns="">
          <p:sp>
            <p:nvSpPr>
              <p:cNvPr id="2" name="TextBox 4">
                <a:extLst>
                  <a:ext uri="{FF2B5EF4-FFF2-40B4-BE49-F238E27FC236}">
                    <a16:creationId xmlns:a16="http://schemas.microsoft.com/office/drawing/2014/main" id="{51FE08A0-386B-CAF3-6242-853824573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570" y="2060848"/>
                <a:ext cx="8309911" cy="4462760"/>
              </a:xfrm>
              <a:prstGeom prst="rect">
                <a:avLst/>
              </a:prstGeom>
              <a:blipFill>
                <a:blip r:embed="rId4"/>
                <a:stretch>
                  <a:fillRect l="-3008" t="-2732" r="-734" b="-137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430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6D0B3451-FE6C-B188-E16B-0310DC6F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29208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B06A4-AA24-556A-DEB4-3B56AF1C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88640"/>
            <a:ext cx="5616624" cy="646331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应用类定义：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3810E350-CD44-2B9E-DB57-F39040F8E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52736"/>
            <a:ext cx="8496944" cy="40011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随便咋叫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endpos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随便 我这就叫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好了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054C7BC9-84FD-EDD4-4754-8DE9FC8F8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651932"/>
            <a:ext cx="8496944" cy="4093428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一个子串的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值即子串的右端点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l,r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当然本质不同的子串可以在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中出现多次 这样它这个本质不同子串就有个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 就是所有出现位置的右端点集合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一个节点接受的子串的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集合的并集是节点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的集合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后缀自动机的每个节点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就是一个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集合的等价类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同个节点接受的子串 短串是长串的后缀 长串出现 短串一同出现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并且同个节点内的串 短串不会在长串不出现的地方出现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所以他们的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集合是相同的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parent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树的性质：祖先是子孙的后缀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所以只要子孙节点出现 祖先节点也必出现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但是反之未必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所以他们的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集合不等价 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且某个节点的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集合是其子树内所有节点的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集合的并集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如果知道了一个节点子树内的所有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 合起来就是它的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8234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6D0B3451-FE6C-B188-E16B-0310DC6F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29208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B06A4-AA24-556A-DEB4-3B56AF1C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88640"/>
            <a:ext cx="5616624" cy="646331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应用类定义：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054C7BC9-84FD-EDD4-4754-8DE9FC8F8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920914"/>
            <a:ext cx="8712968" cy="2246769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每一个不同的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(1~n)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可以唯一对应一个前缀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S[1,r]</a:t>
            </a: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并且接受前缀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的节点的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集合必然包含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这个值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其祖先也都包含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如果我们只在前缀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的节点上标记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那么任意节点的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集合就是其子树内的所有标记合集 可以视作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集合的来源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所以我们在后缀自动机进行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插入操作时 在新建的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类节点打上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建完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后把标记上传祖先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从下至上按顺序上传给直接父亲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就能获取所有节点的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84C5049B-E01D-3252-6112-25DBAF9EA5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3253626"/>
                <a:ext cx="8712968" cy="1939057"/>
              </a:xfrm>
              <a:prstGeom prst="rect">
                <a:avLst/>
              </a:prstGeom>
              <a:solidFill>
                <a:schemeClr val="bg1">
                  <a:alpha val="72940"/>
                </a:scheme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但是显然不能把每个节点的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right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集合每个数全部都存下来</a:t>
                </a:r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因为这样是可以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同样举个极端例子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同个字符 </a:t>
                </a:r>
                <a:r>
                  <a:rPr lang="en-US" altLang="zh-CN" sz="2000" dirty="0" err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aaa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... 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一条链</a:t>
                </a:r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en-US" altLang="zh-CN" sz="2000" strike="sngStrike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000" strike="sngStrike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当然在随机数据下树高是</a:t>
                </a:r>
                <a:r>
                  <a:rPr lang="en-US" altLang="zh-CN" sz="2000" strike="sngStrike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 </a:t>
                </a:r>
                <a:r>
                  <a:rPr lang="zh-CN" altLang="en-US" sz="2000" strike="sngStrike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然后总数</a:t>
                </a:r>
                <a:r>
                  <a:rPr lang="en-US" altLang="zh-CN" sz="2000" strike="sngStrike" dirty="0" err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nlogn</a:t>
                </a:r>
                <a:r>
                  <a:rPr lang="en-US" altLang="zh-CN" sz="2000" strike="sngStrike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eaLnBrk="1" hangingPunct="1"/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只能留存部分信息 或者使用数据结构维护</a:t>
                </a:r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先讲留存有关信息</a:t>
                </a:r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84C5049B-E01D-3252-6112-25DBAF9EA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253626"/>
                <a:ext cx="8712968" cy="1939057"/>
              </a:xfrm>
              <a:prstGeom prst="rect">
                <a:avLst/>
              </a:prstGeom>
              <a:blipFill>
                <a:blip r:embed="rId4"/>
                <a:stretch>
                  <a:fillRect l="-699" t="-1887" b="-4717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417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6D0B3451-FE6C-B188-E16B-0310DC6F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29208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B06A4-AA24-556A-DEB4-3B56AF1C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62818"/>
            <a:ext cx="5616624" cy="646331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应用：子串出现次数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054C7BC9-84FD-EDD4-4754-8DE9FC8F8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700808"/>
            <a:ext cx="8712968" cy="1323439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集合的定义 一个节点接受的子串以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集合的所有位置为右端点出现 所以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集合的大小就是出现次数 一般记作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size[p]</a:t>
            </a: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节点后 先令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size[np]=1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 后面建机建完了再上传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strike="sngStrik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然后你就能</a:t>
            </a:r>
            <a:r>
              <a:rPr lang="en-US" altLang="zh-CN" sz="2000" strike="sngStrik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strike="sngStrik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掉洛谷模板题了</a:t>
            </a:r>
            <a:endParaRPr lang="en-US" altLang="zh-CN" sz="2000" strike="sngStrike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84C5049B-E01D-3252-6112-25DBAF9EA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140968"/>
            <a:ext cx="8712968" cy="1631216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一般有两种上传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值的方式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一种是以节点的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为关键字做基数排序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桶排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从大到小的方式处理 就能保证一个节点在被访问前其子树内的节点都已经访问 且其祖先未被访问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还有一种就是直接把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fa[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连边把整棵树建出来 好处是我们把这棵树建出来了 可以进行树上操作了 能进行的操作更多 所以一般选择这种方法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101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11C0813C-4592-DF21-9067-37419C0C6F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1">
            <a:extLst>
              <a:ext uri="{FF2B5EF4-FFF2-40B4-BE49-F238E27FC236}">
                <a16:creationId xmlns:a16="http://schemas.microsoft.com/office/drawing/2014/main" id="{9AE6010D-F2C4-4373-4E6A-BAFFD7D48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677275" cy="2185214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en-US" altLang="zh-CN" sz="4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弦论</a:t>
            </a:r>
          </a:p>
          <a:p>
            <a:pPr eaLnBrk="1" hangingPunct="1"/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给一个串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求其字典序第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小子串</a:t>
            </a:r>
          </a:p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有两种问法 出现位置不同的相同子串算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算多次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8E8923C6-0DCA-936B-4F3C-59EFF67DE3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TextBox 1">
            <a:extLst>
              <a:ext uri="{FF2B5EF4-FFF2-40B4-BE49-F238E27FC236}">
                <a16:creationId xmlns:a16="http://schemas.microsoft.com/office/drawing/2014/main" id="{D639E4D5-E2C4-EC8B-B79A-C76AE2680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981075"/>
            <a:ext cx="8677275" cy="353943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之前定义的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表示了一个状态的出现次数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如果多个相同子串只算一次的话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都为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不用上传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然后再记一个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数组表示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条转移边的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自己的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然后从根节点开始跑 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想象成子树大小像平衡树那样查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kth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就好了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如果没学过平衡树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权值线段树的话 这个过程本质就是个数据结构上二分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AE6FC384-6D48-D041-5E17-2EEC354D15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95532F-ABE5-213B-AFED-9057F9AD8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41" y="361184"/>
            <a:ext cx="2386344" cy="5847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A70E0482-E58D-ED0D-B77A-F170737AE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41" y="1103457"/>
            <a:ext cx="1450239" cy="5847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2EAD27C9-6AD0-5F76-070C-472C000C3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2" y="1848684"/>
            <a:ext cx="7723014" cy="46166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可失配匹配</a:t>
            </a:r>
            <a:endParaRPr lang="en-US" altLang="zh-CN" sz="2400" dirty="0">
              <a:solidFill>
                <a:srgbClr val="FF000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DC44E6A-7D0F-132B-F69D-E266C2ED6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2" y="2485411"/>
            <a:ext cx="8011046" cy="3785652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问题：两个串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最长的后缀使得其是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的子串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首先对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建机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我们把当前匹配到的点记为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p=1(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空串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1-&gt;Len(T)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我们尝试一位位按顺序添加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的字符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双指针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扫描法 因为一但我们某一位失配了 如果继续在末尾添加字符 也没有意义因为已经没法匹配了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所以我们考虑删去首字符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直到能被接受为止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如果删空了 就说明完全失配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remake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重归于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最后访问到的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最长的是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的子串的后缀所在的节点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这个节点意义非凡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AE6FC384-6D48-D041-5E17-2EEC354D15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95532F-ABE5-213B-AFED-9057F9AD8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41" y="361184"/>
            <a:ext cx="2386344" cy="5847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A70E0482-E58D-ED0D-B77A-F170737AE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361184"/>
            <a:ext cx="1450239" cy="5847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2EAD27C9-6AD0-5F76-070C-472C000C3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984" y="484294"/>
            <a:ext cx="1818358" cy="46166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可失配匹配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8C64A7-2125-2DE8-2C99-D59D3985E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40" y="1124744"/>
            <a:ext cx="3534301" cy="3168352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15CD76ED-E191-499E-5803-D42F918FA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8" y="1124744"/>
            <a:ext cx="2582209" cy="46166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是不是非常简单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1204E7B7-6825-CF75-D674-1FE3B4A44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40" y="4293096"/>
            <a:ext cx="3898511" cy="5847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应用：最长公共子串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14D9963-CDE8-58EB-E9DF-188426285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315" y="4869160"/>
            <a:ext cx="8677275" cy="40011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问题：求两个串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S,T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的最长公共子串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(Longest Common Substring)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BDC1B952-01D3-FFE2-174D-A3940EFF2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40" y="5301208"/>
            <a:ext cx="8677275" cy="1323439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记得我们刚刚求了个啥吗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最长的是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子串的后缀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那如果我们对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的每个前缀都求一遍取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那不就是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lcs</a:t>
            </a: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实际上我们刚刚匹配过程一个个添加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的字符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对应的状态就是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的前缀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的答案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这个前缀的答案就是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[p]</a:t>
            </a:r>
          </a:p>
        </p:txBody>
      </p:sp>
    </p:spTree>
    <p:extLst>
      <p:ext uri="{BB962C8B-B14F-4D97-AF65-F5344CB8AC3E}">
        <p14:creationId xmlns:p14="http://schemas.microsoft.com/office/powerpoint/2010/main" val="2527155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3E91063E-1436-B1E7-23BA-BE27B0CF8F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1">
            <a:extLst>
              <a:ext uri="{FF2B5EF4-FFF2-40B4-BE49-F238E27FC236}">
                <a16:creationId xmlns:a16="http://schemas.microsoft.com/office/drawing/2014/main" id="{EDCD6637-3EB8-8C3C-4421-00C0B0DEA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6250"/>
            <a:ext cx="8677275" cy="150812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多串最长公共子串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SP1812 LCS2 - Longest Common Substring II</a:t>
            </a:r>
          </a:p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luoguP5546 [POI2000]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公共串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TextBox 1">
            <a:extLst>
              <a:ext uri="{FF2B5EF4-FFF2-40B4-BE49-F238E27FC236}">
                <a16:creationId xmlns:a16="http://schemas.microsoft.com/office/drawing/2014/main" id="{BB446664-DF2F-C123-93B6-08D3A2490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133600"/>
            <a:ext cx="8677275" cy="2308324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对长度最短的串建机 其他串拿上去匹配</a:t>
            </a: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对每个串跳节点的时候开个数组存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mx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访问到每个节点时的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的最大值 答案就是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mx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的历史最小值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因为要跟所有串同时配上 所以取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中的最大值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初值赋为节点的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每一轮匹配结束之后 由于一个点匹配上了 其祖先节点都能匹配上 遍历所有节点 把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mx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传到它的所有祖先上面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TextBox 1">
            <a:extLst>
              <a:ext uri="{FF2B5EF4-FFF2-40B4-BE49-F238E27FC236}">
                <a16:creationId xmlns:a16="http://schemas.microsoft.com/office/drawing/2014/main" id="{766C827B-2C25-2507-3338-7F187BCEE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16538"/>
            <a:ext cx="8677275" cy="94615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strike="sngStrik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  你也可以写一个广义后缀自动机 一个点能跳要满足卓所有串都出现过 开个</a:t>
            </a:r>
            <a:r>
              <a:rPr lang="en-US" altLang="zh-CN" sz="2800" strike="sngStrik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exist[</a:t>
            </a:r>
            <a:r>
              <a:rPr lang="zh-CN" altLang="en-US" sz="2800" strike="sngStrik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节点数</a:t>
            </a:r>
            <a:r>
              <a:rPr lang="en-US" altLang="zh-CN" sz="2800" strike="sngStrik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800" strike="sngStrik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串数</a:t>
            </a:r>
            <a:r>
              <a:rPr lang="en-US" altLang="zh-CN" sz="2800" strike="sngStrik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800" strike="sngStrik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就好了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85D47C00-3EE2-15C4-F946-0A337CF409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0990E9-0680-3EDF-6B14-5B8E94107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41" y="361184"/>
            <a:ext cx="2386344" cy="5847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C7AC1AC5-11B7-F3A1-1AE1-75C1BBEBB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41" y="1124744"/>
            <a:ext cx="2386344" cy="5847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子串定位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7C5433C8-9071-9D9D-43A9-5ACF0B4E0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40" y="1875811"/>
            <a:ext cx="8291000" cy="138499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我们已经会了一般子串匹配 复杂度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O(|T|)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那如果匹配特殊串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子串 是不是有更快的方法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毕竟子串长度之和是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O(n^3)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FEB2E2B-7600-37D2-3B14-69B79D392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40" y="3498160"/>
            <a:ext cx="8291000" cy="2677656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时就能知道一个前缀对应的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考虑一个子串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l,r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是前缀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的后缀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相当于找到前缀的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(pos[r])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然后跳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问题就变成了跳祖先跳到哪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答案是最浅的满足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[p]&gt;=r-l+1(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串长的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怎么快速跳？树上倍增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85D47C00-3EE2-15C4-F946-0A337CF409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0990E9-0680-3EDF-6B14-5B8E94107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41" y="361184"/>
            <a:ext cx="2386344" cy="5847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C7AC1AC5-11B7-F3A1-1AE1-75C1BBEBB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40" y="1124744"/>
            <a:ext cx="3610479" cy="5847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集合的维护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7C5433C8-9071-9D9D-43A9-5ACF0B4E0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40" y="1875811"/>
            <a:ext cx="8291000" cy="954107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之前我们已经学会了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集合大小的维护 只需要求子树和 那如果我非要获取节点的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集合元素呢？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FEB2E2B-7600-37D2-3B14-69B79D392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40" y="3055600"/>
            <a:ext cx="8291000" cy="954107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由于我们不能开数组全部存下 我们借助于数据结构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7030A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线段树合并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配合后缀自动机的利器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64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1B12B770-4DD7-F20E-19E3-4BC2C4FEFE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3400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DE5E52-4185-38FB-0434-58AF4F821B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015" y="3268295"/>
                <a:ext cx="8309911" cy="3293209"/>
              </a:xfrm>
              <a:prstGeom prst="rect">
                <a:avLst/>
              </a:prstGeom>
              <a:solidFill>
                <a:schemeClr val="bg1">
                  <a:alpha val="72940"/>
                </a:scheme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4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排序</a:t>
                </a:r>
                <a:endParaRPr lang="en-US" altLang="zh-CN" sz="4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双关键字排序</a:t>
                </a:r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一般高效排序算法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sort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快速排序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每层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</a:t>
                </a:r>
                <a:r>
                  <a:rPr lang="en-US" altLang="zh-CN" sz="2000" dirty="0" err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nlogn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eaLnBrk="1" hangingPunct="1"/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 复杂度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d>
                      <m:dPr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显然非常不优秀 不会采用</a:t>
                </a:r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基数排序 </a:t>
                </a:r>
                <a:r>
                  <a:rPr lang="en-US" altLang="zh-CN" sz="2000" dirty="0" err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RadixSort</a:t>
                </a:r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能在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O(n)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时间复杂度完成可操作值域的双关键字排序</a:t>
                </a:r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本质就是桶排序</a:t>
                </a:r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使得总复杂度为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log</m:t>
                    </m:r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DE5E52-4185-38FB-0434-58AF4F821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015" y="3268295"/>
                <a:ext cx="8309911" cy="3293209"/>
              </a:xfrm>
              <a:prstGeom prst="rect">
                <a:avLst/>
              </a:prstGeom>
              <a:blipFill>
                <a:blip r:embed="rId4"/>
                <a:stretch>
                  <a:fillRect l="-3008" t="-3704" b="-2407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28C0CF8-FCEC-2769-BC2E-9D22FB71D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870" y="116632"/>
            <a:ext cx="513601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3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85D47C00-3EE2-15C4-F946-0A337CF409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0990E9-0680-3EDF-6B14-5B8E94107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41" y="361184"/>
            <a:ext cx="2386344" cy="5847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C7AC1AC5-11B7-F3A1-1AE1-75C1BBEBB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40" y="1124744"/>
            <a:ext cx="3610479" cy="5847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集合的维护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7C5433C8-9071-9D9D-43A9-5ACF0B4E0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40" y="1875811"/>
            <a:ext cx="8579032" cy="2308324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一开始 每个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类节点的线段树只装了对应前缀的位置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我们向上传递给父亲时 使用线段树合并即可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时空复杂度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 log n)</a:t>
            </a: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因为祖先的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集合包含了子孙的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 使用线段树合并即可高效利用这些重叠部分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并且因为是线段树 我们可以做到很多数据结构才能做到的事情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FAA2607-751D-85FA-D4D1-8667A8705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40" y="4254187"/>
            <a:ext cx="8579032" cy="1938992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简单应用：检查一个子串在一个区间内的出现次数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记子串的长度为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区间为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[L,R]</a:t>
            </a: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首先先进行刚刚的子串定位 比如定到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然后我们线段树合并过了 就在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对应的线段树上查找区间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[L+k-1,R]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的和即可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02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85D47C00-3EE2-15C4-F946-0A337CF409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0990E9-0680-3EDF-6B14-5B8E94107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41" y="361184"/>
            <a:ext cx="2386344" cy="5847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C7AC1AC5-11B7-F3A1-1AE1-75C1BBEBB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40" y="1124744"/>
            <a:ext cx="4906624" cy="5847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求最长公共前后缀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lcp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/lcs)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7C5433C8-9071-9D9D-43A9-5ACF0B4E0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40" y="1875811"/>
            <a:ext cx="8579032" cy="341632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正着建机就是求最长公共后缀 反着建机就是最长公共前缀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以正着建为例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如果要求两个前缀的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lcs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就直接用预处理好的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定位到对应的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如果是求两个子串的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lcs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就用之前的子串定位倍增到对应点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接着我们对应到了两个点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因为祖先都是后缀 公共后缀就是公共祖先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而越深代表越长 所以就是最深的公共祖先 也就是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lca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发现没有 又变成经典树上问题了 答案就是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lca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995636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>
            <a:extLst>
              <a:ext uri="{FF2B5EF4-FFF2-40B4-BE49-F238E27FC236}">
                <a16:creationId xmlns:a16="http://schemas.microsoft.com/office/drawing/2014/main" id="{60CC1629-0FB9-A8B1-46B0-2880DD9E0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981075"/>
            <a:ext cx="8677275" cy="3231654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Substring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先给定一个初始字符串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个操作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的末尾插入一个字符串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给定查询串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中出现了几次</a:t>
            </a:r>
          </a:p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的最终长度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&lt;=6*10^5 q&lt;=10^4</a:t>
            </a:r>
          </a:p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的总长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&lt;=3*10^6</a:t>
            </a:r>
          </a:p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强制在线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12291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B1FAB099-98B2-B2E3-FBD9-BFF6AB3A52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44ECD03F-EBC0-BC11-A2DC-4A5E0D8A6E3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TextBox 1">
            <a:extLst>
              <a:ext uri="{FF2B5EF4-FFF2-40B4-BE49-F238E27FC236}">
                <a16:creationId xmlns:a16="http://schemas.microsoft.com/office/drawing/2014/main" id="{097A7E38-11A1-3F61-3C67-8015C2080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20713"/>
            <a:ext cx="8677275" cy="4093428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Substring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其实就是要你动态维护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插入的时候会发生接父亲 换父亲的奇怪操作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lct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断掉原来的父亲 接上新父亲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然后维护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有两种方法 一种是到根路径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+1/-1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还一种就是直接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lct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维护子树信息了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 以上基于你会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lct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还可以先读入完整 确定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的形态 然后树剖线段树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>
            <a:extLst>
              <a:ext uri="{FF2B5EF4-FFF2-40B4-BE49-F238E27FC236}">
                <a16:creationId xmlns:a16="http://schemas.microsoft.com/office/drawing/2014/main" id="{544FF417-BD5B-9346-DE47-D9A452739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093788"/>
            <a:ext cx="8677275" cy="240665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FZOUTSY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给定一个只含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fzoutsy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七种字符的字符串和一个给定常数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l&lt;=i&lt;=j&lt;=r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有多少对后缀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的最长公共前缀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&gt;=k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[i,n]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构成的子串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/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mn^2&lt;=10^15</a:t>
            </a:r>
          </a:p>
        </p:txBody>
      </p:sp>
      <p:pic>
        <p:nvPicPr>
          <p:cNvPr id="14339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3F4F1717-A359-71BD-9220-CE197E41B38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>
            <a:extLst>
              <a:ext uri="{FF2B5EF4-FFF2-40B4-BE49-F238E27FC236}">
                <a16:creationId xmlns:a16="http://schemas.microsoft.com/office/drawing/2014/main" id="{8DCCE5F0-BF30-CDC1-B547-E8566FD8F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765175"/>
            <a:ext cx="8677275" cy="332422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FZOUTSY</a:t>
            </a:r>
          </a:p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是固定的 直接遍历一遍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parent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树就可以获取每个点到根路径上的最浅的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len&gt;=k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的节点 记作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</a:p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的子树内的任意两点都能产生贡献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子树内的任意两点的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lca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或是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 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总是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&gt;=k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n^2m&lt;=10^15-&gt;n√m&lt;=10^7.5</a:t>
            </a:r>
          </a:p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考虑莫队算答案即可</a:t>
            </a:r>
          </a:p>
        </p:txBody>
      </p:sp>
      <p:pic>
        <p:nvPicPr>
          <p:cNvPr id="15363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037D3B9F-3182-4DBC-1F7D-153D34FFFFC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>
            <a:extLst>
              <a:ext uri="{FF2B5EF4-FFF2-40B4-BE49-F238E27FC236}">
                <a16:creationId xmlns:a16="http://schemas.microsoft.com/office/drawing/2014/main" id="{F1EA5C10-ED61-1BB0-ABDE-235431C08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47663"/>
            <a:ext cx="8677275" cy="173672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[NOI2015]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品酒大会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给定一个字符串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串长为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和一个长度为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的权值数组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对于每个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0&lt;=i&lt;n 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求有多少对长度为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&gt;=i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的子串相同 以及这些子串对的两个开头位置的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乘积的最大值</a:t>
            </a:r>
          </a:p>
        </p:txBody>
      </p:sp>
      <p:pic>
        <p:nvPicPr>
          <p:cNvPr id="16387" name="Picture 6" descr="1508">
            <a:extLst>
              <a:ext uri="{FF2B5EF4-FFF2-40B4-BE49-F238E27FC236}">
                <a16:creationId xmlns:a16="http://schemas.microsoft.com/office/drawing/2014/main" id="{710A7791-DFCE-DBCE-9C1C-39611E025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205038"/>
            <a:ext cx="52006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3" descr="QQ截图20200404145251.jpg">
            <a:hlinkClick r:id="rId3" action="ppaction://hlinksldjump"/>
            <a:extLst>
              <a:ext uri="{FF2B5EF4-FFF2-40B4-BE49-F238E27FC236}">
                <a16:creationId xmlns:a16="http://schemas.microsoft.com/office/drawing/2014/main" id="{5B266F77-8F3F-623F-892D-6BF3276A21B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278AD197-C642-D6D4-ED55-BDE936115F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1">
            <a:extLst>
              <a:ext uri="{FF2B5EF4-FFF2-40B4-BE49-F238E27FC236}">
                <a16:creationId xmlns:a16="http://schemas.microsoft.com/office/drawing/2014/main" id="{50D54028-DAD4-D653-597E-B65EFF43A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47663"/>
            <a:ext cx="8677275" cy="465772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[NOI2015]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品酒大会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先把问题转化成两个前缀的最长公共后缀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&gt;=i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的个数 但是因为它第二个答案是看的开头位置 用前缀只能快速获取结尾位置 所以用后缀的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lcp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比较好做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建出反串的后缀自动机 然后求对数就很好做了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就是有多少个点的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lca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的每个子树累计答案就好了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最大值也很显然维护 就是不同子树的最大*次大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非严格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由于有负数 所以还要看最小*次小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建机的时候一开始每个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类节点的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mn=mx=a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然后遍历一遍子树处理答案 更新四个值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mn,mx,submn,submx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由于是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&gt;=i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做个差分就好了 最大值就到最后取后缀最大值 对数就是后缀和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E1184420-3598-4F8B-8BAD-F1FE1D7874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1">
            <a:extLst>
              <a:ext uri="{FF2B5EF4-FFF2-40B4-BE49-F238E27FC236}">
                <a16:creationId xmlns:a16="http://schemas.microsoft.com/office/drawing/2014/main" id="{96ED3100-13CA-AA71-BFFC-A6AA3F629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3375"/>
            <a:ext cx="8677275" cy="64135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广义后缀自动机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TextBox 1">
            <a:extLst>
              <a:ext uri="{FF2B5EF4-FFF2-40B4-BE49-F238E27FC236}">
                <a16:creationId xmlns:a16="http://schemas.microsoft.com/office/drawing/2014/main" id="{90BD5F24-DCA3-1691-AD81-9253C9C83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772816"/>
            <a:ext cx="8677275" cy="204152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最正常的建法是建一棵所有串的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trie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 什么信息都不用维护 就是个形态</a:t>
            </a:r>
          </a:p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然后从根遍历一遍这个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trie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 用父亲产生的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节点作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按顺序插入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TextBox 1">
            <a:extLst>
              <a:ext uri="{FF2B5EF4-FFF2-40B4-BE49-F238E27FC236}">
                <a16:creationId xmlns:a16="http://schemas.microsoft.com/office/drawing/2014/main" id="{0826BA93-F755-10BF-8E1A-36E28EFEB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933056"/>
            <a:ext cx="8677275" cy="1077218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然后还有一个暴力的建法 每次插入完一个串之后把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last=1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通常写这个写法就完事了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5802F5-0695-1C52-01E3-F205C0839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34145"/>
            <a:ext cx="8677275" cy="52322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即多串的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处理一个同时对多串的询问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7030AC12-6C8C-6792-1B6C-E97FE0CB6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2" y="5128776"/>
            <a:ext cx="8677275" cy="1077218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然后我们就多了一种节点信息：串的编号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也经常加入线段树中维护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>
            <a:extLst>
              <a:ext uri="{FF2B5EF4-FFF2-40B4-BE49-F238E27FC236}">
                <a16:creationId xmlns:a16="http://schemas.microsoft.com/office/drawing/2014/main" id="{11B2C310-4328-162E-232B-40EE56F09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981075"/>
            <a:ext cx="8677275" cy="1922463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[HAOI2016]</a:t>
            </a:r>
            <a:r>
              <a:rPr lang="zh-CN" altLang="en-US" sz="4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找相同字符</a:t>
            </a:r>
          </a:p>
          <a:p>
            <a:pPr eaLnBrk="1" hangingPunct="1"/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给两个串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S,T 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求从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中取一个子串和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中取一个子串相同的方案数</a:t>
            </a:r>
          </a:p>
        </p:txBody>
      </p:sp>
      <p:pic>
        <p:nvPicPr>
          <p:cNvPr id="19459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BF78D699-C232-37FE-794C-774DCB1BE1E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43090CA7-2E95-625E-7F73-517716ED58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3400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4A5F4DAD-2D59-954B-F07D-8CE88980D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570" y="620688"/>
            <a:ext cx="6509710" cy="156966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900" dirty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    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-Height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数组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height[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]: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排名为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的后缀的最长公共前缀 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height[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]=LCP(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Suf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]),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Suf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[i-1])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746CBFB8-BFFD-F489-E6DA-16EB0F699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570" y="2420888"/>
                <a:ext cx="6509710" cy="2909836"/>
              </a:xfrm>
              <a:prstGeom prst="rect">
                <a:avLst/>
              </a:prstGeom>
              <a:solidFill>
                <a:schemeClr val="bg1">
                  <a:alpha val="72940"/>
                </a:scheme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性质</a:t>
                </a:r>
                <a:endParaRPr lang="en-US" altLang="zh-CN" sz="3600" b="0" dirty="0">
                  <a:solidFill>
                    <a:srgbClr val="FF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任意两个后缀的最长公共前缀：</a:t>
                </a:r>
                <a:endParaRPr lang="en-US" altLang="zh-CN" sz="2400" b="0" dirty="0">
                  <a:solidFill>
                    <a:srgbClr val="FF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𝐿𝑐𝑝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h𝑒𝑖𝑔h𝑡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</m:d>
                        </m:e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𝑟𝑛𝑘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&lt;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𝑟𝑛𝑘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这是一个</a:t>
                </a:r>
                <a:r>
                  <a:rPr lang="en-US" altLang="zh-CN" sz="2400" dirty="0" err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rmq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endPara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endPara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h𝑒𝑖𝑔h𝑡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𝑟𝑛𝑘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h𝑒𝑖𝑔h𝑡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𝑟𝑛𝑘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−1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由此可通过</a:t>
                </a:r>
                <a:r>
                  <a:rPr lang="en-US" altLang="zh-CN" sz="2400" dirty="0" err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rnk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顺序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O(n)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构造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height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数组</a:t>
                </a:r>
                <a:endPara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746CBFB8-BFFD-F489-E6DA-16EB0F699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570" y="2420888"/>
                <a:ext cx="6509710" cy="2909836"/>
              </a:xfrm>
              <a:prstGeom prst="rect">
                <a:avLst/>
              </a:prstGeom>
              <a:blipFill>
                <a:blip r:embed="rId4"/>
                <a:stretch>
                  <a:fillRect l="-2905" t="-3145" b="-3983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3326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E8FE0B60-25D3-40A7-5D11-A333B185042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TextBox 1">
            <a:extLst>
              <a:ext uri="{FF2B5EF4-FFF2-40B4-BE49-F238E27FC236}">
                <a16:creationId xmlns:a16="http://schemas.microsoft.com/office/drawing/2014/main" id="{D44EFCFC-CA2C-7B89-0CDC-D259A3F6F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20713"/>
            <a:ext cx="8677275" cy="2923877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[HAOI2016]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找相同字符</a:t>
            </a: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拓展一下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size[p][id]</a:t>
            </a:r>
            <a:b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接受的状态在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串的出现次数</a:t>
            </a: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由于这题只有两个串 直接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累加就好了</a:t>
            </a: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然后每个节点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对答案的贡献就是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[p]-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[fa[p]])*size[p][0]*size[p][1]</a:t>
            </a: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意义是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接受的状态数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中取的方案数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中取的方案数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>
            <a:extLst>
              <a:ext uri="{FF2B5EF4-FFF2-40B4-BE49-F238E27FC236}">
                <a16:creationId xmlns:a16="http://schemas.microsoft.com/office/drawing/2014/main" id="{9AE9C51A-B884-87C5-8573-9A3D30E9B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84313"/>
            <a:ext cx="8677275" cy="13112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个模板串 </a:t>
            </a:r>
            <a:r>
              <a:rPr lang="en-US" altLang="zh-CN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个询问串问其在多少个模板串中出现过</a:t>
            </a:r>
            <a:endParaRPr lang="en-US" altLang="zh-CN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507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E25A5D65-57B2-5E2E-B3AF-BB4D44AFBC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6DB13B9B-D1FC-EC3B-4F88-0E5032B6892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Box 1">
            <a:extLst>
              <a:ext uri="{FF2B5EF4-FFF2-40B4-BE49-F238E27FC236}">
                <a16:creationId xmlns:a16="http://schemas.microsoft.com/office/drawing/2014/main" id="{E8C62ACB-EA28-C361-74D6-D4C1FF723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79450"/>
            <a:ext cx="8677275" cy="452431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个串建广义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类节点有一个颜色即其串的编号</a:t>
            </a:r>
          </a:p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查询串匹配下来到一个节点 就是看这个节点子树内有多少种颜色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即被多少不同的串接受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序就转化成了序列数颜色了</a:t>
            </a:r>
          </a:p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在线主席树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线段树合并 离线树状数组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莫队</a:t>
            </a:r>
          </a:p>
          <a:p>
            <a:pPr eaLnBrk="1" hangingPunct="1"/>
            <a:r>
              <a:rPr lang="zh-CN" altLang="en-US" sz="3200" strike="sngStrik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好像还有一种建完机之后暴力跳</a:t>
            </a:r>
            <a:r>
              <a:rPr lang="en-US" altLang="zh-CN" sz="3200" strike="sngStrik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</a:t>
            </a:r>
            <a:r>
              <a:rPr lang="zh-CN" altLang="en-US" sz="3200" strike="sngStrik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记每个节点被多少个串接受的做法 然后它的复杂度是对的 我也不知道为什么</a:t>
            </a:r>
            <a:endParaRPr lang="zh-CN" altLang="en-US" strike="sngStrike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>
            <a:extLst>
              <a:ext uri="{FF2B5EF4-FFF2-40B4-BE49-F238E27FC236}">
                <a16:creationId xmlns:a16="http://schemas.microsoft.com/office/drawing/2014/main" id="{AFCEC3B0-ADBC-308B-C1CE-A2DA294CC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122363"/>
            <a:ext cx="8677275" cy="21621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[SCOI2012]喵星球上的点名</a:t>
            </a:r>
            <a:endParaRPr lang="zh-CN" altLang="en-US" sz="4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个喵星人有两个字符串表示姓名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个询问 每次问一个字符串是多少个喵星人的姓或名的子串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以及最后一行需要输出每个喵星人被点到几次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n&lt;=5*10^4 m&lt;=10^5 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姓名总长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询问总长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&lt;=10^5</a:t>
            </a:r>
          </a:p>
        </p:txBody>
      </p:sp>
      <p:pic>
        <p:nvPicPr>
          <p:cNvPr id="25603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DE0F14AB-2A5E-EAC1-598C-FBE30BE940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6F2E04CE-A7C1-6E70-647B-88A0F76A92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Box 1">
            <a:extLst>
              <a:ext uri="{FF2B5EF4-FFF2-40B4-BE49-F238E27FC236}">
                <a16:creationId xmlns:a16="http://schemas.microsoft.com/office/drawing/2014/main" id="{D9931A0A-D73E-4ACA-BFE1-1A818EEDF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692150"/>
            <a:ext cx="8677275" cy="435292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[SCOI2012]喵星球上的点名</a:t>
            </a:r>
            <a:endParaRPr lang="zh-CN" altLang="en-US" sz="4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第一问非常简单直接之前那样数颜色就好了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难点在第二问 好像非常不可做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考虑莫队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同一个颜色的所有数 只看第一次进入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最终被删除对答案的影响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加入一个颜色在第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个询问进入之后没有被删除 那么它就被后面的所有询问数到 也就是答案为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m-i+1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如果它在第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个询问被删除 那么它只会被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i~(j-1) 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的询问数到 答案为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m-i+1-(m-j+1)=j-I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也就是说我们对加入删除颜色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操作都赋时间戳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(m-i+1) 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只有新加入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终删除会变动 此时颜色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的答案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+/-=m-i+1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>
            <a:extLst>
              <a:ext uri="{FF2B5EF4-FFF2-40B4-BE49-F238E27FC236}">
                <a16:creationId xmlns:a16="http://schemas.microsoft.com/office/drawing/2014/main" id="{AEF91C14-0BFF-44D6-11FC-4AB3612B0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50838"/>
            <a:ext cx="8677275" cy="7016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[HEOI2016/TJOI2016]</a:t>
            </a:r>
            <a:r>
              <a:rPr lang="zh-CN" altLang="en-US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</a:p>
        </p:txBody>
      </p:sp>
      <p:pic>
        <p:nvPicPr>
          <p:cNvPr id="29699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BBAFD56C-B309-C5CE-8569-0F9AFD22D7B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Box 1">
            <a:extLst>
              <a:ext uri="{FF2B5EF4-FFF2-40B4-BE49-F238E27FC236}">
                <a16:creationId xmlns:a16="http://schemas.microsoft.com/office/drawing/2014/main" id="{CA859C36-0BD3-CD60-0DB3-FFC64208A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12875"/>
            <a:ext cx="8677275" cy="180022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给定字符串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长度为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个询问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(a,b,c,d) 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求子串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[a,b]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的所有子串和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[c,d]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的最长的最长公共前缀</a:t>
            </a:r>
          </a:p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n,m&lt;=10^5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">
            <a:extLst>
              <a:ext uri="{FF2B5EF4-FFF2-40B4-BE49-F238E27FC236}">
                <a16:creationId xmlns:a16="http://schemas.microsoft.com/office/drawing/2014/main" id="{40ABB660-1862-3A84-F7D9-325462969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50838"/>
            <a:ext cx="8677275" cy="7016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[HEOI2016/TJOI2016]</a:t>
            </a:r>
            <a:r>
              <a:rPr lang="zh-CN" altLang="en-US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</a:p>
        </p:txBody>
      </p:sp>
      <p:pic>
        <p:nvPicPr>
          <p:cNvPr id="30723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2439CB0F-115C-A956-B8AF-204F14B980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Box 1">
            <a:extLst>
              <a:ext uri="{FF2B5EF4-FFF2-40B4-BE49-F238E27FC236}">
                <a16:creationId xmlns:a16="http://schemas.microsoft.com/office/drawing/2014/main" id="{E9F4E071-BB97-0B28-DA16-A4DA753BD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8677275" cy="94615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考虑二分答案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lcp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的长度为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 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S[c,c+mid-1]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是不是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S[a,b]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的子串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5" name="TextBox 1">
            <a:extLst>
              <a:ext uri="{FF2B5EF4-FFF2-40B4-BE49-F238E27FC236}">
                <a16:creationId xmlns:a16="http://schemas.microsoft.com/office/drawing/2014/main" id="{5D0CC311-D427-6B29-77C9-65D94410E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205038"/>
            <a:ext cx="8677275" cy="94615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然后用之前那个线段树合并维护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集合就做完了</a:t>
            </a:r>
          </a:p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由于是最长公共前缀 所以是建反串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">
            <a:extLst>
              <a:ext uri="{FF2B5EF4-FFF2-40B4-BE49-F238E27FC236}">
                <a16:creationId xmlns:a16="http://schemas.microsoft.com/office/drawing/2014/main" id="{B229433A-0E1E-BB10-25CC-83641F924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95300"/>
            <a:ext cx="8208962" cy="7016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CF700E Cool Slogans</a:t>
            </a:r>
            <a:endParaRPr lang="zh-CN" altLang="en-US" sz="4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747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BA14422A-89FB-8CE1-168F-30D29D7EA45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Box 1">
            <a:extLst>
              <a:ext uri="{FF2B5EF4-FFF2-40B4-BE49-F238E27FC236}">
                <a16:creationId xmlns:a16="http://schemas.microsoft.com/office/drawing/2014/main" id="{411945EE-B1CC-442F-E924-E5213869B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12875"/>
            <a:ext cx="8208962" cy="15525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给定一个字符串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长度为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求一个最长的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的子串序列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si-1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中出现了至少两次 的长度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n&lt;=2*10^5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>
            <a:extLst>
              <a:ext uri="{FF2B5EF4-FFF2-40B4-BE49-F238E27FC236}">
                <a16:creationId xmlns:a16="http://schemas.microsoft.com/office/drawing/2014/main" id="{FAC53302-551E-62C6-CDCD-A7443D763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60350"/>
            <a:ext cx="8208962" cy="7016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CF700E Cool Slogans</a:t>
            </a:r>
            <a:endParaRPr lang="zh-CN" altLang="en-US" sz="4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771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3CBFD79A-0DC5-E3AF-2944-4426037216F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Box 1">
            <a:extLst>
              <a:ext uri="{FF2B5EF4-FFF2-40B4-BE49-F238E27FC236}">
                <a16:creationId xmlns:a16="http://schemas.microsoft.com/office/drawing/2014/main" id="{9B6ED4C7-6378-5300-8503-892B0E77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8713787" cy="30130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考虑怎么判断一个串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，接受其的节点为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在另一个串中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(B,b)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出现了至少两次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得在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中出现 故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的祖先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集合中含有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的右端点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中还能出现的话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集合还会存在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[B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的左端点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+A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-1,B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的右端点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(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因为不能和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的右端点重叠 不然可能就只有一次 所以右开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然后这就是个有祖孙限制的树形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">
            <a:extLst>
              <a:ext uri="{FF2B5EF4-FFF2-40B4-BE49-F238E27FC236}">
                <a16:creationId xmlns:a16="http://schemas.microsoft.com/office/drawing/2014/main" id="{90B5A871-1C83-4906-9858-85ACDD165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39763"/>
            <a:ext cx="8208962" cy="7016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en-US" altLang="en-US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666E Forensic Examination</a:t>
            </a:r>
            <a:endParaRPr lang="zh-CN" altLang="en-US" sz="4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5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EF89CE67-F5C1-9C80-0709-E3D181A5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Box 1">
            <a:extLst>
              <a:ext uri="{FF2B5EF4-FFF2-40B4-BE49-F238E27FC236}">
                <a16:creationId xmlns:a16="http://schemas.microsoft.com/office/drawing/2014/main" id="{851B9002-1A37-16FF-4861-B8D4C36C4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520825"/>
            <a:ext cx="8713787" cy="118745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给你一个母串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S(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长度为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n)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个询问串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T[1…m]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次询问求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的子串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[l,r]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T[L,R]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中出现次数最多的串某个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的出现次数和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1&lt;=n,q&lt;=5*10^5 m,T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的总长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&lt;=5*10^4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43090CA7-2E95-625E-7F73-517716ED58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3400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4A5F4DAD-2D59-954B-F07D-8CE88980D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644" y="404664"/>
            <a:ext cx="6509710" cy="830997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板子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https://www.luogu.com.cn/problem/P3809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746CBFB8-BFFD-F489-E6DA-16EB0F699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6" y="1459311"/>
            <a:ext cx="7185206" cy="2862322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FF0000"/>
                </a:solidFill>
                <a:latin typeface="Cambria Math" panose="02040503050406030204" pitchFamily="18" charset="0"/>
                <a:ea typeface="微软雅黑" panose="020B0503020204020204" pitchFamily="34" charset="-122"/>
              </a:rPr>
              <a:t>板子例题</a:t>
            </a:r>
            <a:endParaRPr lang="en-US" altLang="zh-CN" sz="3600" dirty="0">
              <a:solidFill>
                <a:srgbClr val="FF0000"/>
              </a:solidFill>
              <a:latin typeface="Cambria Math" panose="02040503050406030204" pitchFamily="18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LeetCode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1044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最长重复子串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给定一个字符串，求最长出现过至少两次的子串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子串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后缀的前缀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出现至少两次的子串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两个后缀的公共前缀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最长出现至少两次的子串：出现于排名相邻的后缀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5426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>
            <a:extLst>
              <a:ext uri="{FF2B5EF4-FFF2-40B4-BE49-F238E27FC236}">
                <a16:creationId xmlns:a16="http://schemas.microsoft.com/office/drawing/2014/main" id="{4857C7E6-0535-52D0-4DEC-A96C5BE4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3375"/>
            <a:ext cx="8713787" cy="7016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en-US" altLang="en-US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666E Forensic Examination</a:t>
            </a:r>
            <a:endParaRPr lang="zh-CN" altLang="en-US" sz="4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19" name="TextBox 1">
            <a:extLst>
              <a:ext uri="{FF2B5EF4-FFF2-40B4-BE49-F238E27FC236}">
                <a16:creationId xmlns:a16="http://schemas.microsoft.com/office/drawing/2014/main" id="{C24969D7-C0CF-9FD1-A3A4-B525E9CAA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8713787" cy="31400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T[]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建广义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</a:t>
            </a:r>
          </a:p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S[l,r]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T[]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中出现 就会有一个节点能够接受它 怎么获取这个节点</a:t>
            </a:r>
          </a:p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显然不能直接把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S[l,r]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的每个字母逐个放进去走</a:t>
            </a:r>
          </a:p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可以考虑把询问按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排序离线 </a:t>
            </a:r>
          </a:p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S[1,r]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扔进去匹配 匹配出来会有一个节点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还有一个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S[1,r]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的最长的是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T[]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子串的后缀长度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lcs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lcs&lt;r-l+1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就说明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S[l,r]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没有在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T[]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中出现 否则节点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就接受了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S[r-lcs+1,r]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那么去像子串匹配一样倍增就能找到接受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S[l,r]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的节点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p’</a:t>
            </a:r>
          </a:p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然后就看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T[L,R]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出现次数的最大值和所在编号了</a:t>
            </a:r>
          </a:p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建机的时候线段树合并 下标为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的编号 值为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</a:p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然后就线段树查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[L,R]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区间最大值就好了</a:t>
            </a:r>
          </a:p>
        </p:txBody>
      </p:sp>
      <p:pic>
        <p:nvPicPr>
          <p:cNvPr id="34820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A1FA4D40-FC50-D3C5-B47F-E56CD1A997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>
            <a:extLst>
              <a:ext uri="{FF2B5EF4-FFF2-40B4-BE49-F238E27FC236}">
                <a16:creationId xmlns:a16="http://schemas.microsoft.com/office/drawing/2014/main" id="{821064A5-61A4-134F-70F7-C5F21AADE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836613"/>
            <a:ext cx="8713787" cy="7016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CF1037H Security</a:t>
            </a:r>
            <a:endParaRPr lang="zh-CN" altLang="en-US" sz="4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7" name="TextBox 1">
            <a:extLst>
              <a:ext uri="{FF2B5EF4-FFF2-40B4-BE49-F238E27FC236}">
                <a16:creationId xmlns:a16="http://schemas.microsoft.com/office/drawing/2014/main" id="{67A95B3D-1362-602F-75BE-E79E77B64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916113"/>
            <a:ext cx="8713787" cy="120015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给定一个字符串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次询问给定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l,r,T 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问字典序最小且严格大于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S[l,r]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的子串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&lt;=10^5 q,T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总长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&lt;=2*10^5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868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1259D027-7F7D-AF45-C181-3B61F084042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1">
            <a:extLst>
              <a:ext uri="{FF2B5EF4-FFF2-40B4-BE49-F238E27FC236}">
                <a16:creationId xmlns:a16="http://schemas.microsoft.com/office/drawing/2014/main" id="{4B6A84AF-D2B3-4A13-6DDA-8257B14FF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20713"/>
            <a:ext cx="8713787" cy="7016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CF1037H Security</a:t>
            </a:r>
            <a:endParaRPr lang="zh-CN" altLang="en-US" sz="4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323" name="TextBox 1">
            <a:extLst>
              <a:ext uri="{FF2B5EF4-FFF2-40B4-BE49-F238E27FC236}">
                <a16:creationId xmlns:a16="http://schemas.microsoft.com/office/drawing/2014/main" id="{2981E8E1-8A2B-261A-C1ED-35D64C645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84313"/>
            <a:ext cx="8713787" cy="228282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建后缀自动机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目标答案肯定是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TTTTTTTT   &gt;T  ()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考虑拓展一个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的字符 假如拓展之后的状态是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S[l,r]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的子串就拓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这个判断可以用之前讲过的那个线段树合并获取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的字符不行 就要找一个大于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的字符且状态合法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就是枚举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Ti~’Z’ 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找到就退出来输出</a:t>
            </a:r>
          </a:p>
        </p:txBody>
      </p:sp>
      <p:pic>
        <p:nvPicPr>
          <p:cNvPr id="56324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61072ACE-DD5A-72A7-7701-DAEACC9055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32851778-4B17-7095-5D26-4614E2C489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Box 1">
            <a:extLst>
              <a:ext uri="{FF2B5EF4-FFF2-40B4-BE49-F238E27FC236}">
                <a16:creationId xmlns:a16="http://schemas.microsoft.com/office/drawing/2014/main" id="{3FB43887-F5C7-BBDC-B0DC-0730205E1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836613"/>
            <a:ext cx="8713787" cy="7016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[NOI2018]</a:t>
            </a:r>
            <a:r>
              <a:rPr lang="zh-CN" altLang="en-US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你的名字</a:t>
            </a:r>
          </a:p>
        </p:txBody>
      </p:sp>
      <p:sp>
        <p:nvSpPr>
          <p:cNvPr id="37892" name="TextBox 1">
            <a:extLst>
              <a:ext uri="{FF2B5EF4-FFF2-40B4-BE49-F238E27FC236}">
                <a16:creationId xmlns:a16="http://schemas.microsoft.com/office/drawing/2014/main" id="{FBBF160A-2F55-8AD7-1921-A0A761ECC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700213"/>
            <a:ext cx="8713787" cy="120015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给定字符串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个询问求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S[l,r]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每次询问给定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本质不同的公共非空子串个数</a:t>
            </a:r>
            <a:endParaRPr lang="en-US" altLang="zh-CN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&lt;=5*10^5 q&lt;=10^5 T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总长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&lt;=10^6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">
            <a:extLst>
              <a:ext uri="{FF2B5EF4-FFF2-40B4-BE49-F238E27FC236}">
                <a16:creationId xmlns:a16="http://schemas.microsoft.com/office/drawing/2014/main" id="{167852AA-E3C6-27C3-FABF-418F83464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49275"/>
            <a:ext cx="8713787" cy="7016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[NOI2018]</a:t>
            </a:r>
            <a:r>
              <a:rPr lang="zh-CN" altLang="en-US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你的名字</a:t>
            </a:r>
          </a:p>
        </p:txBody>
      </p:sp>
      <p:sp>
        <p:nvSpPr>
          <p:cNvPr id="38915" name="TextBox 1">
            <a:extLst>
              <a:ext uri="{FF2B5EF4-FFF2-40B4-BE49-F238E27FC236}">
                <a16:creationId xmlns:a16="http://schemas.microsoft.com/office/drawing/2014/main" id="{FC43E25A-C0F3-84B2-9963-FC50A5EF3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12875"/>
            <a:ext cx="8713787" cy="461963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https://www.luogu.com.cn/blog/van/solution-p4770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916" name="图片 3" descr="QQ截图20200404145251.jpg">
            <a:hlinkClick r:id="rId3" action="ppaction://hlinksldjump"/>
            <a:extLst>
              <a:ext uri="{FF2B5EF4-FFF2-40B4-BE49-F238E27FC236}">
                <a16:creationId xmlns:a16="http://schemas.microsoft.com/office/drawing/2014/main" id="{8487062F-2163-0E02-3AAF-0AF26F69433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>
            <a:extLst>
              <a:ext uri="{FF2B5EF4-FFF2-40B4-BE49-F238E27FC236}">
                <a16:creationId xmlns:a16="http://schemas.microsoft.com/office/drawing/2014/main" id="{1B49A91A-5A71-E186-AFB1-7EF649BDC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6250"/>
            <a:ext cx="8713787" cy="7016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十二省联考</a:t>
            </a:r>
            <a:r>
              <a:rPr lang="en-US" altLang="zh-CN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2019]</a:t>
            </a:r>
            <a:r>
              <a:rPr lang="zh-CN" altLang="en-US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字符串问题</a:t>
            </a:r>
          </a:p>
        </p:txBody>
      </p:sp>
      <p:sp>
        <p:nvSpPr>
          <p:cNvPr id="39939" name="TextBox 1">
            <a:extLst>
              <a:ext uri="{FF2B5EF4-FFF2-40B4-BE49-F238E27FC236}">
                <a16:creationId xmlns:a16="http://schemas.microsoft.com/office/drawing/2014/main" id="{4ABE1CA2-11C1-6303-6F3C-C248E60E5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713787" cy="193992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给定一个字符串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na,nb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个区间对应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的子串描述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类串和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类串</a:t>
            </a:r>
            <a:endParaRPr lang="en-US" altLang="zh-CN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组关系 用某个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类串支配某个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类串描述</a:t>
            </a:r>
            <a:endParaRPr lang="en-US" altLang="zh-CN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求一个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类串序列满足任意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支配的一个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类串是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Ai+1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的前缀 问序列长度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每个串的串长之和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的最大值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能无穷长输出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-1)</a:t>
            </a:r>
          </a:p>
        </p:txBody>
      </p:sp>
      <p:pic>
        <p:nvPicPr>
          <p:cNvPr id="39940" name="图片 2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0B4E8E04-E9BA-3BB9-84DB-787EB39346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AutoShape 2" descr="img">
            <a:extLst>
              <a:ext uri="{FF2B5EF4-FFF2-40B4-BE49-F238E27FC236}">
                <a16:creationId xmlns:a16="http://schemas.microsoft.com/office/drawing/2014/main" id="{07686EC0-095A-5E5A-749F-A7F0752EE9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2" name="AutoShape 4" descr="img">
            <a:extLst>
              <a:ext uri="{FF2B5EF4-FFF2-40B4-BE49-F238E27FC236}">
                <a16:creationId xmlns:a16="http://schemas.microsoft.com/office/drawing/2014/main" id="{BF3068CF-5C91-F77B-26D8-C454A22EB9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3" name="AutoShape 6" descr="https://s2.ax1x.com/2019/04/06/AW276I.png">
            <a:extLst>
              <a:ext uri="{FF2B5EF4-FFF2-40B4-BE49-F238E27FC236}">
                <a16:creationId xmlns:a16="http://schemas.microsoft.com/office/drawing/2014/main" id="{748BB698-06B7-53C6-084C-6ED44B3B34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944" name="图片 7" descr="AW276I.png">
            <a:extLst>
              <a:ext uri="{FF2B5EF4-FFF2-40B4-BE49-F238E27FC236}">
                <a16:creationId xmlns:a16="http://schemas.microsoft.com/office/drawing/2014/main" id="{846757E8-EEF5-E2CF-F71F-0A6FDDFFD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6326188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2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342963E5-1D46-4310-CC95-9CC30CBFAF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Box 1">
            <a:extLst>
              <a:ext uri="{FF2B5EF4-FFF2-40B4-BE49-F238E27FC236}">
                <a16:creationId xmlns:a16="http://schemas.microsoft.com/office/drawing/2014/main" id="{F1EE9F72-8FD2-11A5-C802-B72DD0127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6250"/>
            <a:ext cx="8713787" cy="7016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十二省联考</a:t>
            </a:r>
            <a:r>
              <a:rPr lang="en-US" altLang="zh-CN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2019]</a:t>
            </a:r>
            <a:r>
              <a:rPr lang="zh-CN" altLang="en-US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字符串问题</a:t>
            </a:r>
          </a:p>
        </p:txBody>
      </p:sp>
      <p:sp>
        <p:nvSpPr>
          <p:cNvPr id="40964" name="TextBox 1">
            <a:extLst>
              <a:ext uri="{FF2B5EF4-FFF2-40B4-BE49-F238E27FC236}">
                <a16:creationId xmlns:a16="http://schemas.microsoft.com/office/drawing/2014/main" id="{CF7A2581-D985-6E59-E2CA-62923C02A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713787" cy="4402137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怎么求答案 显示是一条最长路 考虑怎么建图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又是问前缀 对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反串建机 把所有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类串都挂到节点上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上有若干个节点上挂了若干个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类串若干个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类串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对同一个节点上的这一堆串 按照串长为第一关键字升序 类型为第二关键字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降序 排序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上的每个点 所有的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类串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类串 都代表了图中的一个顶点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也就是说要建一张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cnt+na+nb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个点的图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按顺序 每个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类串代表的顶点往它之后的且下一个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类串以及他俩之间的所有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类串代表的顶点连边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(sam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的点可以当做第一个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类串处理，如果两个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类串中间没有夹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类串 那就短的那个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类串直接连向长的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的节点 其父亲挂着的最后一个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类串向其连边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组支配关系 直接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类串向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类串连边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然后建出来是个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dag(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如果有环输出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-1)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类串有其长度的代价 拓扑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最长路即可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5" name="AutoShape 2" descr="img">
            <a:extLst>
              <a:ext uri="{FF2B5EF4-FFF2-40B4-BE49-F238E27FC236}">
                <a16:creationId xmlns:a16="http://schemas.microsoft.com/office/drawing/2014/main" id="{F4F9FE96-60B4-0BF1-9599-E777C36187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6" name="AutoShape 4" descr="img">
            <a:extLst>
              <a:ext uri="{FF2B5EF4-FFF2-40B4-BE49-F238E27FC236}">
                <a16:creationId xmlns:a16="http://schemas.microsoft.com/office/drawing/2014/main" id="{52384E77-3E7D-969E-9889-BF61698893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7" name="AutoShape 6" descr="https://s2.ax1x.com/2019/04/06/AW276I.png">
            <a:extLst>
              <a:ext uri="{FF2B5EF4-FFF2-40B4-BE49-F238E27FC236}">
                <a16:creationId xmlns:a16="http://schemas.microsoft.com/office/drawing/2014/main" id="{46FFB3C0-035C-2142-B3AC-E0CC7887FE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2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EBF96354-92EB-B578-E624-77A42218D2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Box 1">
            <a:extLst>
              <a:ext uri="{FF2B5EF4-FFF2-40B4-BE49-F238E27FC236}">
                <a16:creationId xmlns:a16="http://schemas.microsoft.com/office/drawing/2014/main" id="{57507112-D399-017B-9F71-ADB807FFA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6250"/>
            <a:ext cx="8713787" cy="7016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十二省联考</a:t>
            </a:r>
            <a:r>
              <a:rPr lang="en-US" altLang="zh-CN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2019]</a:t>
            </a:r>
            <a:r>
              <a:rPr lang="zh-CN" altLang="en-US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字符串问题</a:t>
            </a:r>
          </a:p>
        </p:txBody>
      </p:sp>
      <p:sp>
        <p:nvSpPr>
          <p:cNvPr id="41988" name="TextBox 1">
            <a:extLst>
              <a:ext uri="{FF2B5EF4-FFF2-40B4-BE49-F238E27FC236}">
                <a16:creationId xmlns:a16="http://schemas.microsoft.com/office/drawing/2014/main" id="{66C9CC5F-D7D0-C656-FFF2-0861E80CF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713787" cy="193992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为什么这样建图是对的呢</a:t>
            </a:r>
            <a:endParaRPr lang="en-US" altLang="zh-CN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对于后缀自动机的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parent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 祖先节点接受的状态是子孙节点状态的前缀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反串机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故解释了父亲到自己连边</a:t>
            </a:r>
            <a:endParaRPr lang="en-US" altLang="zh-CN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同一个节点上 短的串是长的串的前缀 故解释了同一个节点上按长度顺序连边</a:t>
            </a:r>
            <a:endParaRPr lang="en-US" altLang="zh-CN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89" name="AutoShape 2" descr="img">
            <a:extLst>
              <a:ext uri="{FF2B5EF4-FFF2-40B4-BE49-F238E27FC236}">
                <a16:creationId xmlns:a16="http://schemas.microsoft.com/office/drawing/2014/main" id="{363E840C-CC5D-E4F9-4014-425255CAA9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0" name="AutoShape 4" descr="img">
            <a:extLst>
              <a:ext uri="{FF2B5EF4-FFF2-40B4-BE49-F238E27FC236}">
                <a16:creationId xmlns:a16="http://schemas.microsoft.com/office/drawing/2014/main" id="{BAE72F0C-357F-F8C7-7E7B-E1FFF19538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1" name="AutoShape 6" descr="https://s2.ax1x.com/2019/04/06/AW276I.png">
            <a:extLst>
              <a:ext uri="{FF2B5EF4-FFF2-40B4-BE49-F238E27FC236}">
                <a16:creationId xmlns:a16="http://schemas.microsoft.com/office/drawing/2014/main" id="{3015DED2-A383-E90F-6253-50A419512A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>
            <a:extLst>
              <a:ext uri="{FF2B5EF4-FFF2-40B4-BE49-F238E27FC236}">
                <a16:creationId xmlns:a16="http://schemas.microsoft.com/office/drawing/2014/main" id="{2165F0EE-CDB7-5268-038B-04FF7EE98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711200"/>
            <a:ext cx="8713787" cy="7016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[BJWC2018]Border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的四种求法</a:t>
            </a:r>
          </a:p>
        </p:txBody>
      </p:sp>
      <p:sp>
        <p:nvSpPr>
          <p:cNvPr id="43011" name="TextBox 1">
            <a:extLst>
              <a:ext uri="{FF2B5EF4-FFF2-40B4-BE49-F238E27FC236}">
                <a16:creationId xmlns:a16="http://schemas.microsoft.com/office/drawing/2014/main" id="{F77EB381-A4CB-D5E6-3902-CC9F9DBA2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590675"/>
            <a:ext cx="8713787" cy="830263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给定字符串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q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次询问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S[l,r]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endParaRPr lang="en-US" altLang="zh-CN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,q&lt;=10^5</a:t>
            </a:r>
          </a:p>
        </p:txBody>
      </p:sp>
      <p:pic>
        <p:nvPicPr>
          <p:cNvPr id="43012" name="图片 2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D6AE931C-518A-3272-96A7-EA17085EDC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AutoShape 2" descr="img">
            <a:extLst>
              <a:ext uri="{FF2B5EF4-FFF2-40B4-BE49-F238E27FC236}">
                <a16:creationId xmlns:a16="http://schemas.microsoft.com/office/drawing/2014/main" id="{D41CBD05-39CF-4017-1710-50EB87E945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4" name="AutoShape 4" descr="img">
            <a:extLst>
              <a:ext uri="{FF2B5EF4-FFF2-40B4-BE49-F238E27FC236}">
                <a16:creationId xmlns:a16="http://schemas.microsoft.com/office/drawing/2014/main" id="{A505A7E4-5988-48B6-9D23-D15D219BC5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5" name="AutoShape 6" descr="https://s2.ax1x.com/2019/04/06/AW276I.png">
            <a:extLst>
              <a:ext uri="{FF2B5EF4-FFF2-40B4-BE49-F238E27FC236}">
                <a16:creationId xmlns:a16="http://schemas.microsoft.com/office/drawing/2014/main" id="{A3018F1C-73EC-B399-823D-350BE894B4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">
            <a:extLst>
              <a:ext uri="{FF2B5EF4-FFF2-40B4-BE49-F238E27FC236}">
                <a16:creationId xmlns:a16="http://schemas.microsoft.com/office/drawing/2014/main" id="{500F285C-5FB7-6524-ED32-5CFB99A77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711200"/>
            <a:ext cx="8713787" cy="7016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[BJWC2018]Border </a:t>
            </a:r>
            <a:r>
              <a:rPr lang="zh-CN" altLang="en-US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的四种求法</a:t>
            </a:r>
          </a:p>
        </p:txBody>
      </p:sp>
      <p:sp>
        <p:nvSpPr>
          <p:cNvPr id="44035" name="TextBox 1">
            <a:extLst>
              <a:ext uri="{FF2B5EF4-FFF2-40B4-BE49-F238E27FC236}">
                <a16:creationId xmlns:a16="http://schemas.microsoft.com/office/drawing/2014/main" id="{1DA07F5A-F2F6-75B1-963E-DD23A8F8F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590675"/>
            <a:ext cx="8713787" cy="337820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[l,r]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转化为求最大的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[l,r]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使得前缀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和前缀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的最长公共后缀的长度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&gt;=i-l+1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len[lca(pos[r],pos[i])]&gt;=i-l+1 (pos[x]: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所在节点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暴力做的话就是跳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pos[r]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的祖先 对于一个祖先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找其除了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pos[r]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所在的子树的子树内最大的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Len[p]&gt;=i-l+1 →i&lt;=len[p]+l-1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这一步可以用线段树合并获取</a:t>
            </a:r>
            <a:endParaRPr lang="en-US" altLang="zh-CN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关键是暴力跳父亲复杂度是错的</a:t>
            </a:r>
            <a:endParaRPr lang="en-US" altLang="zh-CN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这时候就要用个毒瘤的玩意叫链分治</a:t>
            </a:r>
            <a:endParaRPr lang="en-US" altLang="zh-CN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036" name="图片 2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6734454E-35E0-D3C4-6739-A803759395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AutoShape 2" descr="img">
            <a:extLst>
              <a:ext uri="{FF2B5EF4-FFF2-40B4-BE49-F238E27FC236}">
                <a16:creationId xmlns:a16="http://schemas.microsoft.com/office/drawing/2014/main" id="{0CB4F6A8-D6CE-898C-E749-FA4A07C83F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38" name="AutoShape 4" descr="img">
            <a:extLst>
              <a:ext uri="{FF2B5EF4-FFF2-40B4-BE49-F238E27FC236}">
                <a16:creationId xmlns:a16="http://schemas.microsoft.com/office/drawing/2014/main" id="{DA267A56-B92D-D013-E63C-8B06984FF2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39" name="AutoShape 6" descr="https://s2.ax1x.com/2019/04/06/AW276I.png">
            <a:extLst>
              <a:ext uri="{FF2B5EF4-FFF2-40B4-BE49-F238E27FC236}">
                <a16:creationId xmlns:a16="http://schemas.microsoft.com/office/drawing/2014/main" id="{AB64401D-A2A1-1349-8C21-93099B0A33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43090CA7-2E95-625E-7F73-517716ED58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3400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4A5F4DAD-2D59-954B-F07D-8CE88980D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644" y="742652"/>
            <a:ext cx="6509710" cy="2000548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</a:t>
            </a:r>
          </a:p>
          <a:p>
            <a:pPr eaLnBrk="1" hangingPunct="1"/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</a:rPr>
              <a:t>后缀自动机</a:t>
            </a:r>
            <a:endParaRPr lang="en-US" altLang="zh-CN" sz="40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Suffix Automaton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B8B69F43-DC30-B513-B03E-77E3FA53E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644" y="3429000"/>
            <a:ext cx="6509710" cy="2308324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3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自动机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：本质是个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DAG(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有向无环图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eaLnBrk="1" hangingPunct="1"/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和有向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转移边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子串是</a:t>
            </a:r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O(n^2)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级别的 而</a:t>
            </a:r>
            <a:r>
              <a:rPr lang="en-US" altLang="zh-CN" sz="2400" dirty="0" err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sam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O(n)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个节点和边能表示出字符串</a:t>
            </a: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所有的子串</a:t>
            </a:r>
            <a:endParaRPr lang="en-US" altLang="zh-CN" sz="2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5B51FCB3-CD0D-6A04-E0C4-75EEFFBF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5512832"/>
            <a:ext cx="4968552" cy="1138773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那为什么不叫子串自动机？</a:t>
            </a:r>
            <a:endParaRPr lang="en-US" altLang="zh-CN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你说得对 但是子串是前缀的后缀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后缀的前缀</a:t>
            </a:r>
            <a:endParaRPr lang="en-US" altLang="zh-CN" sz="1400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0768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C12150-0E75-9ACE-804C-8F83A1807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01" y="476672"/>
            <a:ext cx="8713787" cy="1323439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BITCPC2022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北京理工大学校赛题 我没记错的话应该是</a:t>
            </a: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String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BE3DA0A-198D-B3C4-59A8-66E435606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01" y="1916832"/>
            <a:ext cx="8713787" cy="1077218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人话题意：对每个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1&lt;=k&lt;=n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求从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中取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个子串 使得任意两两互不是彼此的后缀的方案数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DFDB670-2B39-F023-52D4-37A69E86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01" y="3325342"/>
            <a:ext cx="8713787" cy="58477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1&lt;=n&lt;=1e5</a:t>
            </a:r>
          </a:p>
        </p:txBody>
      </p:sp>
      <p:pic>
        <p:nvPicPr>
          <p:cNvPr id="5" name="图片 2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D8641098-668D-F71B-E34E-4D11C15C068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9774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2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D8641098-668D-F71B-E34E-4D11C15C068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64163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C12150-0E75-9ACE-804C-8F83A1807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01" y="476672"/>
            <a:ext cx="8713787" cy="707886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BITCPC2022I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BE3DA0A-198D-B3C4-59A8-66E435606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01" y="1412776"/>
            <a:ext cx="8713787" cy="4832092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子串当做节点 互不为后缀就是不存在祖孙关系 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对于每个节点来说就是从每个不同子树中取一个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对于不同的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我们显然会为每个儿子分配个数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s1+s2+...+s_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儿子个数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=k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记节点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个的方案数为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p,k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)=f(son1,s1)*f(son2,s2)*...*f(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son_t,s_t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我们考虑维护了个多项式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其第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项就是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为了满足从不同子树中取 我们把儿子的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一个个合并 做多项式乘法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但是暴力合并复杂度是错的 用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dsu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tree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启发式合并即可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812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43090CA7-2E95-625E-7F73-517716ED58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3400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B8B69F43-DC30-B513-B03E-77E3FA53E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04664"/>
            <a:ext cx="6509710" cy="289310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：可以理解为后缀自动机上的节点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节点接受若干子串 转移边上带有字符 </a:t>
            </a:r>
            <a:endParaRPr lang="en-US" altLang="zh-CN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所以走转移边相当于状态的转移</a:t>
            </a:r>
            <a:endParaRPr lang="en-US" altLang="zh-CN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每个节点的每一种字符的转移出边至多有一条</a:t>
            </a:r>
            <a:endParaRPr lang="en-US" altLang="zh-CN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：一个字符串能由一条起点到某个节点的路径表示即为被该节点接受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一个子串能且仅能被一个节点接受</a:t>
            </a:r>
            <a:endParaRPr lang="en-US" altLang="zh-CN" sz="2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BE8144AD-F57A-B699-5907-FC925F76B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99" y="3385112"/>
            <a:ext cx="6509710" cy="46166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Example:114514</a:t>
            </a:r>
            <a:endParaRPr lang="en-US" altLang="zh-CN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4AD79F79-2C26-2D7B-79DC-29A7BF702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2" y="3429000"/>
            <a:ext cx="4968552" cy="1261884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节点上的蓝字仅表示该节点能接受的所有字符串方便直观查看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实际运用时不作为节点信息存储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代表起点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85ADB2F9-9F70-5D1F-2D4F-83361A4CD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758864"/>
            <a:ext cx="9144000" cy="193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2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200404145251.jpg">
            <a:hlinkClick r:id="rId2" action="ppaction://hlinksldjump"/>
            <a:extLst>
              <a:ext uri="{FF2B5EF4-FFF2-40B4-BE49-F238E27FC236}">
                <a16:creationId xmlns:a16="http://schemas.microsoft.com/office/drawing/2014/main" id="{6D0B3451-FE6C-B188-E16B-0310DC6F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25542" r="25000" b="1080"/>
          <a:stretch>
            <a:fillRect/>
          </a:stretch>
        </p:blipFill>
        <p:spPr bwMode="auto">
          <a:xfrm>
            <a:off x="5334000" y="2971800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B06A4-AA24-556A-DEB4-3B56AF1C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04664"/>
            <a:ext cx="8208912" cy="4708981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后缀树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后缀自动机能在</a:t>
            </a:r>
            <a:r>
              <a:rPr lang="en-US" altLang="zh-CN" sz="24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O(n)</a:t>
            </a:r>
            <a:r>
              <a:rPr lang="zh-CN" altLang="en-US" sz="24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时间构造一个字符串对应的后缀树</a:t>
            </a:r>
            <a:r>
              <a:rPr lang="en-US" altLang="zh-CN" sz="24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实际上是</a:t>
            </a:r>
            <a:r>
              <a:rPr lang="zh-CN" altLang="en-US" sz="2400" b="1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反串的后缀树</a:t>
            </a:r>
            <a:r>
              <a:rPr lang="zh-CN" altLang="en-US" sz="24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根据需要决定是否反串 为了方便介绍就只叫后缀树好了</a:t>
            </a:r>
            <a:r>
              <a:rPr lang="en-US" altLang="zh-CN" sz="24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eaLnBrk="1" hangingPunct="1"/>
            <a:r>
              <a:rPr lang="zh-CN" altLang="en-US" sz="24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后缀树形式上是将一个字符串的所有后缀丢进</a:t>
            </a:r>
            <a:r>
              <a:rPr lang="en-US" altLang="zh-CN" sz="2400" dirty="0" err="1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trie</a:t>
            </a:r>
            <a:r>
              <a:rPr lang="zh-CN" altLang="en-US" sz="24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里形成的树 但这样显然是</a:t>
            </a:r>
            <a:r>
              <a:rPr lang="en-US" altLang="zh-CN" sz="24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方级别的 通过后缀自动机构造能</a:t>
            </a:r>
            <a:r>
              <a:rPr lang="en-US" altLang="zh-CN" sz="24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O(n)</a:t>
            </a:r>
            <a:r>
              <a:rPr lang="zh-CN" altLang="en-US" sz="24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实现简化后缀树</a:t>
            </a:r>
            <a:endParaRPr lang="en-US" altLang="zh-CN" sz="2400" dirty="0">
              <a:solidFill>
                <a:srgbClr val="0070C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实际上 后缀树是后缀自动机</a:t>
            </a:r>
            <a:r>
              <a:rPr lang="en-US" altLang="zh-CN" sz="24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O(n)</a:t>
            </a:r>
            <a:r>
              <a:rPr lang="zh-CN" altLang="en-US" sz="24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构造方法中不可缺少的部分 并且应用非常广泛 基本所有</a:t>
            </a:r>
            <a:r>
              <a:rPr lang="en-US" altLang="zh-CN" sz="2400" dirty="0" err="1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sam</a:t>
            </a:r>
            <a:r>
              <a:rPr lang="zh-CN" altLang="en-US" sz="24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题都会涉及这棵树 并且可以使得</a:t>
            </a:r>
            <a:r>
              <a:rPr lang="zh-CN" altLang="en-US" sz="2400" b="1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树上问题、数据结构</a:t>
            </a:r>
            <a:r>
              <a:rPr lang="zh-CN" altLang="en-US" sz="24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等嵌入 所以理解后缀树非常重要</a:t>
            </a:r>
            <a:endParaRPr lang="en-US" altLang="zh-CN" sz="2400" dirty="0">
              <a:solidFill>
                <a:srgbClr val="0070C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这样的一棵树在后缀自动机中称作</a:t>
            </a:r>
            <a:r>
              <a:rPr lang="en-US" altLang="zh-CN" sz="24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parent</a:t>
            </a:r>
            <a:r>
              <a:rPr lang="zh-CN" altLang="en-US" sz="24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树或</a:t>
            </a:r>
            <a:r>
              <a:rPr lang="en-US" altLang="zh-CN" sz="24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fail</a:t>
            </a:r>
            <a:r>
              <a:rPr lang="zh-CN" altLang="en-US" sz="24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树 记作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fa[</a:t>
            </a:r>
            <a:r>
              <a:rPr lang="en-US" altLang="zh-CN" sz="2400" dirty="0" err="1">
                <a:solidFill>
                  <a:srgbClr val="0070C0"/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</a:p>
          <a:p>
            <a:pPr eaLnBrk="1" hangingPunct="1"/>
            <a:r>
              <a:rPr lang="zh-CN" altLang="en-US" sz="24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当然你要叫作</a:t>
            </a:r>
            <a:r>
              <a:rPr lang="en-US" altLang="zh-CN" sz="24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suffix-link </a:t>
            </a:r>
            <a:r>
              <a:rPr lang="zh-CN" altLang="en-US" sz="24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后缀连接啥的也行</a:t>
            </a:r>
            <a:endParaRPr lang="en-US" altLang="zh-CN" sz="2400" dirty="0">
              <a:solidFill>
                <a:srgbClr val="0070C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859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4033</TotalTime>
  <Words>7269</Words>
  <Application>Microsoft Office PowerPoint</Application>
  <PresentationFormat>全屏显示(4:3)</PresentationFormat>
  <Paragraphs>536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0" baseType="lpstr">
      <vt:lpstr>等线</vt:lpstr>
      <vt:lpstr>楷体</vt:lpstr>
      <vt:lpstr>宋体</vt:lpstr>
      <vt:lpstr>微软雅黑</vt:lpstr>
      <vt:lpstr>微软雅黑 Light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润哲</cp:lastModifiedBy>
  <cp:revision>183</cp:revision>
  <dcterms:modified xsi:type="dcterms:W3CDTF">2023-08-10T00:28:40Z</dcterms:modified>
</cp:coreProperties>
</file>